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5" r:id="rId5"/>
    <p:sldId id="281" r:id="rId6"/>
    <p:sldId id="267" r:id="rId7"/>
    <p:sldId id="280" r:id="rId8"/>
    <p:sldId id="276" r:id="rId9"/>
    <p:sldId id="275" r:id="rId10"/>
    <p:sldId id="277" r:id="rId11"/>
    <p:sldId id="278" r:id="rId12"/>
    <p:sldId id="289" r:id="rId13"/>
    <p:sldId id="268" r:id="rId14"/>
    <p:sldId id="271" r:id="rId15"/>
    <p:sldId id="282" r:id="rId16"/>
    <p:sldId id="283" r:id="rId17"/>
    <p:sldId id="285" r:id="rId18"/>
    <p:sldId id="28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709" autoAdjust="0"/>
  </p:normalViewPr>
  <p:slideViewPr>
    <p:cSldViewPr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2069-4AD6-4903-AF44-C6A94302D6D7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0094-0AE6-4F18-8415-A79A8A78F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2069-4AD6-4903-AF44-C6A94302D6D7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0094-0AE6-4F18-8415-A79A8A78F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2069-4AD6-4903-AF44-C6A94302D6D7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0094-0AE6-4F18-8415-A79A8A78F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2069-4AD6-4903-AF44-C6A94302D6D7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0094-0AE6-4F18-8415-A79A8A78F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2069-4AD6-4903-AF44-C6A94302D6D7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0094-0AE6-4F18-8415-A79A8A78F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2069-4AD6-4903-AF44-C6A94302D6D7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0094-0AE6-4F18-8415-A79A8A78F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2069-4AD6-4903-AF44-C6A94302D6D7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0094-0AE6-4F18-8415-A79A8A78F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2069-4AD6-4903-AF44-C6A94302D6D7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0094-0AE6-4F18-8415-A79A8A78F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2069-4AD6-4903-AF44-C6A94302D6D7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0094-0AE6-4F18-8415-A79A8A78F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2069-4AD6-4903-AF44-C6A94302D6D7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0094-0AE6-4F18-8415-A79A8A78F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2069-4AD6-4903-AF44-C6A94302D6D7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0094-0AE6-4F18-8415-A79A8A78F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52069-4AD6-4903-AF44-C6A94302D6D7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20094-0AE6-4F18-8415-A79A8A78F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8101042" cy="400052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ДВУГРАННЫЙ УГОЛ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5357826"/>
            <a:ext cx="5772168" cy="1214446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 математики ГОУ СОШ №10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Еременко М.А.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Задача 3: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3857651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   В кубе </a:t>
            </a:r>
            <a:r>
              <a:rPr lang="en-US" sz="40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4000" b="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000" b="0" baseline="-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 найдите угол между плоскостями </a:t>
            </a:r>
            <a:r>
              <a:rPr lang="en-US" sz="4000" b="0" i="1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4000" b="0" i="1" dirty="0" smtClean="0">
                <a:latin typeface="Times New Roman" pitchFamily="18" charset="0"/>
                <a:cs typeface="Times New Roman" pitchFamily="18" charset="0"/>
              </a:rPr>
              <a:t>BDD</a:t>
            </a:r>
            <a:r>
              <a:rPr lang="en-US" sz="4000" b="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b="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5500701"/>
            <a:ext cx="4040188" cy="62546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Ответ: </a:t>
            </a:r>
            <a:r>
              <a:rPr lang="en-US" dirty="0" smtClean="0"/>
              <a:t>90</a:t>
            </a:r>
            <a:r>
              <a:rPr lang="en-US" baseline="30000" dirty="0" smtClean="0"/>
              <a:t>o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5079" y="1785926"/>
            <a:ext cx="4397733" cy="3522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Задача 4: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382271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   В кубе </a:t>
            </a:r>
            <a:r>
              <a:rPr lang="en-US" sz="40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4000" b="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000" b="0" baseline="-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 найдите угол между плоскостями </a:t>
            </a:r>
            <a:r>
              <a:rPr lang="en-US" sz="4000" b="0" i="1" dirty="0" smtClean="0"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n-US" sz="4000" b="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4000" b="0" i="1" dirty="0" smtClean="0">
                <a:latin typeface="Times New Roman" pitchFamily="18" charset="0"/>
                <a:cs typeface="Times New Roman" pitchFamily="18" charset="0"/>
              </a:rPr>
              <a:t>BDD</a:t>
            </a:r>
            <a:r>
              <a:rPr lang="en-US" sz="4000" b="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5643577"/>
            <a:ext cx="4040188" cy="48258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Ответ: </a:t>
            </a:r>
            <a:r>
              <a:rPr lang="en-US" dirty="0" smtClean="0"/>
              <a:t>90</a:t>
            </a:r>
            <a:r>
              <a:rPr lang="en-US" baseline="30000" dirty="0" smtClean="0"/>
              <a:t>o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1857364"/>
            <a:ext cx="4396574" cy="353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Задача 5: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393821"/>
          </a:xfrm>
        </p:spPr>
        <p:txBody>
          <a:bodyPr/>
          <a:lstStyle/>
          <a:p>
            <a:pPr indent="269875">
              <a:spcBef>
                <a:spcPct val="50000"/>
              </a:spcBef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В кубе </a:t>
            </a:r>
            <a:r>
              <a:rPr lang="en-US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b="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b="0" baseline="-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найдите угол между плоскостями</a:t>
            </a:r>
            <a:endParaRPr lang="en-US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b="0" i="1" dirty="0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b="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b="0" i="1" dirty="0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b="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5929330"/>
            <a:ext cx="4040188" cy="696899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2571743"/>
            <a:ext cx="4041775" cy="242889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85720" y="3000372"/>
            <a:ext cx="4286280" cy="35719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Пусть О – середина 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D. 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линейный угол двугранного угла А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857364"/>
            <a:ext cx="4157070" cy="34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587316"/>
            <a:ext cx="4143404" cy="162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5786454"/>
            <a:ext cx="22002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Задача 6: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тетраэдре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DABC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все ребра равны, точка М – середина ребра АС.  Докажите, что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∠</a:t>
            </a:r>
            <a:r>
              <a:rPr lang="en-US" sz="4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DMB </a:t>
            </a:r>
            <a:r>
              <a:rPr lang="ru-RU" sz="4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– линейный угол двугранного угла </a:t>
            </a:r>
            <a:r>
              <a:rPr lang="en-US" sz="4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BACD</a:t>
            </a:r>
            <a:r>
              <a:rPr lang="ru-RU" sz="4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4043362" cy="491174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44132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Треугольники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ADC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правильные, поэтому,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BM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DM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и, следовательно, 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∠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DMB 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является линейным углом двугранного угла 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DACB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214423"/>
            <a:ext cx="4218838" cy="49292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Задача 7: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   Из вершины В треугольника АВС, сторона АС которого лежит в плоскости </a:t>
            </a:r>
            <a:r>
              <a:rPr lang="el-GR" sz="3600" dirty="0" smtClean="0"/>
              <a:t>α</a:t>
            </a:r>
            <a:r>
              <a:rPr lang="ru-RU" sz="3600" dirty="0" smtClean="0"/>
              <a:t>, проведен к этой плоскости перпендикуляр ВВ</a:t>
            </a:r>
            <a:r>
              <a:rPr lang="ru-RU" sz="3600" baseline="-25000" dirty="0" smtClean="0"/>
              <a:t>1</a:t>
            </a:r>
            <a:r>
              <a:rPr lang="ru-RU" sz="3600" dirty="0" smtClean="0"/>
              <a:t>. Найдите расстояние от точки В до прямой АС и до плоскости </a:t>
            </a:r>
            <a:r>
              <a:rPr lang="el-GR" sz="3600" dirty="0" smtClean="0"/>
              <a:t>α</a:t>
            </a:r>
            <a:r>
              <a:rPr lang="ru-RU" sz="3600" dirty="0" smtClean="0"/>
              <a:t>, если АВ=2, </a:t>
            </a:r>
            <a:r>
              <a:rPr lang="ru-RU" sz="3600" dirty="0" smtClean="0">
                <a:latin typeface="Cambria Math"/>
                <a:ea typeface="Cambria Math"/>
              </a:rPr>
              <a:t>∠ВАС=150</a:t>
            </a:r>
            <a:r>
              <a:rPr lang="ru-RU" sz="3600" baseline="30000" dirty="0" smtClean="0">
                <a:latin typeface="Cambria Math"/>
                <a:ea typeface="Cambria Math"/>
              </a:rPr>
              <a:t>0</a:t>
            </a:r>
            <a:r>
              <a:rPr lang="ru-RU" sz="3600" dirty="0" smtClean="0">
                <a:latin typeface="Cambria Math"/>
                <a:ea typeface="Cambria Math"/>
              </a:rPr>
              <a:t> и двугранный угол ВАСВ</a:t>
            </a:r>
            <a:r>
              <a:rPr lang="ru-RU" sz="3600" baseline="-25000" dirty="0" smtClean="0">
                <a:latin typeface="Cambria Math"/>
                <a:ea typeface="Cambria Math"/>
              </a:rPr>
              <a:t>1</a:t>
            </a:r>
            <a:r>
              <a:rPr lang="ru-RU" sz="3600" dirty="0" smtClean="0">
                <a:latin typeface="Cambria Math"/>
                <a:ea typeface="Cambria Math"/>
              </a:rPr>
              <a:t> равен 45</a:t>
            </a:r>
            <a:r>
              <a:rPr lang="ru-RU" sz="3600" baseline="30000" dirty="0" smtClean="0">
                <a:latin typeface="Cambria Math"/>
                <a:ea typeface="Cambria Math"/>
              </a:rPr>
              <a:t>0</a:t>
            </a:r>
            <a:r>
              <a:rPr lang="ru-RU" sz="3600" dirty="0" smtClean="0">
                <a:latin typeface="Cambria Math"/>
                <a:ea typeface="Cambria Math"/>
              </a:rPr>
              <a:t>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441325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АВС – тупоугольный треугольник с тупым углом А, поэтому основание высоты ВК лежит на продолжении стороны АС. </a:t>
            </a:r>
          </a:p>
          <a:p>
            <a:pPr marL="0" indent="44132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 – расстояние от точки В до АС.</a:t>
            </a:r>
          </a:p>
          <a:p>
            <a:pPr marL="0" indent="44132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расстояние от точки В до плоскости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43050"/>
            <a:ext cx="4292173" cy="3215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714356"/>
            <a:ext cx="4038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36512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Так как АС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⊥ВК, то АС⊥КВ</a:t>
            </a:r>
            <a:r>
              <a:rPr lang="ru-RU" baseline="-25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(по теореме , обратной теореме о трех перпендикулярах). Следовательно, ∠ВКВ</a:t>
            </a:r>
            <a:r>
              <a:rPr lang="ru-RU" baseline="-25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– линейный угол двугранного угла ВАСВ</a:t>
            </a:r>
            <a:r>
              <a:rPr lang="ru-RU" baseline="-25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и ∠ВКВ</a:t>
            </a:r>
            <a:r>
              <a:rPr lang="ru-RU" baseline="-25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=45</a:t>
            </a:r>
            <a:r>
              <a:rPr lang="ru-RU" baseline="30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0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.   </a:t>
            </a:r>
          </a:p>
          <a:p>
            <a:pPr marL="0" indent="365125">
              <a:buNone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3) </a:t>
            </a:r>
            <a:r>
              <a:rPr lang="ru-RU" u="sng" dirty="0" smtClean="0">
                <a:latin typeface="Times New Roman" pitchFamily="18" charset="0"/>
                <a:ea typeface="Cambria Math"/>
                <a:cs typeface="Times New Roman" pitchFamily="18" charset="0"/>
              </a:rPr>
              <a:t>∆ВАК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: </a:t>
            </a:r>
          </a:p>
          <a:p>
            <a:pPr marL="0" indent="365125">
              <a:buNone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∠А=30</a:t>
            </a:r>
            <a:r>
              <a:rPr lang="ru-RU" baseline="30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0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, ВК=ВА·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sin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30</a:t>
            </a:r>
            <a:r>
              <a:rPr lang="ru-RU" baseline="30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0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, ВК =1.</a:t>
            </a:r>
          </a:p>
          <a:p>
            <a:pPr marL="0" indent="365125">
              <a:buNone/>
            </a:pPr>
            <a:r>
              <a:rPr lang="ru-RU" u="sng" dirty="0" smtClean="0">
                <a:latin typeface="Times New Roman" pitchFamily="18" charset="0"/>
                <a:ea typeface="Cambria Math"/>
                <a:cs typeface="Times New Roman" pitchFamily="18" charset="0"/>
              </a:rPr>
              <a:t>∆ВКВ</a:t>
            </a:r>
            <a:r>
              <a:rPr lang="ru-RU" u="sng" baseline="-25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:  </a:t>
            </a:r>
          </a:p>
          <a:p>
            <a:pPr marL="0" indent="365125">
              <a:buNone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ВВ</a:t>
            </a:r>
            <a:r>
              <a:rPr lang="ru-RU" baseline="-25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=ВК·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sin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45</a:t>
            </a:r>
            <a:r>
              <a:rPr lang="ru-RU" baseline="30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0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, ВВ</a:t>
            </a:r>
            <a:r>
              <a:rPr lang="ru-RU" baseline="-25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=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4500570"/>
            <a:ext cx="300038" cy="666752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071546"/>
            <a:ext cx="4430968" cy="3319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5357826"/>
            <a:ext cx="3286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86058"/>
            <a:ext cx="8229600" cy="17859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19050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Параграф 3, п.22, №167, 169,    с.57, вопросы 7-10.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задачи урока: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Ввести понятие двугранного угла и его линейного угла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Рассмотреть задачи на применение этих понятий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Определение: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pc="1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4000" spc="1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Двугранным углом </a:t>
            </a:r>
            <a:r>
              <a:rPr lang="ru-RU" sz="4000" spc="100" dirty="0" smtClean="0">
                <a:latin typeface="Times New Roman" pitchFamily="18" charset="0"/>
                <a:cs typeface="Times New Roman" pitchFamily="18" charset="0"/>
              </a:rPr>
              <a:t>называется фигура, образованная двумя полуплоскостями с общей граничной прямой. </a:t>
            </a:r>
            <a:endParaRPr lang="ru-RU" sz="4000" spc="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2214554"/>
            <a:ext cx="3816355" cy="340599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786322"/>
            <a:ext cx="7943880" cy="15716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Величиной двугранного угла называется величина его линейного угла.</a:t>
            </a: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642918"/>
            <a:ext cx="3786246" cy="40005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sz="4000" i="1" dirty="0" smtClean="0"/>
              <a:t>         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AF </a:t>
            </a:r>
            <a:r>
              <a:rPr lang="en-US" sz="3200" b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⊥ CD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BF</a:t>
            </a:r>
            <a:r>
              <a:rPr lang="en-US" sz="3200" b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⊥ CD</a:t>
            </a:r>
          </a:p>
          <a:p>
            <a:pPr>
              <a:buNone/>
            </a:pPr>
            <a:endParaRPr lang="ru-RU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sz="3600" dirty="0" smtClean="0">
                <a:latin typeface="Cambria Math"/>
                <a:ea typeface="Cambria Math"/>
              </a:rPr>
              <a:t>  </a:t>
            </a:r>
            <a:r>
              <a:rPr lang="ru-RU" sz="3600" dirty="0" smtClean="0">
                <a:latin typeface="Cambria Math"/>
                <a:ea typeface="Cambria Math"/>
              </a:rPr>
              <a:t>   </a:t>
            </a:r>
            <a:r>
              <a:rPr lang="en-US" sz="3600" b="1" dirty="0" smtClean="0">
                <a:solidFill>
                  <a:schemeClr val="tx1"/>
                </a:solidFill>
                <a:latin typeface="Cambria Math"/>
                <a:ea typeface="Cambria Math"/>
              </a:rPr>
              <a:t>AFB</a:t>
            </a:r>
            <a:r>
              <a:rPr lang="ru-RU" sz="3600" dirty="0" smtClean="0">
                <a:latin typeface="Cambria Math"/>
                <a:ea typeface="Cambria Math"/>
              </a:rPr>
              <a:t>-линейный  угол  двугранного угла</a:t>
            </a:r>
            <a:r>
              <a:rPr lang="en-US" sz="3600" b="1" dirty="0" smtClean="0">
                <a:latin typeface="Cambria Math"/>
                <a:ea typeface="Cambria Math"/>
              </a:rPr>
              <a:t>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Cambria Math"/>
                <a:ea typeface="Cambria Math"/>
              </a:rPr>
              <a:t>ACD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Cambria Math"/>
                <a:ea typeface="Cambria Math"/>
              </a:rPr>
              <a:t>В</a:t>
            </a:r>
            <a:endParaRPr lang="en-US" sz="3600" b="1" dirty="0" smtClean="0">
              <a:solidFill>
                <a:schemeClr val="accent2">
                  <a:lumMod val="50000"/>
                </a:schemeClr>
              </a:solidFill>
              <a:latin typeface="Cambria Math"/>
              <a:ea typeface="Cambria Math"/>
            </a:endParaRP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   </a:t>
            </a:r>
            <a:endParaRPr lang="ru-RU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5250" cy="190500"/>
          </a:xfrm>
          <a:prstGeom prst="rect">
            <a:avLst/>
          </a:prstGeom>
          <a:noFill/>
        </p:spPr>
      </p:pic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5250" cy="190500"/>
          </a:xfrm>
          <a:prstGeom prst="rect">
            <a:avLst/>
          </a:prstGeom>
          <a:noFill/>
        </p:spPr>
      </p:pic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5250" cy="190500"/>
          </a:xfrm>
          <a:prstGeom prst="rect">
            <a:avLst/>
          </a:prstGeom>
          <a:noFill/>
        </p:spPr>
      </p:pic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5250" cy="190500"/>
          </a:xfrm>
          <a:prstGeom prst="rect">
            <a:avLst/>
          </a:prstGeom>
          <a:noFill/>
        </p:spPr>
      </p:pic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5250" cy="190500"/>
          </a:xfrm>
          <a:prstGeom prst="rect">
            <a:avLst/>
          </a:prstGeom>
          <a:noFill/>
        </p:spPr>
      </p:pic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5250" cy="1905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642918"/>
            <a:ext cx="4554537" cy="40005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Докажем, что все линейные углы двугранного угла равны друг другу.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</a:rPr>
              <a:t>           </a:t>
            </a:r>
            <a:r>
              <a:rPr lang="ru-RU" sz="3000" dirty="0" smtClean="0">
                <a:latin typeface="Times New Roman" pitchFamily="18" charset="0"/>
              </a:rPr>
              <a:t>Рассмотрим два линейных угла АОВ и А</a:t>
            </a:r>
            <a:r>
              <a:rPr lang="ru-RU" sz="3000" baseline="-25000" dirty="0" smtClean="0">
                <a:latin typeface="Times New Roman" pitchFamily="18" charset="0"/>
              </a:rPr>
              <a:t>1</a:t>
            </a:r>
            <a:r>
              <a:rPr lang="ru-RU" sz="3000" dirty="0" smtClean="0">
                <a:latin typeface="Times New Roman" pitchFamily="18" charset="0"/>
              </a:rPr>
              <a:t>ОВ</a:t>
            </a:r>
            <a:r>
              <a:rPr lang="ru-RU" sz="3000" baseline="-25000" dirty="0" smtClean="0">
                <a:latin typeface="Times New Roman" pitchFamily="18" charset="0"/>
              </a:rPr>
              <a:t>1</a:t>
            </a:r>
            <a:r>
              <a:rPr lang="ru-RU" sz="3000" dirty="0" smtClean="0">
                <a:latin typeface="Times New Roman" pitchFamily="18" charset="0"/>
              </a:rPr>
              <a:t>. Лучи ОА и ОА</a:t>
            </a:r>
            <a:r>
              <a:rPr lang="ru-RU" sz="3000" baseline="-25000" dirty="0" smtClean="0">
                <a:latin typeface="Times New Roman" pitchFamily="18" charset="0"/>
              </a:rPr>
              <a:t>1 </a:t>
            </a:r>
            <a:r>
              <a:rPr lang="ru-RU" sz="3000" dirty="0" smtClean="0">
                <a:latin typeface="Times New Roman" pitchFamily="18" charset="0"/>
              </a:rPr>
              <a:t>лежат в одной грани и перпендикулярны ОО</a:t>
            </a:r>
            <a:r>
              <a:rPr lang="ru-RU" sz="3000" baseline="-25000" dirty="0" smtClean="0">
                <a:latin typeface="Times New Roman" pitchFamily="18" charset="0"/>
              </a:rPr>
              <a:t>1</a:t>
            </a:r>
            <a:r>
              <a:rPr lang="ru-RU" sz="3000" dirty="0" smtClean="0">
                <a:latin typeface="Times New Roman" pitchFamily="18" charset="0"/>
              </a:rPr>
              <a:t>, поэтому они сонаправлены. Лучи ОВ и ОВ</a:t>
            </a:r>
            <a:r>
              <a:rPr lang="ru-RU" sz="3000" baseline="-25000" dirty="0" smtClean="0">
                <a:latin typeface="Times New Roman" pitchFamily="18" charset="0"/>
              </a:rPr>
              <a:t>1 </a:t>
            </a:r>
            <a:r>
              <a:rPr lang="ru-RU" sz="3000" dirty="0" smtClean="0">
                <a:latin typeface="Times New Roman" pitchFamily="18" charset="0"/>
              </a:rPr>
              <a:t>также сонаправлены. </a:t>
            </a:r>
          </a:p>
          <a:p>
            <a:pPr>
              <a:lnSpc>
                <a:spcPct val="120000"/>
              </a:lnSpc>
              <a:buNone/>
            </a:pPr>
            <a:r>
              <a:rPr lang="ru-RU" sz="3000" dirty="0" smtClean="0">
                <a:latin typeface="Times New Roman" pitchFamily="18" charset="0"/>
              </a:rPr>
              <a:t>        Следовательно, </a:t>
            </a:r>
            <a:r>
              <a:rPr lang="ru-RU" sz="3000" dirty="0" smtClean="0">
                <a:latin typeface="Cambria Math"/>
                <a:ea typeface="Cambria Math"/>
              </a:rPr>
              <a:t>∠</a:t>
            </a:r>
            <a:r>
              <a:rPr lang="ru-RU" sz="3000" dirty="0" smtClean="0">
                <a:latin typeface="Times New Roman" pitchFamily="18" charset="0"/>
              </a:rPr>
              <a:t>АОВ</a:t>
            </a:r>
            <a:r>
              <a:rPr lang="en-US" sz="3000" dirty="0" smtClean="0">
                <a:latin typeface="Times New Roman" pitchFamily="18" charset="0"/>
              </a:rPr>
              <a:t>=</a:t>
            </a:r>
            <a:r>
              <a:rPr lang="en-US" sz="3000" dirty="0" smtClean="0">
                <a:latin typeface="Cambria Math"/>
                <a:ea typeface="Cambria Math"/>
              </a:rPr>
              <a:t>∠</a:t>
            </a:r>
            <a:r>
              <a:rPr lang="ru-RU" sz="3000" dirty="0" smtClean="0">
                <a:latin typeface="Times New Roman" pitchFamily="18" charset="0"/>
              </a:rPr>
              <a:t>А</a:t>
            </a:r>
            <a:r>
              <a:rPr lang="ru-RU" sz="3000" baseline="-25000" dirty="0" smtClean="0">
                <a:latin typeface="Times New Roman" pitchFamily="18" charset="0"/>
              </a:rPr>
              <a:t>1</a:t>
            </a:r>
            <a:r>
              <a:rPr lang="ru-RU" sz="3000" dirty="0" smtClean="0">
                <a:latin typeface="Times New Roman" pitchFamily="18" charset="0"/>
              </a:rPr>
              <a:t>ОВ</a:t>
            </a:r>
            <a:r>
              <a:rPr lang="ru-RU" sz="3000" baseline="-25000" dirty="0" smtClean="0">
                <a:latin typeface="Times New Roman" pitchFamily="18" charset="0"/>
              </a:rPr>
              <a:t>1</a:t>
            </a:r>
            <a:r>
              <a:rPr lang="ru-RU" sz="3000" dirty="0" smtClean="0">
                <a:latin typeface="Times New Roman" pitchFamily="18" charset="0"/>
              </a:rPr>
              <a:t> (как углы с сонаправленными сторонами).</a:t>
            </a:r>
            <a:endParaRPr lang="ru-RU" sz="3000" dirty="0"/>
          </a:p>
        </p:txBody>
      </p:sp>
      <p:pic>
        <p:nvPicPr>
          <p:cNvPr id="5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887971"/>
            <a:ext cx="4038600" cy="3950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Примеры двугранных углов: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2917"/>
            <a:ext cx="9144000" cy="270468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Определение: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Углом между двумя пересекающимися плоскостями называется наименьший из двугранных углов, образованных этими плоскостями.</a:t>
            </a:r>
            <a:endParaRPr lang="ru-RU" sz="3200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2143116"/>
            <a:ext cx="3419223" cy="30964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Задача 1: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4040188" cy="3571901"/>
          </a:xfrm>
        </p:spPr>
        <p:txBody>
          <a:bodyPr>
            <a:normAutofit/>
          </a:bodyPr>
          <a:lstStyle/>
          <a:p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   В кубе </a:t>
            </a:r>
            <a:r>
              <a:rPr lang="en-US" sz="40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4000" b="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000" b="0" baseline="-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 найдите угол между плоскостями </a:t>
            </a:r>
            <a:r>
              <a:rPr lang="en-US" sz="4000" b="0" i="1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4000" b="0" i="1" dirty="0" smtClean="0">
                <a:latin typeface="Times New Roman" pitchFamily="18" charset="0"/>
                <a:cs typeface="Times New Roman" pitchFamily="18" charset="0"/>
              </a:rPr>
              <a:t>CDD</a:t>
            </a:r>
            <a:r>
              <a:rPr lang="en-US" sz="4000" b="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5715015"/>
            <a:ext cx="4040188" cy="41114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1813" y="2077900"/>
            <a:ext cx="4183062" cy="338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Задача 2: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00174"/>
            <a:ext cx="4040188" cy="392909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В кубе </a:t>
            </a:r>
            <a:r>
              <a:rPr lang="en-US" sz="40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4000" b="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000" b="0" baseline="-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 найдите угол между плоскостями </a:t>
            </a:r>
            <a:r>
              <a:rPr lang="en-US" sz="4000" b="0" i="1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4000" b="0" i="1" dirty="0" smtClean="0">
                <a:latin typeface="Times New Roman" pitchFamily="18" charset="0"/>
                <a:cs typeface="Times New Roman" pitchFamily="18" charset="0"/>
              </a:rPr>
              <a:t>CDA</a:t>
            </a:r>
            <a:r>
              <a:rPr lang="en-US" sz="4000" b="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32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34" y="5643578"/>
            <a:ext cx="4040188" cy="62546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Ответ: 45</a:t>
            </a:r>
            <a:r>
              <a:rPr lang="en-US" baseline="30000" dirty="0" smtClean="0"/>
              <a:t>o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6365" y="2071688"/>
            <a:ext cx="4138407" cy="335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508</Words>
  <Application>Microsoft Office PowerPoint</Application>
  <PresentationFormat>Экран (4:3)</PresentationFormat>
  <Paragraphs>55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ДВУГРАННЫЙ УГОЛ</vt:lpstr>
      <vt:lpstr>Основные задачи урока:</vt:lpstr>
      <vt:lpstr>Определение:</vt:lpstr>
      <vt:lpstr>Величиной двугранного угла называется величина его линейного угла. </vt:lpstr>
      <vt:lpstr>Докажем, что все линейные углы двугранного угла равны друг другу.</vt:lpstr>
      <vt:lpstr>Примеры двугранных углов:</vt:lpstr>
      <vt:lpstr>Определение:</vt:lpstr>
      <vt:lpstr>Задача 1:</vt:lpstr>
      <vt:lpstr>Задача 2:</vt:lpstr>
      <vt:lpstr>Задача 3:</vt:lpstr>
      <vt:lpstr>Задача 4:</vt:lpstr>
      <vt:lpstr>Задача 5:</vt:lpstr>
      <vt:lpstr>Задача 6: </vt:lpstr>
      <vt:lpstr>Решение:</vt:lpstr>
      <vt:lpstr>Задача 7:</vt:lpstr>
      <vt:lpstr>Решение:</vt:lpstr>
      <vt:lpstr>Слайд 17</vt:lpstr>
      <vt:lpstr>Домашнее задание: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84</cp:revision>
  <dcterms:created xsi:type="dcterms:W3CDTF">2011-12-06T10:45:24Z</dcterms:created>
  <dcterms:modified xsi:type="dcterms:W3CDTF">2011-12-13T11:34:25Z</dcterms:modified>
</cp:coreProperties>
</file>