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8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D859-6B94-41F9-8878-4DFEC8E4675C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32750-C7CD-426C-9779-033D1AAD1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32750-C7CD-426C-9779-033D1AAD19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32750-C7CD-426C-9779-033D1AAD19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DF2E2E-5D2D-4B8A-8802-9FE587DFD46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620237-FBE3-4DFE-8106-1F57EACB5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851648" cy="1828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dirty="0" smtClean="0"/>
              <a:t>                                              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r>
              <a:rPr lang="ru-RU" sz="1100" dirty="0" smtClean="0"/>
              <a:t>                                    .</a:t>
            </a:r>
            <a:br>
              <a:rPr lang="ru-RU" sz="1100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400800" cy="4853006"/>
          </a:xfrm>
        </p:spPr>
        <p:txBody>
          <a:bodyPr>
            <a:normAutofit fontScale="55000" lnSpcReduction="20000"/>
          </a:bodyPr>
          <a:lstStyle/>
          <a:p>
            <a:r>
              <a:rPr lang="ru-RU" sz="8600" b="1" dirty="0" smtClean="0"/>
              <a:t> Проект </a:t>
            </a:r>
            <a:endParaRPr lang="ru-RU" sz="8600" dirty="0" smtClean="0"/>
          </a:p>
          <a:p>
            <a:r>
              <a:rPr lang="ru-RU" sz="8600" b="1" dirty="0" smtClean="0"/>
              <a:t>      по геометрии </a:t>
            </a:r>
            <a:endParaRPr lang="ru-RU" sz="8600" dirty="0" smtClean="0"/>
          </a:p>
          <a:p>
            <a:r>
              <a:rPr lang="ru-RU" sz="8600" b="1" dirty="0" smtClean="0"/>
              <a:t>     «</a:t>
            </a:r>
            <a:r>
              <a:rPr lang="ru-RU" sz="8600" b="1" i="1" dirty="0" smtClean="0"/>
              <a:t>Измерительные работы на </a:t>
            </a:r>
            <a:endParaRPr lang="ru-RU" sz="8600" dirty="0" smtClean="0"/>
          </a:p>
          <a:p>
            <a:r>
              <a:rPr lang="ru-RU" sz="8600" b="1" i="1" dirty="0" smtClean="0"/>
              <a:t>              местности</a:t>
            </a:r>
            <a:r>
              <a:rPr lang="ru-RU" sz="8600" b="1" dirty="0" smtClean="0"/>
              <a:t>»</a:t>
            </a:r>
            <a:endParaRPr lang="ru-RU" sz="8600" dirty="0" smtClean="0"/>
          </a:p>
          <a:p>
            <a:r>
              <a:rPr lang="ru-RU" b="1" dirty="0" smtClean="0"/>
              <a:t>              </a:t>
            </a:r>
            <a:r>
              <a:rPr lang="ru-RU" dirty="0" smtClean="0"/>
              <a:t> МБОУ «</a:t>
            </a:r>
            <a:r>
              <a:rPr lang="ru-RU" dirty="0" err="1" smtClean="0"/>
              <a:t>Красноануйская</a:t>
            </a:r>
            <a:r>
              <a:rPr lang="ru-RU" dirty="0" smtClean="0"/>
              <a:t> о.о. школа»</a:t>
            </a:r>
          </a:p>
          <a:p>
            <a:r>
              <a:rPr lang="ru-RU" dirty="0" smtClean="0"/>
              <a:t>                                           Руководитель: Колупаева Т.А.</a:t>
            </a:r>
          </a:p>
          <a:p>
            <a:r>
              <a:rPr lang="ru-RU" dirty="0" smtClean="0"/>
              <a:t>                                    Выполнили учащиеся 8 –го класса.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Document_8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7796" y="1747044"/>
            <a:ext cx="3237807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2группа: Измерение высоты столба.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1 способ:  Определение высоты столба с использованием зеркала и рулетки.</a:t>
            </a:r>
          </a:p>
          <a:p>
            <a:r>
              <a:rPr lang="ru-RU" sz="4000" dirty="0" smtClean="0"/>
              <a:t>2 способ: Определение высоты дерева с помощью метровой палки и рулетк</a:t>
            </a:r>
            <a:r>
              <a:rPr lang="ru-RU" dirty="0" smtClean="0"/>
              <a:t>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214554"/>
            <a:ext cx="5572164" cy="19288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Мини-проект по геометрии 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03172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Руководитель: </a:t>
            </a:r>
            <a:r>
              <a:rPr lang="ru-RU" dirty="0" err="1" smtClean="0"/>
              <a:t>Колупаева.Т.А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Выполнила: </a:t>
            </a:r>
            <a:r>
              <a:rPr lang="ru-RU" dirty="0" err="1" smtClean="0"/>
              <a:t>Откидыч</a:t>
            </a:r>
            <a:r>
              <a:rPr lang="ru-RU" dirty="0" smtClean="0"/>
              <a:t> Алёна </a:t>
            </a:r>
            <a:br>
              <a:rPr lang="ru-RU" dirty="0" smtClean="0"/>
            </a:br>
            <a:r>
              <a:rPr lang="ru-RU" dirty="0" smtClean="0"/>
              <a:t>8класс.2014г.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: применять подобие треугольников для измерения высоты столба.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Оборудование</a:t>
            </a:r>
            <a:r>
              <a:rPr lang="ru-RU" dirty="0" smtClean="0"/>
              <a:t>: зеркало, рулетка.</a:t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</a:rPr>
              <a:t>Ожидаемый результат</a:t>
            </a:r>
            <a:r>
              <a:rPr lang="ru-RU" dirty="0" smtClean="0"/>
              <a:t>: отработать методы применения подобия треугольников в практическом применении.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Рисунок.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</a:t>
            </a:r>
            <a:r>
              <a:rPr lang="en-US" dirty="0" smtClean="0"/>
              <a:t>F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В       </a:t>
            </a:r>
          </a:p>
          <a:p>
            <a:pPr>
              <a:buNone/>
            </a:pPr>
            <a:r>
              <a:rPr lang="ru-RU" dirty="0" smtClean="0"/>
              <a:t>   С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А</a:t>
            </a:r>
            <a:r>
              <a:rPr lang="en-US" dirty="0" smtClean="0"/>
              <a:t>         </a:t>
            </a:r>
            <a:r>
              <a:rPr lang="ru-RU" dirty="0" smtClean="0"/>
              <a:t>1 м</a:t>
            </a:r>
            <a:r>
              <a:rPr lang="en-US" dirty="0" smtClean="0"/>
              <a:t>                   </a:t>
            </a:r>
            <a:r>
              <a:rPr lang="ru-RU" dirty="0" smtClean="0"/>
              <a:t>Д</a:t>
            </a:r>
            <a:r>
              <a:rPr lang="en-US" dirty="0" smtClean="0"/>
              <a:t>         </a:t>
            </a:r>
            <a:r>
              <a:rPr lang="ru-RU" dirty="0" smtClean="0"/>
              <a:t>5м</a:t>
            </a:r>
            <a:r>
              <a:rPr lang="en-US" dirty="0" smtClean="0"/>
              <a:t>            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flipH="1">
            <a:off x="4214810" y="2786058"/>
            <a:ext cx="2928958" cy="221457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1643042" y="3429000"/>
            <a:ext cx="2652730" cy="15716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Минус 9"/>
          <p:cNvSpPr/>
          <p:nvPr/>
        </p:nvSpPr>
        <p:spPr>
          <a:xfrm rot="5400000">
            <a:off x="5672142" y="3614742"/>
            <a:ext cx="2857520" cy="628648"/>
          </a:xfrm>
          <a:prstGeom prst="mathMinus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143372" y="4857760"/>
            <a:ext cx="314324" cy="214314"/>
          </a:xfrm>
          <a:prstGeom prst="flowChartConnector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214414" y="3786190"/>
            <a:ext cx="414334" cy="35719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214414" y="4143380"/>
            <a:ext cx="428628" cy="78581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4714884"/>
            <a:ext cx="214314" cy="285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4714884"/>
            <a:ext cx="214314" cy="285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1571604" y="3786190"/>
            <a:ext cx="914400" cy="18227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500702"/>
            <a:ext cx="2286016" cy="107157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/>
          <a:lstStyle/>
          <a:p>
            <a:r>
              <a:rPr lang="en-US" dirty="0" smtClean="0"/>
              <a:t>BA=146</a:t>
            </a:r>
            <a:r>
              <a:rPr lang="ru-RU" dirty="0" smtClean="0"/>
              <a:t> см.- рост человека.</a:t>
            </a:r>
            <a:br>
              <a:rPr lang="ru-RU" dirty="0" smtClean="0"/>
            </a:br>
            <a:r>
              <a:rPr lang="ru-RU" dirty="0" smtClean="0"/>
              <a:t>ВС=9см.</a:t>
            </a:r>
            <a:r>
              <a:rPr lang="ru-RU" dirty="0" smtClean="0">
                <a:latin typeface="Book Antiqua"/>
              </a:rPr>
              <a:t> </a:t>
            </a:r>
            <a:r>
              <a:rPr lang="ru-RU" dirty="0" smtClean="0"/>
              <a:t>.- расстояние от глаз до головы </a:t>
            </a:r>
            <a:br>
              <a:rPr lang="ru-RU" dirty="0" smtClean="0"/>
            </a:br>
            <a:r>
              <a:rPr lang="en-US" dirty="0" smtClean="0"/>
              <a:t>AD=1</a:t>
            </a:r>
            <a:r>
              <a:rPr lang="ru-RU" dirty="0" smtClean="0"/>
              <a:t>м.</a:t>
            </a:r>
            <a:br>
              <a:rPr lang="ru-RU" dirty="0" smtClean="0"/>
            </a:br>
            <a:r>
              <a:rPr lang="en-US" dirty="0" smtClean="0"/>
              <a:t>DE=5</a:t>
            </a:r>
            <a:r>
              <a:rPr lang="ru-RU" dirty="0" smtClean="0"/>
              <a:t>м.</a:t>
            </a:r>
            <a:br>
              <a:rPr lang="ru-RU" dirty="0" smtClean="0"/>
            </a:br>
            <a:r>
              <a:rPr lang="ru-RU" dirty="0" smtClean="0">
                <a:latin typeface="Book Antiqua"/>
              </a:rPr>
              <a:t>&lt;</a:t>
            </a:r>
            <a:r>
              <a:rPr lang="en-US" dirty="0" smtClean="0">
                <a:latin typeface="Book Antiqua"/>
              </a:rPr>
              <a:t>A=</a:t>
            </a:r>
            <a:r>
              <a:rPr lang="ru-RU" dirty="0" smtClean="0">
                <a:latin typeface="Book Antiqua"/>
              </a:rPr>
              <a:t> &lt;</a:t>
            </a:r>
            <a:r>
              <a:rPr lang="en-US" dirty="0" smtClean="0">
                <a:latin typeface="Book Antiqua"/>
              </a:rPr>
              <a:t>E</a:t>
            </a:r>
            <a:r>
              <a:rPr lang="ru-RU" dirty="0" smtClean="0">
                <a:latin typeface="Book Antiqua"/>
              </a:rPr>
              <a:t>; &lt;</a:t>
            </a:r>
            <a:r>
              <a:rPr lang="en-US" dirty="0" smtClean="0">
                <a:latin typeface="Book Antiqua"/>
              </a:rPr>
              <a:t>BDA=</a:t>
            </a:r>
            <a:r>
              <a:rPr lang="ru-RU" dirty="0" smtClean="0">
                <a:latin typeface="Book Antiqua"/>
              </a:rPr>
              <a:t> &lt;</a:t>
            </a:r>
            <a:r>
              <a:rPr lang="en-US" dirty="0" smtClean="0">
                <a:latin typeface="Book Antiqua"/>
              </a:rPr>
              <a:t>EDF</a:t>
            </a:r>
            <a:r>
              <a:rPr lang="ru-RU" dirty="0" smtClean="0">
                <a:latin typeface="Book Antiqua"/>
              </a:rPr>
              <a:t>; ▲</a:t>
            </a:r>
            <a:r>
              <a:rPr lang="en-US" dirty="0" smtClean="0">
                <a:latin typeface="Book Antiqua"/>
              </a:rPr>
              <a:t>ABD∞</a:t>
            </a:r>
            <a:r>
              <a:rPr lang="ru-RU" dirty="0" smtClean="0">
                <a:latin typeface="Book Antiqua"/>
              </a:rPr>
              <a:t> ▲</a:t>
            </a:r>
            <a:r>
              <a:rPr lang="en-US" dirty="0" smtClean="0">
                <a:latin typeface="Book Antiqua"/>
              </a:rPr>
              <a:t>DEF.</a:t>
            </a:r>
            <a:r>
              <a:rPr lang="ru-RU" dirty="0" smtClean="0">
                <a:latin typeface="Book Antiqua"/>
              </a:rPr>
              <a:t> По первому признаку подобных треугольников.</a:t>
            </a:r>
            <a:r>
              <a:rPr lang="en-US" dirty="0" smtClean="0">
                <a:latin typeface="Book Antiqua"/>
              </a:rPr>
              <a:t/>
            </a:r>
            <a:br>
              <a:rPr lang="en-US" dirty="0" smtClean="0">
                <a:latin typeface="Book Antiqua"/>
              </a:rPr>
            </a:br>
            <a:r>
              <a:rPr lang="en-US" dirty="0" smtClean="0">
                <a:latin typeface="Book Antiqua"/>
              </a:rPr>
              <a:t/>
            </a:r>
            <a:br>
              <a:rPr lang="en-US" dirty="0" smtClean="0">
                <a:latin typeface="Book Antiqua"/>
              </a:rPr>
            </a:br>
            <a:r>
              <a:rPr lang="en-US" dirty="0" smtClean="0">
                <a:latin typeface="Book Antiqua"/>
              </a:rPr>
              <a:t/>
            </a:r>
            <a:br>
              <a:rPr lang="en-US" dirty="0" smtClean="0">
                <a:latin typeface="Book Antiqua"/>
              </a:rPr>
            </a:br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256"/>
            <a:ext cx="2214578" cy="10001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000636"/>
            <a:ext cx="4643470" cy="150017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2852"/>
            <a:ext cx="8280920" cy="48577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Вывод</a:t>
            </a:r>
            <a:r>
              <a:rPr lang="ru-RU" dirty="0" smtClean="0"/>
              <a:t>: При измерении высоты столба я применяла признаки подобия треугольников.</a:t>
            </a:r>
            <a:br>
              <a:rPr lang="ru-RU" dirty="0" smtClean="0"/>
            </a:br>
            <a:r>
              <a:rPr lang="ru-RU" dirty="0" smtClean="0"/>
              <a:t>Я поняла, что этот способ удобен для измерения высоты столба не спиливая его. В этом мне помог теоретический материал.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088" y="836712"/>
            <a:ext cx="8208912" cy="302433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500174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Мини-проект </a:t>
            </a:r>
            <a:br>
              <a:rPr lang="ru-RU" dirty="0" smtClean="0"/>
            </a:br>
            <a:r>
              <a:rPr lang="ru-RU" dirty="0" smtClean="0"/>
              <a:t>по математике</a:t>
            </a:r>
            <a:br>
              <a:rPr lang="ru-RU" dirty="0" smtClean="0"/>
            </a:br>
            <a:r>
              <a:rPr lang="ru-RU" dirty="0" smtClean="0"/>
              <a:t>на тему: Измерительные работы на местности.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25144"/>
            <a:ext cx="4824536" cy="1368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Руководитель: Колупаева Татьяна Александровна</a:t>
            </a:r>
            <a:br>
              <a:rPr lang="ru-RU" dirty="0" smtClean="0"/>
            </a:br>
            <a:r>
              <a:rPr lang="ru-RU" dirty="0" smtClean="0"/>
              <a:t>Выполнил : </a:t>
            </a:r>
            <a:r>
              <a:rPr lang="ru-RU" dirty="0" err="1" smtClean="0"/>
              <a:t>Коровкина</a:t>
            </a:r>
            <a:r>
              <a:rPr lang="ru-RU" dirty="0" smtClean="0"/>
              <a:t>  Людмила Валерьевна</a:t>
            </a:r>
            <a:br>
              <a:rPr lang="ru-RU" dirty="0" smtClean="0"/>
            </a:br>
            <a:r>
              <a:rPr lang="ru-RU" dirty="0" smtClean="0"/>
              <a:t>                                                          2014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6920373"/>
      </p:ext>
    </p:extLst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39137" cy="3168352"/>
          </a:xfrm>
        </p:spPr>
        <p:txBody>
          <a:bodyPr/>
          <a:lstStyle/>
          <a:p>
            <a:r>
              <a:rPr lang="ru-RU" sz="3200" dirty="0" smtClean="0"/>
              <a:t>Цель : Применение подобия треугольников для измерения высоты столба.</a:t>
            </a:r>
            <a:br>
              <a:rPr lang="ru-RU" sz="3200" dirty="0" smtClean="0"/>
            </a:br>
            <a:r>
              <a:rPr lang="ru-RU" sz="3200" dirty="0" smtClean="0"/>
              <a:t>Оборудование : Палка , рулетка.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25144"/>
            <a:ext cx="7772400" cy="1061310"/>
          </a:xfrm>
        </p:spPr>
        <p:txBody>
          <a:bodyPr/>
          <a:lstStyle/>
          <a:p>
            <a:r>
              <a:rPr lang="ru-RU" dirty="0" smtClean="0"/>
              <a:t>Ожидаемый результат : Отработать методы применения подобия треугольников в практическом применении.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08564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714357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Дано: АС= 1,12м.; ВС1= 14,11м.; ВС=2,38м.</a:t>
            </a:r>
            <a:endParaRPr lang="ru-RU" dirty="0"/>
          </a:p>
        </p:txBody>
      </p:sp>
      <p:sp>
        <p:nvSpPr>
          <p:cNvPr id="7" name="Текст 2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blipFill rotWithShape="1">
            <a:blip r:embed="rId2" cstate="print"/>
            <a:stretch>
              <a:fillRect l="-721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1428728" y="2928934"/>
            <a:ext cx="2520280" cy="1800200"/>
          </a:xfrm>
          <a:prstGeom prst="rt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Минус 8"/>
          <p:cNvSpPr/>
          <p:nvPr/>
        </p:nvSpPr>
        <p:spPr>
          <a:xfrm rot="16200000">
            <a:off x="237035" y="3620561"/>
            <a:ext cx="2457564" cy="5028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5400000" flipV="1">
            <a:off x="2661024" y="4344405"/>
            <a:ext cx="776149" cy="974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857761"/>
            <a:ext cx="571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500306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3500438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485776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457200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357430"/>
            <a:ext cx="1143008" cy="2857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«</a:t>
            </a:r>
            <a:r>
              <a:rPr lang="ru-RU" dirty="0" smtClean="0"/>
              <a:t>Наука начинается с тех пор, </a:t>
            </a:r>
          </a:p>
          <a:p>
            <a:pPr fontAlgn="base">
              <a:buNone/>
            </a:pPr>
            <a:r>
              <a:rPr lang="ru-RU" dirty="0" smtClean="0"/>
              <a:t>                                                 Как </a:t>
            </a:r>
            <a:r>
              <a:rPr lang="ru-RU" dirty="0" smtClean="0"/>
              <a:t>начинают измерять,</a:t>
            </a:r>
          </a:p>
          <a:p>
            <a:pPr fontAlgn="base">
              <a:buNone/>
            </a:pPr>
            <a:r>
              <a:rPr lang="ru-RU" dirty="0" smtClean="0"/>
              <a:t>                                                 Точная </a:t>
            </a:r>
            <a:r>
              <a:rPr lang="ru-RU" dirty="0" smtClean="0"/>
              <a:t>наука немыслима</a:t>
            </a:r>
          </a:p>
          <a:p>
            <a:pPr fontAlgn="base">
              <a:buNone/>
            </a:pPr>
            <a:r>
              <a:rPr lang="ru-RU" dirty="0" smtClean="0"/>
              <a:t>                                                  без </a:t>
            </a:r>
            <a:r>
              <a:rPr lang="ru-RU" dirty="0" smtClean="0"/>
              <a:t>измерения».</a:t>
            </a:r>
          </a:p>
          <a:p>
            <a:pPr fontAlgn="base">
              <a:buNone/>
            </a:pPr>
            <a:r>
              <a:rPr lang="ru-RU" dirty="0" smtClean="0"/>
              <a:t>                                                                           Д</a:t>
            </a:r>
            <a:r>
              <a:rPr lang="ru-RU" dirty="0" smtClean="0"/>
              <a:t>. И. Менделеев.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Формирование умений и навыков применять признаки подобия треугольников при выполнении измерительных работ на местности.</a:t>
            </a:r>
          </a:p>
          <a:p>
            <a:pPr lvl="0"/>
            <a:r>
              <a:rPr lang="ru-RU" dirty="0" smtClean="0"/>
              <a:t>Развивать потребность в познании,  умение принимать решение, осуществлять поиск направления и методов решения проблемы.</a:t>
            </a:r>
          </a:p>
          <a:p>
            <a:pPr lvl="0"/>
            <a:r>
              <a:rPr lang="ru-RU" dirty="0" smtClean="0"/>
              <a:t>Применять знания в необычных ситуациях.</a:t>
            </a:r>
          </a:p>
          <a:p>
            <a:pPr lvl="0"/>
            <a:r>
              <a:rPr lang="ru-RU" dirty="0" err="1" smtClean="0"/>
              <a:t>Развиваить</a:t>
            </a:r>
            <a:r>
              <a:rPr lang="ru-RU" dirty="0" smtClean="0"/>
              <a:t> умение сотрудничать, работать в группе, развивать чувство ответственности.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09224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Заключение: Я научилась измерять высоту столба зная высоту палки и длину теней , падающих от столба и от палки. При этом мне помогало знания о признаках  подобия треугольников.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61355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группа : измерение до недоступной точки или ширины реки.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170478" cy="3714776"/>
          </a:xfrm>
        </p:spPr>
        <p:txBody>
          <a:bodyPr>
            <a:normAutofit/>
          </a:bodyPr>
          <a:lstStyle/>
          <a:p>
            <a:r>
              <a:rPr lang="ru-RU" dirty="0" smtClean="0"/>
              <a:t>Мини- проект по математике на тему: Измерительные работы на местности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78632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Руководитель: Колупаева Татьяна Александровна</a:t>
            </a:r>
            <a:br>
              <a:rPr lang="ru-RU" dirty="0" smtClean="0"/>
            </a:br>
            <a:r>
              <a:rPr lang="ru-RU" dirty="0" smtClean="0"/>
              <a:t>Выполняла работу: </a:t>
            </a:r>
            <a:r>
              <a:rPr lang="ru-RU" dirty="0" err="1" smtClean="0"/>
              <a:t>Максимчик</a:t>
            </a:r>
            <a:r>
              <a:rPr lang="ru-RU" dirty="0" smtClean="0"/>
              <a:t> Юлия Степановна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5379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Цель: Применение подобия треугольников до недоступной точки.  </a:t>
            </a:r>
            <a:br>
              <a:rPr lang="ru-RU" sz="3200" dirty="0" smtClean="0"/>
            </a:br>
            <a:r>
              <a:rPr lang="ru-RU" sz="3200" dirty="0" smtClean="0"/>
              <a:t>Оборудование: Измерительная </a:t>
            </a:r>
            <a:r>
              <a:rPr lang="ru-RU" sz="3200" dirty="0" err="1" smtClean="0"/>
              <a:t>рулетка,палки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Ожидаемый результат:  Отработать методы применения подобия треугольников в практическом применении.                                                        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5857916" cy="39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42048" cy="6048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Дано:В1А=5м, АС=9м, </a:t>
            </a:r>
            <a:br>
              <a:rPr lang="ru-RU" dirty="0" smtClean="0"/>
            </a:br>
            <a:r>
              <a:rPr lang="ru-RU" dirty="0" smtClean="0"/>
              <a:t>с1А=3м.</a:t>
            </a:r>
            <a:br>
              <a:rPr lang="ru-RU" dirty="0" smtClean="0"/>
            </a:br>
            <a:r>
              <a:rPr lang="ru-RU" dirty="0" smtClean="0"/>
              <a:t>Найти: ВВ1-?</a:t>
            </a:r>
            <a:br>
              <a:rPr lang="ru-RU" dirty="0" smtClean="0"/>
            </a:br>
            <a:r>
              <a:rPr lang="ru-RU" dirty="0" smtClean="0"/>
              <a:t>Решение:         - по первому признаку подобия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треугольников, значит    =  ,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АВ=15м., В1В=АВ-А В1=</a:t>
            </a:r>
            <a:br>
              <a:rPr lang="ru-RU" dirty="0" smtClean="0"/>
            </a:br>
            <a:r>
              <a:rPr lang="ru-RU" dirty="0" smtClean="0"/>
              <a:t>15-5=10м</a:t>
            </a:r>
            <a:br>
              <a:rPr lang="ru-RU" dirty="0" smtClean="0"/>
            </a:br>
            <a:r>
              <a:rPr lang="ru-RU" dirty="0" smtClean="0"/>
              <a:t>                          Ответ: 10м</a:t>
            </a:r>
            <a:endParaRPr lang="ru-RU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276872"/>
            <a:ext cx="1143008" cy="714380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789040"/>
            <a:ext cx="312541" cy="500066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861048"/>
            <a:ext cx="296914" cy="500066"/>
          </a:xfrm>
          <a:prstGeom prst="rect">
            <a:avLst/>
          </a:prstGeom>
          <a:noFill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09224"/>
          </a:xfrm>
        </p:spPr>
        <p:txBody>
          <a:bodyPr>
            <a:normAutofit/>
          </a:bodyPr>
          <a:lstStyle/>
          <a:p>
            <a:r>
              <a:rPr lang="ru-RU" dirty="0" smtClean="0"/>
              <a:t>Вывод: Научилась применять признаки подобия треугольников на практике, в том числе измерение ширины реки. Затруднений не было.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Вывод: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В настоящем проекте рассмотрены наиболее актуальные задачи, связанные с геометрическими построениями на местности – провешиванием прямых, делением отрезков и углов, измерение высоты дерева или столба, измерения длины до недоступной точки.  Приведено большое количество задач и даны их решения. Приведенные задачи имеют значительный практический интерес, закрепляют полученные знания по геометрии и могут использоваться для практических работ.</a:t>
            </a:r>
          </a:p>
          <a:p>
            <a:pPr fontAlgn="base"/>
            <a:r>
              <a:rPr lang="ru-RU" dirty="0" smtClean="0"/>
              <a:t>Таким образом, цель проекта считаем, достигнута, поставленные задачи выполнены.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Актуальность исследования: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Действительно, роль измерений в жизни современного человека очень велика.</a:t>
            </a:r>
          </a:p>
          <a:p>
            <a:pPr fontAlgn="base"/>
            <a:r>
              <a:rPr lang="ru-RU" dirty="0" smtClean="0"/>
              <a:t>В популярном энциклопедическом словаре дается определение измерению. Измерения – это действия, производимые с целью нахождения числовых значений, количественной величины в принятых единицах измерения. </a:t>
            </a:r>
          </a:p>
          <a:p>
            <a:pPr fontAlgn="base"/>
            <a:r>
              <a:rPr lang="ru-RU" dirty="0" smtClean="0"/>
              <a:t>Измерить величину можно с помощью приборов. В повседневной жизни мы уже не можем обойтись без часов, линейки, измерительной ленты, мерного стакана, термометра, электрического счетчика. Можно сказать, с приборами мы сталкиваемся на каждом шагу.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endParaRPr lang="ru-RU" dirty="0" smtClean="0"/>
          </a:p>
          <a:p>
            <a:pPr lvl="0"/>
            <a:r>
              <a:rPr lang="ru-RU" b="1" dirty="0" smtClean="0"/>
              <a:t>Организовать исследовательскую работу по измерению недоступных расстояний на местности и определения высоты столба или дерева.</a:t>
            </a:r>
            <a:endParaRPr lang="ru-RU" dirty="0" smtClean="0"/>
          </a:p>
          <a:p>
            <a:pPr lvl="0"/>
            <a:r>
              <a:rPr lang="ru-RU" b="1" dirty="0" smtClean="0"/>
              <a:t>Способствовать развитию интеллектуальной активности учащихся.</a:t>
            </a:r>
            <a:endParaRPr lang="ru-RU" dirty="0" smtClean="0"/>
          </a:p>
          <a:p>
            <a:pPr lvl="0"/>
            <a:r>
              <a:rPr lang="ru-RU" b="1" dirty="0" smtClean="0"/>
              <a:t>Организовать работу участников проекта с компьютером.</a:t>
            </a:r>
            <a:endParaRPr lang="ru-RU" dirty="0" smtClean="0"/>
          </a:p>
          <a:p>
            <a:pPr lvl="0"/>
            <a:r>
              <a:rPr lang="ru-RU" dirty="0" smtClean="0"/>
              <a:t>  </a:t>
            </a:r>
            <a:r>
              <a:rPr lang="ru-RU" b="1" dirty="0" smtClean="0"/>
              <a:t>Сделать выводы.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Гипотеза:</a:t>
            </a:r>
            <a:r>
              <a:rPr lang="ru-RU" dirty="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В настоящее время измерительные работы на местности играют важную роль, так как, не проводя измерения можно поплатится жизнью.</a:t>
            </a:r>
          </a:p>
          <a:p>
            <a:pPr fontAlgn="base"/>
            <a:r>
              <a:rPr lang="ru-RU" dirty="0" smtClean="0"/>
              <a:t>Объект исследования: измерения на местности и высота деревьев.</a:t>
            </a:r>
          </a:p>
          <a:p>
            <a:pPr fontAlgn="base"/>
            <a:r>
              <a:rPr lang="ru-RU" dirty="0" smtClean="0"/>
              <a:t>Предмет исследования: способы измерений на местности.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Ход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1) Постановка проблемы. Определение цели проекта.</a:t>
            </a:r>
          </a:p>
          <a:p>
            <a:pPr lvl="0"/>
            <a:r>
              <a:rPr lang="ru-RU" dirty="0" smtClean="0"/>
              <a:t>2) Распределение на группы (измерение высоты столба, измерение высоты дерева, измерения длинны до недоступной точки.)</a:t>
            </a:r>
          </a:p>
          <a:p>
            <a:pPr lvl="0"/>
            <a:r>
              <a:rPr lang="ru-RU" dirty="0" smtClean="0"/>
              <a:t>2) Планирование времени проекта.</a:t>
            </a:r>
          </a:p>
          <a:p>
            <a:pPr lvl="0"/>
            <a:r>
              <a:rPr lang="ru-RU" dirty="0" smtClean="0"/>
              <a:t>3) Поиск информации по проекту. Выполнение необходимых расчётов при проведении исследования.</a:t>
            </a:r>
          </a:p>
          <a:p>
            <a:pPr lvl="0"/>
            <a:r>
              <a:rPr lang="ru-RU" dirty="0" smtClean="0"/>
              <a:t>4) Создание мини- проектов каждому участнику проекта. В которых входит:</a:t>
            </a:r>
          </a:p>
          <a:p>
            <a:r>
              <a:rPr lang="ru-RU" dirty="0" smtClean="0"/>
              <a:t>-Цель.</a:t>
            </a:r>
          </a:p>
          <a:p>
            <a:r>
              <a:rPr lang="ru-RU" dirty="0" smtClean="0"/>
              <a:t>-Оборудование.</a:t>
            </a:r>
          </a:p>
          <a:p>
            <a:r>
              <a:rPr lang="ru-RU" dirty="0" smtClean="0"/>
              <a:t>- Ожидаемый результат.</a:t>
            </a:r>
          </a:p>
          <a:p>
            <a:r>
              <a:rPr lang="ru-RU" dirty="0" smtClean="0"/>
              <a:t>-Решение задачи.</a:t>
            </a:r>
            <a:endParaRPr lang="en-US" dirty="0" smtClean="0"/>
          </a:p>
          <a:p>
            <a:r>
              <a:rPr lang="ru-RU" dirty="0" smtClean="0"/>
              <a:t>- Вывод.</a:t>
            </a:r>
          </a:p>
          <a:p>
            <a:r>
              <a:rPr lang="ru-RU" dirty="0" smtClean="0"/>
              <a:t>5) Сделать общий вывод по проекту.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1группа: Измерение высоты дерева </a:t>
            </a:r>
            <a:endParaRPr lang="ru-RU" dirty="0"/>
          </a:p>
        </p:txBody>
      </p:sp>
      <p:pic>
        <p:nvPicPr>
          <p:cNvPr id="1026" name="Picture 2" descr="C:\Users\учитель\Desktop\Document_5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58610">
            <a:off x="704953" y="2374059"/>
            <a:ext cx="2016224" cy="3168352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Document_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5892">
            <a:off x="3917681" y="1857992"/>
            <a:ext cx="223224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учитель\Desktop\Document_6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1772816"/>
            <a:ext cx="3237807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Document_7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7796" y="1747044"/>
            <a:ext cx="3237807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257</TotalTime>
  <Words>618</Words>
  <Application>Microsoft Office PowerPoint</Application>
  <PresentationFormat>Экран (4:3)</PresentationFormat>
  <Paragraphs>99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»                                               .                                     .  </vt:lpstr>
      <vt:lpstr>Цель: </vt:lpstr>
      <vt:lpstr>Актуальность исследования:</vt:lpstr>
      <vt:lpstr>Задачи: </vt:lpstr>
      <vt:lpstr>Гипотеза: </vt:lpstr>
      <vt:lpstr>Ход исследования: </vt:lpstr>
      <vt:lpstr>1группа: Измерение высоты дерева </vt:lpstr>
      <vt:lpstr>Слайд 8</vt:lpstr>
      <vt:lpstr>Слайд 9</vt:lpstr>
      <vt:lpstr>Слайд 10</vt:lpstr>
      <vt:lpstr>2группа: Измерение высоты столба.</vt:lpstr>
      <vt:lpstr>Мини-проект по геометрии </vt:lpstr>
      <vt:lpstr>Слайд 13</vt:lpstr>
      <vt:lpstr>Рисунок.</vt:lpstr>
      <vt:lpstr>Решение :</vt:lpstr>
      <vt:lpstr>Вывод: При измерении высоты столба я применяла признаки подобия треугольников. Я поняла, что этот способ удобен для измерения высоты столба не спиливая его. В этом мне помог теоретический материал.  </vt:lpstr>
      <vt:lpstr>Мини-проект  по математике на тему: Измерительные работы на местности.</vt:lpstr>
      <vt:lpstr>Цель : Применение подобия треугольников для измерения высоты столба. Оборудование : Палка , рулетка.</vt:lpstr>
      <vt:lpstr>Дано: АС= 1,12м.; ВС1= 14,11м.; ВС=2,38м.</vt:lpstr>
      <vt:lpstr>Заключение: Я научилась измерять высоту столба зная высоту палки и длину теней , падающих от столба и от палки. При этом мне помогало знания о признаках  подобия треугольников. </vt:lpstr>
      <vt:lpstr>3 группа : измерение до недоступной точки или ширины реки.</vt:lpstr>
      <vt:lpstr>Мини- проект по математике на тему: Измерительные работы на местности</vt:lpstr>
      <vt:lpstr>Цель: Применение подобия треугольников до недоступной точки.   Оборудование: Измерительная рулетка,палки. Ожидаемый результат:  Отработать методы применения подобия треугольников в практическом применении.                                                           </vt:lpstr>
      <vt:lpstr>Слайд 24</vt:lpstr>
      <vt:lpstr>Дано:В1А=5м, АС=9м,  с1А=3м. Найти: ВВ1-? Решение:         - по первому признаку подобия  треугольников, значит    =  ,      АВ=15м., В1В=АВ-А В1= 15-5=10м                           Ответ: 10м</vt:lpstr>
      <vt:lpstr>Вывод: Научилась применять признаки подобия треугольников на практике, в том числе измерение ширины реки. Затруднений не было. </vt:lpstr>
      <vt:lpstr>Вывод: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»                                               .                                     .  </dc:title>
  <dc:creator>Гость</dc:creator>
  <cp:lastModifiedBy>HP</cp:lastModifiedBy>
  <cp:revision>15</cp:revision>
  <dcterms:created xsi:type="dcterms:W3CDTF">2014-04-15T15:36:52Z</dcterms:created>
  <dcterms:modified xsi:type="dcterms:W3CDTF">2014-04-25T05:55:38Z</dcterms:modified>
</cp:coreProperties>
</file>