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9" r:id="rId4"/>
    <p:sldId id="260" r:id="rId5"/>
    <p:sldId id="257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BACA-6DAC-4BFC-B3F2-E5FD59461AEA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5601D7-1F6C-41B3-95EE-3F8C4FBA58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BACA-6DAC-4BFC-B3F2-E5FD59461AEA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01D7-1F6C-41B3-95EE-3F8C4FBA58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BACA-6DAC-4BFC-B3F2-E5FD59461AEA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01D7-1F6C-41B3-95EE-3F8C4FBA58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EC8BACA-6DAC-4BFC-B3F2-E5FD59461AEA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45601D7-1F6C-41B3-95EE-3F8C4FBA58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BACA-6DAC-4BFC-B3F2-E5FD59461AEA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01D7-1F6C-41B3-95EE-3F8C4FBA58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BACA-6DAC-4BFC-B3F2-E5FD59461AEA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01D7-1F6C-41B3-95EE-3F8C4FBA58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01D7-1F6C-41B3-95EE-3F8C4FBA58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BACA-6DAC-4BFC-B3F2-E5FD59461AEA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BACA-6DAC-4BFC-B3F2-E5FD59461AEA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01D7-1F6C-41B3-95EE-3F8C4FBA58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BACA-6DAC-4BFC-B3F2-E5FD59461AEA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01D7-1F6C-41B3-95EE-3F8C4FBA58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EC8BACA-6DAC-4BFC-B3F2-E5FD59461AEA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45601D7-1F6C-41B3-95EE-3F8C4FBA58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BACA-6DAC-4BFC-B3F2-E5FD59461AEA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5601D7-1F6C-41B3-95EE-3F8C4FBA58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EC8BACA-6DAC-4BFC-B3F2-E5FD59461AEA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45601D7-1F6C-41B3-95EE-3F8C4FBA58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3%D0%BE%D1%81%D1%83%D0%B4%D0%B0%D1%80%D1%81%D1%82%D0%B2%D0%B5%D0%BD%D0%BD%D0%B0%D1%8F_%D0%BF%D1%80%D0%B5%D0%BC%D0%B8%D1%8F_%D0%A1%D0%A1%D0%A1%D0%A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B%D0%B8%D0%BA%D0%B1%D0%B5%D0%B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8305800" cy="1000132"/>
          </a:xfrm>
        </p:spPr>
        <p:txBody>
          <a:bodyPr/>
          <a:lstStyle/>
          <a:p>
            <a:r>
              <a:rPr lang="ru-RU" sz="3600" dirty="0" smtClean="0"/>
              <a:t>Афанасий  </a:t>
            </a:r>
            <a:r>
              <a:rPr lang="ru-RU" sz="3600" dirty="0" err="1" smtClean="0"/>
              <a:t>Лазаревич</a:t>
            </a:r>
            <a:r>
              <a:rPr lang="ru-RU" sz="3600" dirty="0" smtClean="0"/>
              <a:t> </a:t>
            </a:r>
            <a:r>
              <a:rPr lang="ru-RU" sz="3600" dirty="0" err="1" smtClean="0"/>
              <a:t>Коптелов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 (1903 – 1990)</a:t>
            </a:r>
            <a:endParaRPr lang="ru-RU" sz="3600" dirty="0"/>
          </a:p>
        </p:txBody>
      </p:sp>
      <p:pic>
        <p:nvPicPr>
          <p:cNvPr id="4" name="Picture 2" descr="C:\Documents and Settings\учитель\Рабочий стол\Koptelov_A._L.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3929090" cy="510938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500562" y="1214422"/>
            <a:ext cx="414337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/>
          </a:p>
          <a:p>
            <a:endParaRPr lang="ru-RU" b="1" i="1" dirty="0"/>
          </a:p>
          <a:p>
            <a:pPr algn="ctr"/>
            <a:r>
              <a:rPr lang="ru-RU" sz="2400" b="1" i="1" dirty="0" smtClean="0"/>
              <a:t>Афанасий</a:t>
            </a:r>
            <a:r>
              <a:rPr lang="ru-RU" sz="2400" i="1" dirty="0" smtClean="0"/>
              <a:t> </a:t>
            </a:r>
            <a:r>
              <a:rPr lang="ru-RU" sz="2400" b="1" i="1" dirty="0" err="1"/>
              <a:t>Лазаревич</a:t>
            </a:r>
            <a:r>
              <a:rPr lang="ru-RU" sz="2400" i="1" dirty="0"/>
              <a:t> </a:t>
            </a:r>
            <a:r>
              <a:rPr lang="ru-RU" sz="2400" b="1" i="1" dirty="0" err="1"/>
              <a:t>Коптелов</a:t>
            </a:r>
            <a:r>
              <a:rPr lang="ru-RU" sz="2400" i="1" dirty="0"/>
              <a:t> стал для </a:t>
            </a:r>
            <a:r>
              <a:rPr lang="ru-RU" sz="2400" b="1" i="1" dirty="0"/>
              <a:t>литературы</a:t>
            </a:r>
            <a:r>
              <a:rPr lang="ru-RU" sz="2400" i="1" dirty="0"/>
              <a:t> Сибири человеком-эпохой, поскольку внес неисчерпаемый вклад в сибирскую культуру и </a:t>
            </a:r>
            <a:r>
              <a:rPr lang="ru-RU" sz="2400" b="1" i="1" dirty="0" smtClean="0"/>
              <a:t>литературу.</a:t>
            </a:r>
            <a:endParaRPr lang="ru-RU" sz="2400" b="1" dirty="0" smtClean="0"/>
          </a:p>
          <a:p>
            <a:endParaRPr lang="ru-RU" i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учитель\Рабочий стол\150px-OrderOfTheRedBannerOfLabou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85992"/>
            <a:ext cx="1905000" cy="4191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85852" y="714356"/>
            <a:ext cx="65901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Награды и премии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2071678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/>
              <a:t>Афанасий  </a:t>
            </a:r>
            <a:r>
              <a:rPr lang="ru-RU" i="1" dirty="0" err="1" smtClean="0"/>
              <a:t>Лазаревич</a:t>
            </a:r>
            <a:r>
              <a:rPr lang="ru-RU" i="1" dirty="0" smtClean="0"/>
              <a:t>  </a:t>
            </a:r>
            <a:r>
              <a:rPr lang="ru-RU" i="1" dirty="0" err="1" smtClean="0"/>
              <a:t>Коптелов</a:t>
            </a:r>
            <a:r>
              <a:rPr lang="ru-RU" i="1" dirty="0" smtClean="0"/>
              <a:t> стал единственным писателем Новосибирска, который получил </a:t>
            </a:r>
            <a:r>
              <a:rPr lang="ru-RU" b="1" i="1" dirty="0" smtClean="0"/>
              <a:t>Государственную</a:t>
            </a:r>
            <a:r>
              <a:rPr lang="ru-RU" i="1" dirty="0" smtClean="0"/>
              <a:t> </a:t>
            </a:r>
            <a:r>
              <a:rPr lang="ru-RU" b="1" i="1" dirty="0" smtClean="0"/>
              <a:t>премию</a:t>
            </a:r>
            <a:r>
              <a:rPr lang="ru-RU" i="1" dirty="0" smtClean="0"/>
              <a:t> </a:t>
            </a:r>
            <a:r>
              <a:rPr lang="ru-RU" b="1" i="1" dirty="0" smtClean="0"/>
              <a:t>СССР</a:t>
            </a:r>
            <a:r>
              <a:rPr lang="ru-RU" i="1" dirty="0" smtClean="0"/>
              <a:t> в области литературы.   </a:t>
            </a:r>
          </a:p>
          <a:p>
            <a:r>
              <a:rPr lang="ru-RU" i="1" dirty="0">
                <a:hlinkClick r:id="rId3" action="ppaction://hlinkfile" tooltip="Государственная премия СССР"/>
              </a:rPr>
              <a:t> </a:t>
            </a:r>
            <a:r>
              <a:rPr lang="ru-RU" i="1" dirty="0" smtClean="0">
                <a:hlinkClick r:id="rId3" action="ppaction://hlinkfile" tooltip="Государственная премия СССР"/>
              </a:rPr>
              <a:t>                                                                       </a:t>
            </a:r>
            <a:r>
              <a:rPr lang="ru-RU" dirty="0" smtClean="0">
                <a:solidFill>
                  <a:srgbClr val="002060"/>
                </a:solidFill>
              </a:rPr>
              <a:t>Государственная премия СССР </a:t>
            </a:r>
            <a:r>
              <a:rPr lang="ru-RU" dirty="0" smtClean="0"/>
              <a:t>(1979) — за роман «Точка опоры» (1973—1977)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орден Трудового Красного Знамени</a:t>
            </a:r>
            <a:r>
              <a:rPr lang="ru-RU" dirty="0" smtClean="0"/>
              <a:t> (1953) </a:t>
            </a:r>
          </a:p>
          <a:p>
            <a:endParaRPr lang="ru-RU" i="1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i="1" dirty="0" smtClean="0"/>
              <a:t>Родился в деревне </a:t>
            </a:r>
            <a:r>
              <a:rPr lang="ru-RU" i="1" dirty="0" err="1" smtClean="0"/>
              <a:t>Шатуново</a:t>
            </a:r>
            <a:r>
              <a:rPr lang="ru-RU" i="1" dirty="0" smtClean="0"/>
              <a:t> (ныне </a:t>
            </a:r>
            <a:r>
              <a:rPr lang="ru-RU" i="1" dirty="0" err="1" smtClean="0"/>
              <a:t>Залесовский</a:t>
            </a:r>
            <a:r>
              <a:rPr lang="ru-RU" i="1" dirty="0" smtClean="0"/>
              <a:t> район Алтайского края) в семье кержацких крестьян-старообрядцев. Почти не учился в школе, после 1917 был активным участником борьбы за ликвидацию</a:t>
            </a:r>
            <a:r>
              <a:rPr lang="ru-RU" i="1" dirty="0" smtClean="0">
                <a:hlinkClick r:id="rId2" action="ppaction://hlinkfile" tooltip="Ликбез"/>
              </a:rPr>
              <a:t> </a:t>
            </a:r>
            <a:r>
              <a:rPr lang="ru-RU" i="1" dirty="0" smtClean="0"/>
              <a:t>безграмотности</a:t>
            </a:r>
            <a:r>
              <a:rPr lang="ru-RU" i="1" dirty="0" smtClean="0"/>
              <a:t>, председателем коммуны, селькором; с 1924 </a:t>
            </a:r>
            <a:r>
              <a:rPr lang="ru-RU" i="1" dirty="0" smtClean="0"/>
              <a:t>обращается </a:t>
            </a:r>
            <a:r>
              <a:rPr lang="ru-RU" i="1" dirty="0" smtClean="0"/>
              <a:t>к литературному творчеству. Жил в Новосибирске (почётный гражданин города).</a:t>
            </a:r>
          </a:p>
          <a:p>
            <a:pPr algn="just"/>
            <a:r>
              <a:rPr lang="ru-RU" i="1" dirty="0" smtClean="0"/>
              <a:t>Основная тема </a:t>
            </a:r>
            <a:r>
              <a:rPr lang="ru-RU" i="1" dirty="0" smtClean="0"/>
              <a:t>творчества </a:t>
            </a:r>
            <a:r>
              <a:rPr lang="ru-RU" i="1" dirty="0" smtClean="0"/>
              <a:t>Коптелова — Алтай, его фольклор, его </a:t>
            </a:r>
            <a:r>
              <a:rPr lang="ru-RU" i="1" dirty="0" smtClean="0"/>
              <a:t>история</a:t>
            </a:r>
            <a:r>
              <a:rPr lang="ru-RU" i="1" dirty="0" smtClean="0"/>
              <a:t>, перемены в жизни местного населения после революции. Как утверждает немецкий славист Вольфганг Казак, «заслуги писателя заключаются скорее в собирании материала, чем в его самостоятельной </a:t>
            </a:r>
            <a:r>
              <a:rPr lang="ru-RU" i="1" dirty="0" smtClean="0"/>
              <a:t>художественной </a:t>
            </a:r>
            <a:r>
              <a:rPr lang="ru-RU" i="1" dirty="0" smtClean="0"/>
              <a:t>обработке».</a:t>
            </a:r>
          </a:p>
          <a:p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357166"/>
            <a:ext cx="6507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Автобиография</a:t>
            </a:r>
            <a:endParaRPr lang="ru-RU" sz="5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571480"/>
            <a:ext cx="8229600" cy="4572000"/>
          </a:xfrm>
        </p:spPr>
        <p:txBody>
          <a:bodyPr>
            <a:noAutofit/>
          </a:bodyPr>
          <a:lstStyle/>
          <a:p>
            <a:pPr algn="just"/>
            <a:r>
              <a:rPr lang="ru-RU" sz="2400" i="1" dirty="0" smtClean="0">
                <a:solidFill>
                  <a:srgbClr val="C00000"/>
                </a:solidFill>
              </a:rPr>
              <a:t>К началу 1920-х годов относятся и первые журналистские шаги Афанасия Коптелова. В качестве селькора он сотрудничает с газетами «Сельская правда», «Красный Алтай», «Алтайская деревня», печатается в «Звезде Алтая» и «Советской Сибири»....</a:t>
            </a:r>
            <a:br>
              <a:rPr lang="ru-RU" sz="2400" i="1" dirty="0" smtClean="0">
                <a:solidFill>
                  <a:srgbClr val="C00000"/>
                </a:solidFill>
              </a:rPr>
            </a:br>
            <a:r>
              <a:rPr lang="ru-RU" sz="2400" i="1" dirty="0" smtClean="0">
                <a:solidFill>
                  <a:srgbClr val="C00000"/>
                </a:solidFill>
              </a:rPr>
              <a:t>За шесть с лишним десятилетий активнейшей творческой жизни Афанасий </a:t>
            </a:r>
            <a:r>
              <a:rPr lang="ru-RU" sz="2400" i="1" dirty="0" err="1" smtClean="0">
                <a:solidFill>
                  <a:srgbClr val="C00000"/>
                </a:solidFill>
              </a:rPr>
              <a:t>Коптелов</a:t>
            </a:r>
            <a:r>
              <a:rPr lang="ru-RU" sz="2400" i="1" dirty="0" smtClean="0">
                <a:solidFill>
                  <a:srgbClr val="C00000"/>
                </a:solidFill>
              </a:rPr>
              <a:t> создал большое количество самых разных произведений в различных жанрах. что в творчестве своем Афанасий </a:t>
            </a:r>
            <a:r>
              <a:rPr lang="ru-RU" sz="2400" i="1" dirty="0" err="1" smtClean="0">
                <a:solidFill>
                  <a:srgbClr val="C00000"/>
                </a:solidFill>
              </a:rPr>
              <a:t>Коптелов</a:t>
            </a:r>
            <a:r>
              <a:rPr lang="ru-RU" sz="2400" i="1" dirty="0" smtClean="0">
                <a:solidFill>
                  <a:srgbClr val="C00000"/>
                </a:solidFill>
              </a:rPr>
              <a:t>, о чем бы он ни писал, всегда шел от жизни, от ее суровой подчас и драматичной правды. Потому и произведения его предельно правдивы, достоверны. Но проникнуты, в то же время, жизнеутверждающим пафосом. И в этом их, может быть, самая большая ценность.</a:t>
            </a:r>
            <a:br>
              <a:rPr lang="ru-RU" sz="2400" i="1" dirty="0" smtClean="0">
                <a:solidFill>
                  <a:srgbClr val="C00000"/>
                </a:solidFill>
              </a:rPr>
            </a:br>
            <a:endParaRPr lang="ru-RU" sz="2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i="1" dirty="0" smtClean="0"/>
              <a:t> Основная тема творчества - история и культура Алтая, перемены в жизни местных кочевников при советской власти (романы «Великое кочевье», 1935, «Сад», 1955). Романы «Большой зачин» (1963), «Возгорится пламя» (1966), «Точка опоры» (1977; Государственная премия, 1979) - трилогия о В.И.Ленине. Книги: «Форпосты социализма» (1931), «Светлая кровь» (1933), «Наши земляки» (1934), «Минувшее и близкое» (1983) и др.</a:t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Произведения  А.Л.Коптелова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Афанасий </a:t>
            </a:r>
            <a:r>
              <a:rPr lang="ru-RU" dirty="0" err="1" smtClean="0">
                <a:solidFill>
                  <a:srgbClr val="92D050"/>
                </a:solidFill>
              </a:rPr>
              <a:t>Лазаревич</a:t>
            </a:r>
            <a:r>
              <a:rPr lang="ru-RU" dirty="0" smtClean="0">
                <a:solidFill>
                  <a:srgbClr val="92D050"/>
                </a:solidFill>
              </a:rPr>
              <a:t> </a:t>
            </a:r>
            <a:br>
              <a:rPr lang="ru-RU" dirty="0" smtClean="0">
                <a:solidFill>
                  <a:srgbClr val="92D050"/>
                </a:solidFill>
              </a:rPr>
            </a:br>
            <a:r>
              <a:rPr lang="ru-RU" dirty="0" smtClean="0">
                <a:solidFill>
                  <a:srgbClr val="92D050"/>
                </a:solidFill>
              </a:rPr>
              <a:t>на нашей земле…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8007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1571612"/>
            <a:ext cx="7500990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Последние  15 лет своей жизни Афанасий </a:t>
            </a:r>
            <a:r>
              <a:rPr lang="ru-RU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Лазаревич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жил и работал недалеко от станции </a:t>
            </a:r>
            <a:r>
              <a:rPr lang="ru-RU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Издревая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Он часто общался с местными жителями. Был частым гостем в школе №161.  Дети его очень любили. Он подарил много своих книг с дарственными надписями жителям станции и школе. На своём участке он посадил много редких пород деревьев, которые растут и по сей день. 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i="1" dirty="0" smtClean="0"/>
              <a:t>Афанасий </a:t>
            </a:r>
            <a:r>
              <a:rPr lang="ru-RU" sz="3200" i="1" dirty="0" err="1" smtClean="0"/>
              <a:t>Лазаревич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Коптелов</a:t>
            </a:r>
            <a:r>
              <a:rPr lang="ru-RU" sz="3200" i="1" dirty="0" smtClean="0"/>
              <a:t> прожил долгую жизнь (умер он в возрасте 87 лет 30 октября 1990 года). Не все из созданного им равноценно и выдержало испытание временем, но лучшее, безусловно, еще долго будет востребовано читателем.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91</TotalTime>
  <Words>371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Афанасий  Лазаревич Коптелов   (1903 – 1990)</vt:lpstr>
      <vt:lpstr>Слайд 2</vt:lpstr>
      <vt:lpstr>Слайд 3</vt:lpstr>
      <vt:lpstr>Слайд 4</vt:lpstr>
      <vt:lpstr>Произведения  А.Л.Коптелова</vt:lpstr>
      <vt:lpstr>Афанасий Лазаревич  на нашей земле…</vt:lpstr>
      <vt:lpstr>Слайд 7</vt:lpstr>
    </vt:vector>
  </TitlesOfParts>
  <Company>школа 161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Афанасий  Лазаревич Коптелов (1903 – 1990)</dc:title>
  <dc:creator>учитель</dc:creator>
  <cp:lastModifiedBy>Ольга Алексеевна</cp:lastModifiedBy>
  <cp:revision>26</cp:revision>
  <dcterms:created xsi:type="dcterms:W3CDTF">2011-02-22T09:45:15Z</dcterms:created>
  <dcterms:modified xsi:type="dcterms:W3CDTF">2011-02-24T15:05:09Z</dcterms:modified>
</cp:coreProperties>
</file>