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5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 - -</a:t>
            </a:r>
            <a:r>
              <a:rPr lang="en-US" sz="5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глагола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</a:t>
            </a:r>
            <a:r>
              <a:rPr lang="ru-RU" dirty="0" smtClean="0"/>
              <a:t> 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глагола употребляется:</a:t>
            </a:r>
            <a:endParaRPr lang="ru-RU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ru-RU" b="1" u="sng" dirty="0" smtClean="0">
                <a:latin typeface="Calibri" pitchFamily="34" charset="0"/>
              </a:rPr>
              <a:t>В роли подлежащего:</a:t>
            </a:r>
          </a:p>
          <a:p>
            <a:pPr>
              <a:buNone/>
            </a:pPr>
            <a:r>
              <a:rPr lang="ru-RU" i="1" dirty="0" smtClean="0">
                <a:latin typeface="Calibri" pitchFamily="34" charset="0"/>
              </a:rPr>
              <a:t>	</a:t>
            </a:r>
            <a:r>
              <a:rPr lang="en-US" sz="2000" i="1" u="sng" dirty="0" smtClean="0">
                <a:latin typeface="Calibri" pitchFamily="34" charset="0"/>
              </a:rPr>
              <a:t>Swimming</a:t>
            </a:r>
            <a:r>
              <a:rPr lang="en-US" sz="2000" i="1" dirty="0" smtClean="0">
                <a:latin typeface="Calibri" pitchFamily="34" charset="0"/>
              </a:rPr>
              <a:t> is a good form of exercise</a:t>
            </a:r>
            <a:r>
              <a:rPr lang="ru-RU" sz="2000" i="1" dirty="0" smtClean="0">
                <a:latin typeface="Calibri" pitchFamily="34" charset="0"/>
              </a:rPr>
              <a:t> (Плавание хороший вид упражнений).</a:t>
            </a:r>
            <a:endParaRPr lang="en-US" sz="2000" i="1" dirty="0" smtClean="0">
              <a:latin typeface="Calibri" pitchFamily="34" charset="0"/>
            </a:endParaRPr>
          </a:p>
          <a:p>
            <a:r>
              <a:rPr lang="ru-RU" b="1" u="sng" dirty="0" smtClean="0">
                <a:latin typeface="Calibri" pitchFamily="34" charset="0"/>
              </a:rPr>
              <a:t>После глаголов: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	</a:t>
            </a:r>
            <a:r>
              <a:rPr lang="ru-RU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- </a:t>
            </a:r>
            <a:r>
              <a:rPr lang="en-US" sz="2000" b="1" dirty="0" smtClean="0">
                <a:latin typeface="Calibri" pitchFamily="34" charset="0"/>
              </a:rPr>
              <a:t>admit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допускать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appreciate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ценить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avoid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избегать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consider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обдумывать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continue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продолжать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deny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отрицать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fancy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страстно желать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go (for activities) </a:t>
            </a:r>
            <a:endParaRPr lang="ru-RU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заниматься </a:t>
            </a:r>
            <a:r>
              <a:rPr lang="ru-RU" sz="2000" dirty="0" err="1" smtClean="0">
                <a:latin typeface="Calibri" pitchFamily="34" charset="0"/>
              </a:rPr>
              <a:t>ч-л</a:t>
            </a:r>
            <a:r>
              <a:rPr lang="ru-RU" sz="2000" dirty="0" smtClean="0">
                <a:latin typeface="Calibri" pitchFamily="34" charset="0"/>
              </a:rPr>
              <a:t>., напр. 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	плаванием</a:t>
            </a:r>
            <a:r>
              <a:rPr lang="en-US" sz="2000" dirty="0" smtClean="0">
                <a:latin typeface="Calibri" pitchFamily="34" charset="0"/>
              </a:rPr>
              <a:t>)</a:t>
            </a:r>
            <a:r>
              <a:rPr lang="ru-RU" sz="2000" dirty="0" smtClean="0">
                <a:latin typeface="Calibri" pitchFamily="34" charset="0"/>
              </a:rPr>
              <a:t> </a:t>
            </a: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imagine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воображать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mind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возражать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miss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скучать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err="1" smtClean="0">
                <a:latin typeface="Calibri" pitchFamily="34" charset="0"/>
              </a:rPr>
              <a:t>practise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практиковать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prevent </a:t>
            </a:r>
            <a:endParaRPr lang="ru-RU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предотвращать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quit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уходить, 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	прекращать </a:t>
            </a:r>
            <a:r>
              <a:rPr lang="ru-RU" sz="2000" dirty="0" err="1" smtClean="0">
                <a:latin typeface="Calibri" pitchFamily="34" charset="0"/>
              </a:rPr>
              <a:t>ч-л</a:t>
            </a:r>
            <a:r>
              <a:rPr lang="ru-RU" sz="2000" dirty="0" smtClean="0">
                <a:latin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save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сохранять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suggest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ru-RU" sz="2000" dirty="0" smtClean="0">
                <a:latin typeface="Calibri" pitchFamily="34" charset="0"/>
              </a:rPr>
              <a:t>предлагать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sz="2000" i="1" dirty="0" smtClean="0">
                <a:latin typeface="Calibri" pitchFamily="34" charset="0"/>
              </a:rPr>
              <a:t>Would you </a:t>
            </a:r>
            <a:r>
              <a:rPr lang="en-US" sz="2000" i="1" u="sng" dirty="0" smtClean="0">
                <a:latin typeface="Calibri" pitchFamily="34" charset="0"/>
              </a:rPr>
              <a:t>mind closing </a:t>
            </a:r>
            <a:r>
              <a:rPr lang="en-US" sz="2000" i="1" dirty="0" smtClean="0">
                <a:latin typeface="Calibri" pitchFamily="34" charset="0"/>
              </a:rPr>
              <a:t>the window?</a:t>
            </a:r>
            <a:r>
              <a:rPr lang="ru-RU" sz="2000" i="1" dirty="0" smtClean="0">
                <a:latin typeface="Calibri" pitchFamily="34" charset="0"/>
              </a:rPr>
              <a:t> (Вы не возражаете, если я открою окно?)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глагола употребляется:</a:t>
            </a:r>
            <a:endParaRPr lang="ru-RU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ru-RU" b="1" u="sng" dirty="0" smtClean="0">
                <a:latin typeface="Calibri" pitchFamily="34" charset="0"/>
              </a:rPr>
              <a:t>После следующих глаголов для выражения общего предпочтения: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	- </a:t>
            </a:r>
            <a:r>
              <a:rPr lang="en-US" sz="2000" b="1" dirty="0" smtClean="0">
                <a:latin typeface="Calibri" pitchFamily="34" charset="0"/>
              </a:rPr>
              <a:t>love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(любить)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like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(нравиться)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enjoy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(наслаждаться)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prefer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(предпочитать)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dislike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(не любить)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hate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(ненавидеть)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en-US" sz="2000" i="1" dirty="0" smtClean="0">
                <a:latin typeface="Calibri" pitchFamily="34" charset="0"/>
              </a:rPr>
              <a:t>Chris </a:t>
            </a:r>
            <a:r>
              <a:rPr lang="en-US" sz="2000" i="1" u="sng" dirty="0" smtClean="0">
                <a:latin typeface="Calibri" pitchFamily="34" charset="0"/>
              </a:rPr>
              <a:t>prefers eating </a:t>
            </a:r>
            <a:r>
              <a:rPr lang="en-US" sz="2000" i="1" dirty="0" smtClean="0">
                <a:latin typeface="Calibri" pitchFamily="34" charset="0"/>
              </a:rPr>
              <a:t>home-cooked meals (</a:t>
            </a:r>
            <a:r>
              <a:rPr lang="ru-RU" sz="2000" i="1" dirty="0" err="1" smtClean="0">
                <a:latin typeface="Calibri" pitchFamily="34" charset="0"/>
              </a:rPr>
              <a:t>Крис</a:t>
            </a:r>
            <a:r>
              <a:rPr lang="ru-RU" sz="2000" i="1" dirty="0" smtClean="0">
                <a:latin typeface="Calibri" pitchFamily="34" charset="0"/>
              </a:rPr>
              <a:t> предпочитает есть еду, приготовленную дома).</a:t>
            </a:r>
            <a:endParaRPr lang="ru-RU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	</a:t>
            </a:r>
            <a:r>
              <a:rPr lang="ru-RU" b="1" u="sng" dirty="0" smtClean="0">
                <a:solidFill>
                  <a:srgbClr val="C00000"/>
                </a:solidFill>
                <a:latin typeface="Calibri" pitchFamily="34" charset="0"/>
              </a:rPr>
              <a:t>НО: </a:t>
            </a:r>
            <a:r>
              <a:rPr lang="ru-RU" b="1" u="sng" dirty="0" smtClean="0">
                <a:latin typeface="Calibri" pitchFamily="34" charset="0"/>
              </a:rPr>
              <a:t>для выражения особого предпочтения используется инфинитив:</a:t>
            </a:r>
          </a:p>
          <a:p>
            <a:pPr>
              <a:buNone/>
            </a:pPr>
            <a:r>
              <a:rPr lang="ru-RU" sz="2000" i="1" dirty="0" smtClean="0">
                <a:latin typeface="Calibri" pitchFamily="34" charset="0"/>
              </a:rPr>
              <a:t>	</a:t>
            </a:r>
            <a:r>
              <a:rPr lang="en-US" sz="2000" i="1" dirty="0" smtClean="0">
                <a:latin typeface="Calibri" pitchFamily="34" charset="0"/>
              </a:rPr>
              <a:t>John </a:t>
            </a:r>
            <a:r>
              <a:rPr lang="en-US" sz="2000" i="1" u="sng" dirty="0" smtClean="0">
                <a:latin typeface="Calibri" pitchFamily="34" charset="0"/>
              </a:rPr>
              <a:t>would prefer to eat </a:t>
            </a:r>
            <a:r>
              <a:rPr lang="en-US" sz="2000" i="1" dirty="0" smtClean="0">
                <a:latin typeface="Calibri" pitchFamily="34" charset="0"/>
              </a:rPr>
              <a:t>at a restaurant tonight (</a:t>
            </a:r>
            <a:r>
              <a:rPr lang="ru-RU" sz="2000" i="1" dirty="0" smtClean="0">
                <a:latin typeface="Calibri" pitchFamily="34" charset="0"/>
              </a:rPr>
              <a:t>Джон бы предпочел поесть в ресторане сегодня вечером).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глагола употребляется:</a:t>
            </a:r>
            <a:endParaRPr lang="ru-RU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lnSpcReduction="10000"/>
          </a:bodyPr>
          <a:lstStyle/>
          <a:p>
            <a:r>
              <a:rPr lang="ru-RU" b="1" u="sng" dirty="0" smtClean="0">
                <a:latin typeface="Calibri" pitchFamily="34" charset="0"/>
              </a:rPr>
              <a:t>После таких выражений, как: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	</a:t>
            </a:r>
            <a:r>
              <a:rPr lang="ru-RU" sz="2000" b="1" dirty="0" smtClean="0">
                <a:latin typeface="Calibri" pitchFamily="34" charset="0"/>
              </a:rPr>
              <a:t>- </a:t>
            </a:r>
            <a:r>
              <a:rPr lang="en-US" sz="2000" b="1" dirty="0" smtClean="0">
                <a:latin typeface="Calibri" pitchFamily="34" charset="0"/>
              </a:rPr>
              <a:t>be busy </a:t>
            </a:r>
            <a:endParaRPr lang="ru-RU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быть занятым </a:t>
            </a:r>
            <a:r>
              <a:rPr lang="ru-RU" sz="2000" dirty="0" err="1" smtClean="0">
                <a:latin typeface="Calibri" pitchFamily="34" charset="0"/>
              </a:rPr>
              <a:t>ч-л</a:t>
            </a:r>
            <a:r>
              <a:rPr lang="ru-RU" sz="2000" dirty="0" smtClean="0">
                <a:latin typeface="Calibri" pitchFamily="34" charset="0"/>
              </a:rPr>
              <a:t>.)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it’s no use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(нет смысла)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it’s no good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(не хорошо)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it’s (not) worth</a:t>
            </a:r>
            <a:r>
              <a:rPr lang="ru-RU" sz="2000" b="1" dirty="0" smtClean="0">
                <a:latin typeface="Calibri" pitchFamily="34" charset="0"/>
              </a:rPr>
              <a:t> 	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	(стоит, не стоит)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what’s the use of</a:t>
            </a:r>
            <a:r>
              <a:rPr lang="ru-RU" sz="20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(в чем смысл, польза)</a:t>
            </a:r>
            <a:r>
              <a:rPr lang="en-US" sz="20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can’t help</a:t>
            </a:r>
            <a:r>
              <a:rPr lang="ru-RU" sz="20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(избегать, удерживаться)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there’s no point (in)</a:t>
            </a:r>
            <a:r>
              <a:rPr lang="ru-RU" sz="2000" b="1" dirty="0" smtClean="0">
                <a:latin typeface="Calibri" pitchFamily="34" charset="0"/>
              </a:rPr>
              <a:t> </a:t>
            </a:r>
            <a:endParaRPr lang="ru-RU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(нет смысла в)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can’t stand </a:t>
            </a:r>
            <a:endParaRPr lang="ru-RU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(терпеть не могу)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have difficulty (in)</a:t>
            </a:r>
            <a:r>
              <a:rPr lang="ru-RU" sz="20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(иметь трудность в)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have trouble</a:t>
            </a:r>
            <a:endParaRPr lang="ru-RU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(затрудняться, иметь 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	трудность)</a:t>
            </a:r>
            <a:r>
              <a:rPr lang="en-US" sz="20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i="1" u="sng" dirty="0" smtClean="0">
                <a:latin typeface="Calibri" pitchFamily="34" charset="0"/>
              </a:rPr>
              <a:t>What’s the use of buying </a:t>
            </a:r>
            <a:r>
              <a:rPr lang="en-US" sz="2000" i="1" dirty="0" smtClean="0">
                <a:latin typeface="Calibri" pitchFamily="34" charset="0"/>
              </a:rPr>
              <a:t>a car when you don’t even have a driver’s license?</a:t>
            </a:r>
            <a:r>
              <a:rPr lang="ru-RU" sz="2000" i="1" dirty="0" smtClean="0">
                <a:latin typeface="Calibri" pitchFamily="34" charset="0"/>
              </a:rPr>
              <a:t> (В чем смысл покупать машину, если у тебя даже нет прав?) </a:t>
            </a:r>
            <a:r>
              <a:rPr lang="en-US" sz="2000" b="1" dirty="0" smtClean="0">
                <a:latin typeface="Calibri" pitchFamily="34" charset="0"/>
              </a:rPr>
              <a:t> </a:t>
            </a:r>
            <a:endParaRPr lang="ru-RU" sz="20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2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3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глагола употребляется:</a:t>
            </a:r>
            <a:endParaRPr lang="ru-RU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lnSpcReduction="10000"/>
          </a:bodyPr>
          <a:lstStyle/>
          <a:p>
            <a:r>
              <a:rPr lang="ru-RU" b="1" u="sng" dirty="0" smtClean="0">
                <a:latin typeface="Calibri" pitchFamily="34" charset="0"/>
              </a:rPr>
              <a:t>После словосочетаний с глаголами: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spend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проводить, 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	тратить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waste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(терять даром,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	тратить впустую)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	- lose </a:t>
            </a:r>
            <a:r>
              <a:rPr lang="ru-RU" sz="2000" dirty="0" smtClean="0">
                <a:latin typeface="Calibri" pitchFamily="34" charset="0"/>
              </a:rPr>
              <a:t>(терять)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en-US" sz="2000" i="1" dirty="0" smtClean="0">
                <a:latin typeface="Calibri" pitchFamily="34" charset="0"/>
              </a:rPr>
              <a:t>George </a:t>
            </a:r>
            <a:r>
              <a:rPr lang="en-US" sz="2000" i="1" u="sng" dirty="0" smtClean="0">
                <a:latin typeface="Calibri" pitchFamily="34" charset="0"/>
              </a:rPr>
              <a:t>spent</a:t>
            </a:r>
            <a:r>
              <a:rPr lang="en-US" sz="2000" i="1" dirty="0" smtClean="0">
                <a:latin typeface="Calibri" pitchFamily="34" charset="0"/>
              </a:rPr>
              <a:t> two hours </a:t>
            </a:r>
            <a:r>
              <a:rPr lang="en-US" sz="2000" i="1" u="sng" dirty="0" smtClean="0">
                <a:latin typeface="Calibri" pitchFamily="34" charset="0"/>
              </a:rPr>
              <a:t>trying </a:t>
            </a:r>
            <a:r>
              <a:rPr lang="en-US" sz="2000" i="1" dirty="0" smtClean="0">
                <a:latin typeface="Calibri" pitchFamily="34" charset="0"/>
              </a:rPr>
              <a:t>to fix the DVD player (</a:t>
            </a:r>
            <a:r>
              <a:rPr lang="ru-RU" sz="2000" i="1" dirty="0" smtClean="0">
                <a:latin typeface="Calibri" pitchFamily="34" charset="0"/>
              </a:rPr>
              <a:t>Джордж потратил два часа пытаясь отремонтировать </a:t>
            </a:r>
            <a:r>
              <a:rPr lang="en-US" sz="2000" i="1" dirty="0" smtClean="0">
                <a:latin typeface="Calibri" pitchFamily="34" charset="0"/>
              </a:rPr>
              <a:t>DVD </a:t>
            </a:r>
            <a:r>
              <a:rPr lang="ru-RU" sz="2000" i="1" dirty="0" smtClean="0">
                <a:latin typeface="Calibri" pitchFamily="34" charset="0"/>
              </a:rPr>
              <a:t>плейер). </a:t>
            </a:r>
          </a:p>
          <a:p>
            <a:r>
              <a:rPr lang="ru-RU" b="1" u="sng" dirty="0" smtClean="0">
                <a:latin typeface="Calibri" pitchFamily="34" charset="0"/>
              </a:rPr>
              <a:t>После предлога </a:t>
            </a:r>
            <a:r>
              <a:rPr lang="en-US" b="1" u="sng" dirty="0" smtClean="0">
                <a:latin typeface="Calibri" pitchFamily="34" charset="0"/>
              </a:rPr>
              <a:t>to </a:t>
            </a:r>
            <a:r>
              <a:rPr lang="ru-RU" b="1" u="sng" dirty="0" smtClean="0">
                <a:latin typeface="Calibri" pitchFamily="34" charset="0"/>
              </a:rPr>
              <a:t>с такими глаголами и выражениями как: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- </a:t>
            </a:r>
            <a:r>
              <a:rPr lang="en-US" sz="2000" b="1" dirty="0" smtClean="0">
                <a:latin typeface="Calibri" pitchFamily="34" charset="0"/>
              </a:rPr>
              <a:t>look forward to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ru-RU" sz="2000" dirty="0" smtClean="0">
                <a:latin typeface="Calibri" pitchFamily="34" charset="0"/>
              </a:rPr>
              <a:t>ждать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с нетерпением)</a:t>
            </a: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be/get used to</a:t>
            </a:r>
            <a:r>
              <a:rPr lang="ru-RU" sz="20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(привыкнуть)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 in addition to</a:t>
            </a:r>
            <a:r>
              <a:rPr lang="ru-RU" sz="20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(вдобавок к)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	-object to</a:t>
            </a:r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(возражать,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</a:rPr>
              <a:t>	</a:t>
            </a:r>
            <a:r>
              <a:rPr lang="ru-RU" sz="2000" dirty="0" smtClean="0">
                <a:latin typeface="Calibri" pitchFamily="34" charset="0"/>
              </a:rPr>
              <a:t>противостоять)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en-US" sz="2000" i="1" dirty="0" smtClean="0">
                <a:latin typeface="Calibri" pitchFamily="34" charset="0"/>
              </a:rPr>
              <a:t>The children </a:t>
            </a:r>
            <a:r>
              <a:rPr lang="en-US" sz="2000" i="1" u="sng" dirty="0" smtClean="0">
                <a:latin typeface="Calibri" pitchFamily="34" charset="0"/>
              </a:rPr>
              <a:t>look forward to getting</a:t>
            </a:r>
            <a:r>
              <a:rPr lang="en-US" sz="2000" i="1" dirty="0" smtClean="0">
                <a:latin typeface="Calibri" pitchFamily="34" charset="0"/>
              </a:rPr>
              <a:t> a dog (</a:t>
            </a:r>
            <a:r>
              <a:rPr lang="ru-RU" sz="2000" i="1" dirty="0" smtClean="0">
                <a:latin typeface="Calibri" pitchFamily="34" charset="0"/>
              </a:rPr>
              <a:t>Дети ждут с нетерпением получения собаки). </a:t>
            </a:r>
            <a:r>
              <a:rPr lang="en-US" sz="2000" dirty="0" smtClean="0">
                <a:latin typeface="Calibri" pitchFamily="34" charset="0"/>
              </a:rPr>
              <a:t> </a:t>
            </a: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endParaRPr lang="ru-RU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глагола употребляется:</a:t>
            </a:r>
            <a:endParaRPr lang="ru-RU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ru-RU" b="1" u="sng" dirty="0" smtClean="0">
                <a:latin typeface="Calibri" pitchFamily="34" charset="0"/>
              </a:rPr>
              <a:t>В роли дополнения после других предлогов: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	</a:t>
            </a:r>
            <a:r>
              <a:rPr lang="en-US" sz="2000" i="1" dirty="0" smtClean="0">
                <a:latin typeface="Calibri" pitchFamily="34" charset="0"/>
              </a:rPr>
              <a:t>John is an expert </a:t>
            </a:r>
            <a:r>
              <a:rPr lang="en-US" sz="2000" i="1" u="sng" dirty="0" smtClean="0">
                <a:latin typeface="Calibri" pitchFamily="34" charset="0"/>
              </a:rPr>
              <a:t>at fixing </a:t>
            </a:r>
            <a:r>
              <a:rPr lang="en-US" sz="2000" i="1" dirty="0" smtClean="0">
                <a:latin typeface="Calibri" pitchFamily="34" charset="0"/>
              </a:rPr>
              <a:t>computers (</a:t>
            </a:r>
            <a:r>
              <a:rPr lang="ru-RU" sz="2000" i="1" dirty="0" smtClean="0">
                <a:latin typeface="Calibri" pitchFamily="34" charset="0"/>
              </a:rPr>
              <a:t>Джон – эксперт по ремонту компьютеров)</a:t>
            </a:r>
            <a:r>
              <a:rPr lang="en-US" sz="2000" i="1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sz="2000" i="1" dirty="0" smtClean="0">
                <a:latin typeface="Calibri" pitchFamily="34" charset="0"/>
              </a:rPr>
              <a:t>	</a:t>
            </a:r>
            <a:r>
              <a:rPr lang="en-US" sz="2000" i="1" dirty="0" smtClean="0">
                <a:latin typeface="Calibri" pitchFamily="34" charset="0"/>
              </a:rPr>
              <a:t>Sophie insisted </a:t>
            </a:r>
            <a:r>
              <a:rPr lang="en-US" sz="2000" i="1" u="sng" dirty="0" smtClean="0">
                <a:latin typeface="Calibri" pitchFamily="34" charset="0"/>
              </a:rPr>
              <a:t>on paying</a:t>
            </a:r>
            <a:r>
              <a:rPr lang="en-US" sz="2000" i="1" dirty="0" smtClean="0">
                <a:latin typeface="Calibri" pitchFamily="34" charset="0"/>
              </a:rPr>
              <a:t> for dinner</a:t>
            </a:r>
            <a:r>
              <a:rPr lang="ru-RU" sz="2000" i="1" dirty="0" smtClean="0">
                <a:latin typeface="Calibri" pitchFamily="34" charset="0"/>
              </a:rPr>
              <a:t> (</a:t>
            </a:r>
            <a:r>
              <a:rPr lang="ru-RU" sz="2000" i="1" dirty="0" err="1" smtClean="0">
                <a:latin typeface="Calibri" pitchFamily="34" charset="0"/>
              </a:rPr>
              <a:t>Софи</a:t>
            </a:r>
            <a:r>
              <a:rPr lang="ru-RU" sz="2000" i="1" dirty="0" smtClean="0">
                <a:latin typeface="Calibri" pitchFamily="34" charset="0"/>
              </a:rPr>
              <a:t> настаивала на том, что она оплатит счет сама)</a:t>
            </a:r>
            <a:r>
              <a:rPr lang="en-US" sz="2000" i="1" dirty="0" smtClean="0">
                <a:latin typeface="Calibri" pitchFamily="34" charset="0"/>
              </a:rPr>
              <a:t>.</a:t>
            </a:r>
            <a:endParaRPr lang="ru-RU" sz="20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глагола употребляется:</a:t>
            </a:r>
            <a:endParaRPr lang="ru-RU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ru-RU" b="1" u="sng" dirty="0" smtClean="0">
                <a:latin typeface="Calibri" pitchFamily="34" charset="0"/>
              </a:rPr>
              <a:t>После конструкций со следующими глаголами для описания незавершенного действия: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		</a:t>
            </a:r>
            <a:r>
              <a:rPr lang="en-US" b="1" dirty="0" smtClean="0">
                <a:latin typeface="Calibri" pitchFamily="34" charset="0"/>
              </a:rPr>
              <a:t>- hear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ru-RU" dirty="0" smtClean="0">
                <a:latin typeface="Calibri" pitchFamily="34" charset="0"/>
              </a:rPr>
              <a:t>слышать)</a:t>
            </a: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	- listen to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(слушать)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	- notice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(замечать)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	- see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(видеть)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	- watch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(смотреть)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	- feel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(чувствовать)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	</a:t>
            </a:r>
            <a:r>
              <a:rPr lang="en-US" i="1" dirty="0" smtClean="0">
                <a:latin typeface="Calibri" pitchFamily="34" charset="0"/>
              </a:rPr>
              <a:t>She </a:t>
            </a:r>
            <a:r>
              <a:rPr lang="en-US" i="1" u="sng" dirty="0" smtClean="0">
                <a:latin typeface="Calibri" pitchFamily="34" charset="0"/>
              </a:rPr>
              <a:t>watched</a:t>
            </a:r>
            <a:r>
              <a:rPr lang="en-US" i="1" dirty="0" smtClean="0">
                <a:latin typeface="Calibri" pitchFamily="34" charset="0"/>
              </a:rPr>
              <a:t> her son </a:t>
            </a:r>
            <a:r>
              <a:rPr lang="en-US" i="1" u="sng" dirty="0" smtClean="0">
                <a:latin typeface="Calibri" pitchFamily="34" charset="0"/>
              </a:rPr>
              <a:t>playing </a:t>
            </a:r>
            <a:r>
              <a:rPr lang="en-US" i="1" dirty="0" smtClean="0">
                <a:latin typeface="Calibri" pitchFamily="34" charset="0"/>
              </a:rPr>
              <a:t>with his toys (</a:t>
            </a:r>
            <a:r>
              <a:rPr lang="ru-RU" i="1" dirty="0" smtClean="0">
                <a:latin typeface="Calibri" pitchFamily="34" charset="0"/>
              </a:rPr>
              <a:t>Она наблюдала за тем, как ее сын играл с его игрушками /наблюдала за действием в процессе</a:t>
            </a:r>
            <a:r>
              <a:rPr lang="ru-RU" i="1" dirty="0" smtClean="0">
                <a:latin typeface="Calibri" pitchFamily="34" charset="0"/>
              </a:rPr>
              <a:t>/).</a:t>
            </a:r>
            <a:endParaRPr lang="ru-RU" b="1" u="sng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b="1" u="sng" dirty="0" smtClean="0">
                <a:solidFill>
                  <a:srgbClr val="C00000"/>
                </a:solidFill>
                <a:latin typeface="Calibri" pitchFamily="34" charset="0"/>
              </a:rPr>
              <a:t>НО: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	</a:t>
            </a:r>
            <a:r>
              <a:rPr lang="ru-RU" b="1" u="sng" dirty="0" smtClean="0">
                <a:latin typeface="Calibri" pitchFamily="34" charset="0"/>
              </a:rPr>
              <a:t>Для описания завершенного действия с глаголами </a:t>
            </a:r>
            <a:r>
              <a:rPr lang="en-US" b="1" u="sng" dirty="0" smtClean="0">
                <a:latin typeface="Calibri" pitchFamily="34" charset="0"/>
              </a:rPr>
              <a:t>hear, listen to, notice, see, watch </a:t>
            </a:r>
            <a:r>
              <a:rPr lang="ru-RU" b="1" u="sng" dirty="0" smtClean="0">
                <a:latin typeface="Calibri" pitchFamily="34" charset="0"/>
              </a:rPr>
              <a:t>и </a:t>
            </a:r>
            <a:r>
              <a:rPr lang="en-US" b="1" u="sng" dirty="0" smtClean="0">
                <a:latin typeface="Calibri" pitchFamily="34" charset="0"/>
              </a:rPr>
              <a:t>feel </a:t>
            </a:r>
            <a:r>
              <a:rPr lang="ru-RU" b="1" u="sng" dirty="0" smtClean="0">
                <a:latin typeface="Calibri" pitchFamily="34" charset="0"/>
              </a:rPr>
              <a:t>используется инфинитив без частицы </a:t>
            </a:r>
            <a:r>
              <a:rPr lang="en-US" b="1" u="sng" dirty="0" smtClean="0">
                <a:latin typeface="Calibri" pitchFamily="34" charset="0"/>
              </a:rPr>
              <a:t>to. </a:t>
            </a:r>
          </a:p>
          <a:p>
            <a:pPr>
              <a:buNone/>
            </a:pPr>
            <a:r>
              <a:rPr lang="en-US" sz="2000" i="1" dirty="0" smtClean="0">
                <a:latin typeface="Calibri" pitchFamily="34" charset="0"/>
              </a:rPr>
              <a:t>	She </a:t>
            </a:r>
            <a:r>
              <a:rPr lang="en-US" sz="2000" i="1" u="sng" dirty="0" smtClean="0">
                <a:latin typeface="Calibri" pitchFamily="34" charset="0"/>
              </a:rPr>
              <a:t>watched</a:t>
            </a:r>
            <a:r>
              <a:rPr lang="en-US" sz="2000" i="1" dirty="0" smtClean="0">
                <a:latin typeface="Calibri" pitchFamily="34" charset="0"/>
              </a:rPr>
              <a:t> her son </a:t>
            </a:r>
            <a:r>
              <a:rPr lang="en-US" sz="2000" i="1" u="sng" dirty="0" smtClean="0">
                <a:latin typeface="Calibri" pitchFamily="34" charset="0"/>
              </a:rPr>
              <a:t>play</a:t>
            </a:r>
            <a:r>
              <a:rPr lang="en-US" sz="2000" i="1" dirty="0" smtClean="0">
                <a:latin typeface="Calibri" pitchFamily="34" charset="0"/>
              </a:rPr>
              <a:t> with his teddy bear and then put it away </a:t>
            </a:r>
            <a:r>
              <a:rPr lang="ru-RU" sz="2000" i="1" dirty="0" smtClean="0">
                <a:latin typeface="Calibri" pitchFamily="34" charset="0"/>
              </a:rPr>
              <a:t>(Она наблюдала то, как ее сын поиграл с плюшевым медведем, а затем отложил его /действия были завершены/).</a:t>
            </a:r>
            <a:r>
              <a:rPr lang="en-US" sz="2000" i="1" dirty="0" smtClean="0">
                <a:latin typeface="Calibri" pitchFamily="34" charset="0"/>
              </a:rPr>
              <a:t> </a:t>
            </a:r>
            <a:endParaRPr lang="ru-RU" sz="20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86</Words>
  <PresentationFormat>Экран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-ing form - -ing форма глагола</vt:lpstr>
      <vt:lpstr>-ing форма глагола употребляется:</vt:lpstr>
      <vt:lpstr>-ing форма глагола употребляется:</vt:lpstr>
      <vt:lpstr>-ing форма глагола употребляется:</vt:lpstr>
      <vt:lpstr>-ing форма глагола употребляется:</vt:lpstr>
      <vt:lpstr>-ing форма глагола употребляется:</vt:lpstr>
      <vt:lpstr>-ing форма глагола употребляется: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-ing form - -ing форма глагола</dc:title>
  <cp:lastModifiedBy>Speed_XP</cp:lastModifiedBy>
  <cp:revision>18</cp:revision>
  <dcterms:modified xsi:type="dcterms:W3CDTF">2013-02-17T19:53:18Z</dcterms:modified>
</cp:coreProperties>
</file>