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311" r:id="rId6"/>
    <p:sldId id="312" r:id="rId7"/>
    <p:sldId id="317" r:id="rId8"/>
    <p:sldId id="313" r:id="rId9"/>
    <p:sldId id="315" r:id="rId10"/>
    <p:sldId id="318" r:id="rId11"/>
    <p:sldId id="316" r:id="rId12"/>
    <p:sldId id="260" r:id="rId13"/>
    <p:sldId id="262" r:id="rId14"/>
    <p:sldId id="266" r:id="rId15"/>
    <p:sldId id="263" r:id="rId16"/>
    <p:sldId id="264" r:id="rId17"/>
    <p:sldId id="304" r:id="rId18"/>
    <p:sldId id="269" r:id="rId19"/>
    <p:sldId id="270" r:id="rId20"/>
    <p:sldId id="275" r:id="rId21"/>
    <p:sldId id="276" r:id="rId22"/>
    <p:sldId id="277" r:id="rId23"/>
    <p:sldId id="278" r:id="rId24"/>
    <p:sldId id="281" r:id="rId25"/>
    <p:sldId id="282" r:id="rId26"/>
    <p:sldId id="285" r:id="rId27"/>
    <p:sldId id="319" r:id="rId28"/>
    <p:sldId id="286" r:id="rId29"/>
    <p:sldId id="305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306" r:id="rId39"/>
    <p:sldId id="307" r:id="rId40"/>
    <p:sldId id="295" r:id="rId41"/>
    <p:sldId id="308" r:id="rId42"/>
    <p:sldId id="296" r:id="rId43"/>
    <p:sldId id="309" r:id="rId44"/>
    <p:sldId id="299" r:id="rId45"/>
    <p:sldId id="310" r:id="rId46"/>
    <p:sldId id="320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Bookman Old Styl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Bookman Old Styl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Bookman Old Styl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Bookman Old Styl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Bookman Old Style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Bookman Old Style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Bookman Old Style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Bookman Old Style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Bookman Old Styl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25" autoAdjust="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BFF67-A479-47C0-8447-4F0D60B5F7E0}" type="datetimeFigureOut">
              <a:rPr lang="ru-RU" smtClean="0"/>
              <a:pPr/>
              <a:t>17.03.2014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7733C-3BE2-46A6-B2F6-28C0289831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69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7733C-3BE2-46A6-B2F6-28C02898317B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9933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b="0">
                <a:latin typeface="Times New Roman" pitchFamily="18" charset="0"/>
              </a:endParaRPr>
            </a:p>
          </p:txBody>
        </p:sp>
        <p:sp>
          <p:nvSpPr>
            <p:cNvPr id="99332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b="0">
                <a:latin typeface="Times New Roman" pitchFamily="18" charset="0"/>
              </a:endParaRPr>
            </a:p>
          </p:txBody>
        </p:sp>
      </p:grpSp>
      <p:grpSp>
        <p:nvGrpSpPr>
          <p:cNvPr id="99333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99334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335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933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9337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99338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99339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177350CE-A0F9-4B49-8A7C-0C6A4BF2987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934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AA24E-DAB8-4FF8-B0BF-E8AFC3F271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E5D48-9B17-4C65-A68D-7A1B7BFF3D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ECBAED54-563D-47DF-B791-A26F352A8F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E2603-E7A7-4891-A127-2A6A449964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1EC86-7184-4AED-BBEC-1C285BC2DD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93B37-9FCE-4DA6-A64E-DCC147EE5A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FF982-A0DD-4295-B11E-3FC935B976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15265-EA39-4201-A7DA-7C511B4ADB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404E0-97B0-4B55-9F5B-2DADE69F1B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B6D51-C154-4376-840A-9A09F4804D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8A00A-B6CB-4A27-85C8-C8595DBA8E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98307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9830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830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98310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98311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8312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98313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83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83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983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bg1"/>
                </a:solidFill>
                <a:latin typeface="+mn-lt"/>
              </a:defRPr>
            </a:lvl1pPr>
          </a:lstStyle>
          <a:p>
            <a:fld id="{0E6FA1DC-6D0A-4260-91FF-9F721912E7A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2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2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6.xml.rels><?xml version="1.0" encoding="UTF-8" standalone="yes" ?><Relationships xmlns="http://schemas.openxmlformats.org/package/2006/relationships"><Relationship Id="rId2" Target="../media/image3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1.xml.rels><?xml version="1.0" encoding="UTF-8" standalone="yes" ?><Relationships xmlns="http://schemas.openxmlformats.org/package/2006/relationships"><Relationship Id="rId2" Target="../media/image3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2.xml.rels><?xml version="1.0" encoding="UTF-8" standalone="yes" ?><Relationships xmlns="http://schemas.openxmlformats.org/package/2006/relationships"><Relationship Id="rId2" Target="../media/image3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3" Target="../media/image38.jpeg" Type="http://schemas.openxmlformats.org/officeDocument/2006/relationships/image"/><Relationship Id="rId2" Target="../media/image3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4.xml.rels><?xml version="1.0" encoding="UTF-8" standalone="yes" ?><Relationships xmlns="http://schemas.openxmlformats.org/package/2006/relationships"><Relationship Id="rId2" Target="../media/image3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 ?><Relationships xmlns="http://schemas.openxmlformats.org/package/2006/relationships"><Relationship Id="rId3" Target="../media/image41.jpeg" Type="http://schemas.openxmlformats.org/officeDocument/2006/relationships/image"/><Relationship Id="rId2" Target="../media/image4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2.xml.rels><?xml version="1.0" encoding="UTF-8" standalone="yes" ?><Relationships xmlns="http://schemas.openxmlformats.org/package/2006/relationships"><Relationship Id="rId2" Target="../media/image4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 ?><Relationships xmlns="http://schemas.openxmlformats.org/package/2006/relationships"><Relationship Id="rId2" Target="../media/image4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342900" algn="ctr"/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Внеклассное мероприятие по математике </a:t>
            </a:r>
            <a:endParaRPr lang="ru-RU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342900" algn="ctr"/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для 5 - 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6 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классов.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Игра 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«ЛАБИРИНТ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»</a:t>
            </a: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28600" y="5257800"/>
            <a:ext cx="8763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342900"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Предмет математики настолько серьезен, что полезно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упускать случаев, делать его немного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занимательным.      </a:t>
            </a:r>
          </a:p>
          <a:p>
            <a:pPr indent="34290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Блез  Паскаль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342900" algn="ctr" eaLnBrk="0" hangingPunct="0"/>
            <a:endParaRPr lang="ru-RU" sz="1800" b="0" dirty="0">
              <a:latin typeface="Arial" charset="0"/>
            </a:endParaRPr>
          </a:p>
        </p:txBody>
      </p:sp>
      <p:pic>
        <p:nvPicPr>
          <p:cNvPr id="9" name="Рисунок 8" descr="labyrinth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90600"/>
            <a:ext cx="6781800" cy="38542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1384" y="990600"/>
            <a:ext cx="3752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Учитель математики</a:t>
            </a:r>
          </a:p>
          <a:p>
            <a:r>
              <a:rPr lang="ru-RU" dirty="0" err="1" smtClean="0"/>
              <a:t>Чагина</a:t>
            </a:r>
            <a:r>
              <a:rPr lang="ru-RU" dirty="0" smtClean="0"/>
              <a:t> Ю.А.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Самый сложный лабиринт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территории виллы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Pisani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, неподалеку от Венеции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838200" y="5867400"/>
            <a:ext cx="7391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Легенда гласит, что Наполеон, гуляя в 1807 году по этому лабиринту, заблудился.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2450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438400"/>
            <a:ext cx="2010188" cy="3244444"/>
          </a:xfrm>
          <a:prstGeom prst="rect">
            <a:avLst/>
          </a:prstGeom>
        </p:spPr>
      </p:pic>
      <p:pic>
        <p:nvPicPr>
          <p:cNvPr id="6" name="Рисунок 5" descr="1279621493_10rrrisr-srrrr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438400"/>
            <a:ext cx="5181600" cy="3258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  <p:bldP spid="1413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99060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Лабиринт-ступня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Imprint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Глостершир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Великобритания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23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2438400"/>
            <a:ext cx="7010400" cy="3393809"/>
          </a:xfrm>
        </p:spPr>
      </p:pic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838200" y="5842337"/>
            <a:ext cx="8077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Лабиринт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Imprint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(«отпечаток») почитается за свою оригинальную мистическую историю: нога, оставившая отпечаток,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 принадлежала  минотавру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0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  <p:bldP spid="1423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077200" cy="1295400"/>
          </a:xfrm>
        </p:spPr>
        <p:txBody>
          <a:bodyPr/>
          <a:lstStyle/>
          <a:p>
            <a:pPr algn="ctr"/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таком лабиринте вам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предстоит путешествовать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чтобы найти огненный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шар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исполняющий желания. </a:t>
            </a:r>
          </a:p>
        </p:txBody>
      </p:sp>
      <p:pic>
        <p:nvPicPr>
          <p:cNvPr id="7" name="Рисунок 6" descr="labyrinthe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362200"/>
            <a:ext cx="6934200" cy="4337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001000" cy="12192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лабиринтно-топологическая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Миф  о Тесее, Ариадне и Минотавре.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4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343400"/>
            <a:ext cx="3733800" cy="2321170"/>
          </a:xfrm>
          <a:prstGeom prst="rect">
            <a:avLst/>
          </a:prstGeom>
          <a:noFill/>
        </p:spPr>
      </p:pic>
      <p:sp>
        <p:nvSpPr>
          <p:cNvPr id="104455" name="Rectangle 7"/>
          <p:cNvSpPr>
            <a:spLocks noChangeArrowheads="1"/>
          </p:cNvSpPr>
          <p:nvPr/>
        </p:nvSpPr>
        <p:spPr bwMode="auto">
          <a:xfrm>
            <a:off x="762000" y="2286000"/>
            <a:ext cx="822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ru-RU" b="0" dirty="0">
                <a:latin typeface="Times New Roman" pitchFamily="18" charset="0"/>
                <a:cs typeface="Times New Roman" pitchFamily="18" charset="0"/>
              </a:rPr>
              <a:t>Вы должны проложить  на плане маршрут до шара желаний, чтобы найти обратную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дорогу, нарисовать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нить Ариадны.  Напутствие: есть множество алгоритмов нахождения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пути:</a:t>
            </a:r>
          </a:p>
          <a:p>
            <a:pPr algn="just">
              <a:buFontTx/>
              <a:buChar char="-"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интуитивный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- это метод проб и ошибок. </a:t>
            </a:r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одной руки,  самый 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долгий, но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верный.</a:t>
            </a:r>
          </a:p>
        </p:txBody>
      </p:sp>
      <p:pic>
        <p:nvPicPr>
          <p:cNvPr id="9" name="Рисунок 8" descr="Theseus_Minotaur_Mosa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419600"/>
            <a:ext cx="3124200" cy="2318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4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4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4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4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4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6858000" cy="914400"/>
          </a:xfrm>
        </p:spPr>
        <p:txBody>
          <a:bodyPr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Ответ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задаче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лабиринтно-топологической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8548" name="Picture 4" descr="ответ проход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2362200"/>
            <a:ext cx="7391399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6781800" cy="1143000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Итак, мы проложили маршрут, но на пути несколько дверей со сложными замками.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должны будете разгадать код этих замков.</a:t>
            </a:r>
          </a:p>
        </p:txBody>
      </p:sp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362200"/>
            <a:ext cx="7403123" cy="437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21259.1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27000"/>
            <a:ext cx="13716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6553200" cy="114300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Дверь 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Лабиринт на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внимание.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1524000" y="2286000"/>
            <a:ext cx="662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семь чисел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10;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43; 29; 14; 17; 47;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34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и обведите их кружочком.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6504" name="Picture 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3276600"/>
            <a:ext cx="5179340" cy="3419093"/>
          </a:xfrm>
          <a:noFill/>
          <a:ln/>
        </p:spPr>
      </p:pic>
      <p:pic>
        <p:nvPicPr>
          <p:cNvPr id="8" name="Рисунок 7" descr="121259.1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27000"/>
            <a:ext cx="13716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5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6553200" cy="83820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Код замка к двери № 1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2819400"/>
            <a:ext cx="6096000" cy="3840703"/>
          </a:xfrm>
          <a:noFill/>
          <a:ln/>
        </p:spPr>
      </p:pic>
      <p:pic>
        <p:nvPicPr>
          <p:cNvPr id="16" name="Рисунок 15" descr="121259.1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27000"/>
            <a:ext cx="1371600" cy="1828800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 bwMode="auto">
          <a:xfrm>
            <a:off x="2971800" y="2819400"/>
            <a:ext cx="609600" cy="6096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3200400" y="4343400"/>
            <a:ext cx="533400" cy="5334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4038600" y="3124200"/>
            <a:ext cx="609600" cy="6096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0" y="3657600"/>
            <a:ext cx="609600" cy="6096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5029200" y="4648200"/>
            <a:ext cx="685800" cy="6858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4343400" y="4724400"/>
            <a:ext cx="685800" cy="6858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6553200" y="5867400"/>
            <a:ext cx="533400" cy="5334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6781800" cy="1143000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Дверь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№2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Лабиринт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делимость чисел на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2000" y="2362200"/>
            <a:ext cx="731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dirty="0">
                <a:latin typeface="Times New Roman" pitchFamily="18" charset="0"/>
                <a:cs typeface="Times New Roman" pitchFamily="18" charset="0"/>
              </a:rPr>
              <a:t>Пройдите по лабиринту, обводя кружками числа, </a:t>
            </a:r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делятся на 3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Ходы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можно делать по горизонтали, по вертикали, </a:t>
            </a:r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диагонали.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Крестиками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отмечайте тупики.</a:t>
            </a:r>
          </a:p>
        </p:txBody>
      </p:sp>
      <p:pic>
        <p:nvPicPr>
          <p:cNvPr id="8" name="Рисунок 7" descr="121259.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127000"/>
            <a:ext cx="1371600" cy="1828800"/>
          </a:xfrm>
          <a:prstGeom prst="rect">
            <a:avLst/>
          </a:prstGeom>
        </p:spPr>
      </p:pic>
      <p:pic>
        <p:nvPicPr>
          <p:cNvPr id="6" name="Рисунок 5" descr="Рисунок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962400"/>
            <a:ext cx="5562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6705600" cy="91440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Код замка к двери № 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Содержимое 14" descr="Рисунок4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2514600"/>
            <a:ext cx="7248540" cy="3591546"/>
          </a:xfrm>
        </p:spPr>
      </p:pic>
      <p:pic>
        <p:nvPicPr>
          <p:cNvPr id="16" name="Рисунок 15" descr="121259.1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27000"/>
            <a:ext cx="13716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2" name="AutoShap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Лабиринт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запутанная сеть ходов,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переходов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комнат, откуда трудно выбраться.</a:t>
            </a:r>
          </a:p>
        </p:txBody>
      </p:sp>
      <p:sp>
        <p:nvSpPr>
          <p:cNvPr id="5156" name="Rectangle 36"/>
          <p:cNvSpPr>
            <a:spLocks noChangeArrowheads="1"/>
          </p:cNvSpPr>
          <p:nvPr/>
        </p:nvSpPr>
        <p:spPr bwMode="auto">
          <a:xfrm>
            <a:off x="0" y="0"/>
            <a:ext cx="569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 b="0">
                <a:latin typeface="Arial" charset="0"/>
                <a:cs typeface="Times New Roman" pitchFamily="18" charset="0"/>
              </a:rPr>
              <a:t> </a:t>
            </a:r>
            <a:endParaRPr lang="ru-RU" sz="1800" b="0">
              <a:latin typeface="Arial" charset="0"/>
            </a:endParaRPr>
          </a:p>
        </p:txBody>
      </p:sp>
      <p:pic>
        <p:nvPicPr>
          <p:cNvPr id="9" name="Рисунок 8" descr="001_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438400"/>
            <a:ext cx="3988057" cy="4086224"/>
          </a:xfrm>
          <a:prstGeom prst="rect">
            <a:avLst/>
          </a:prstGeom>
        </p:spPr>
      </p:pic>
      <p:pic>
        <p:nvPicPr>
          <p:cNvPr id="12" name="Рисунок 11" descr="ChartresLabyrin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59080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6629400" cy="1143000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Дверь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№3 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Картина-лабиринт.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776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2438400"/>
            <a:ext cx="4343400" cy="4277874"/>
          </a:xfrm>
          <a:noFill/>
          <a:ln/>
        </p:spPr>
      </p:pic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5105400" y="2743200"/>
            <a:ext cx="4038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342900"/>
            <a:r>
              <a:rPr lang="ru-RU" b="0" dirty="0">
                <a:latin typeface="Times New Roman" pitchFamily="18" charset="0"/>
                <a:cs typeface="Times New Roman" pitchFamily="18" charset="0"/>
              </a:rPr>
              <a:t>Определите  какая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часть </a:t>
            </a:r>
          </a:p>
          <a:p>
            <a:pPr indent="342900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картины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светлая?</a:t>
            </a:r>
          </a:p>
          <a:p>
            <a:pPr indent="342900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Решаем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основе логики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вычислений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342900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Пунктирные линии </a:t>
            </a:r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указывают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сетку, </a:t>
            </a:r>
          </a:p>
          <a:p>
            <a:pPr indent="342900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которую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indent="342900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набросить </a:t>
            </a:r>
          </a:p>
          <a:p>
            <a:pPr indent="342900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поверх картины).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21259.1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27000"/>
            <a:ext cx="13716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AutoShap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6096000" cy="83820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Код к замку двери № 3.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7400" y="3276600"/>
            <a:ext cx="2286000" cy="1600200"/>
          </a:xfrm>
        </p:spPr>
        <p:txBody>
          <a:bodyPr/>
          <a:lstStyle/>
          <a:p>
            <a:pPr>
              <a:buNone/>
            </a:pPr>
            <a:r>
              <a:rPr lang="ru-RU" sz="9600" dirty="0"/>
              <a:t>1/2</a:t>
            </a:r>
          </a:p>
        </p:txBody>
      </p:sp>
      <p:pic>
        <p:nvPicPr>
          <p:cNvPr id="7" name="Рисунок 6" descr="121259.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127000"/>
            <a:ext cx="1371600" cy="182880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438400"/>
            <a:ext cx="4343400" cy="4277874"/>
          </a:xfrm>
          <a:prstGeom prst="rect">
            <a:avLst/>
          </a:prstGeom>
          <a:solidFill>
            <a:schemeClr val="accent6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8" name="Прямоугольный треугольник 7"/>
          <p:cNvSpPr/>
          <p:nvPr/>
        </p:nvSpPr>
        <p:spPr bwMode="auto">
          <a:xfrm rot="16200000">
            <a:off x="2819400" y="2362200"/>
            <a:ext cx="1981200" cy="2438400"/>
          </a:xfrm>
          <a:prstGeom prst="rtTriangle">
            <a:avLst/>
          </a:prstGeom>
          <a:solidFill>
            <a:schemeClr val="accent6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9" name="Прямоугольный треугольник 8"/>
          <p:cNvSpPr/>
          <p:nvPr/>
        </p:nvSpPr>
        <p:spPr bwMode="auto">
          <a:xfrm rot="16200000">
            <a:off x="3467100" y="3695700"/>
            <a:ext cx="685800" cy="2438400"/>
          </a:xfrm>
          <a:prstGeom prst="rtTriangle">
            <a:avLst/>
          </a:prstGeom>
          <a:solidFill>
            <a:schemeClr val="accent6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1" name="Прямоугольный треугольник 10"/>
          <p:cNvSpPr/>
          <p:nvPr/>
        </p:nvSpPr>
        <p:spPr bwMode="auto">
          <a:xfrm rot="10800000">
            <a:off x="914399" y="4572000"/>
            <a:ext cx="1676397" cy="2057400"/>
          </a:xfrm>
          <a:prstGeom prst="rtTriangle">
            <a:avLst/>
          </a:prstGeom>
          <a:solidFill>
            <a:schemeClr val="accent6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 bwMode="auto">
          <a:xfrm rot="5400000">
            <a:off x="2743200" y="5105402"/>
            <a:ext cx="1371600" cy="1676400"/>
          </a:xfrm>
          <a:prstGeom prst="rtTriangle">
            <a:avLst/>
          </a:prstGeom>
          <a:solidFill>
            <a:schemeClr val="accent6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3" name="Прямоугольный треугольник 12"/>
          <p:cNvSpPr/>
          <p:nvPr/>
        </p:nvSpPr>
        <p:spPr bwMode="auto">
          <a:xfrm rot="5400000">
            <a:off x="3962403" y="5562606"/>
            <a:ext cx="1371593" cy="762000"/>
          </a:xfrm>
          <a:prstGeom prst="rtTriangle">
            <a:avLst/>
          </a:prstGeom>
          <a:solidFill>
            <a:schemeClr val="accent6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4" name="Прямоугольный треугольник 13"/>
          <p:cNvSpPr/>
          <p:nvPr/>
        </p:nvSpPr>
        <p:spPr bwMode="auto">
          <a:xfrm rot="5400000">
            <a:off x="1066799" y="3810006"/>
            <a:ext cx="685801" cy="838200"/>
          </a:xfrm>
          <a:prstGeom prst="rtTriangle">
            <a:avLst/>
          </a:prstGeom>
          <a:solidFill>
            <a:schemeClr val="accent6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5" name="Прямоугольный треугольник 14"/>
          <p:cNvSpPr/>
          <p:nvPr/>
        </p:nvSpPr>
        <p:spPr bwMode="auto">
          <a:xfrm rot="10800000">
            <a:off x="1752600" y="3886200"/>
            <a:ext cx="838200" cy="685800"/>
          </a:xfrm>
          <a:prstGeom prst="rtTriangle">
            <a:avLst/>
          </a:prstGeom>
          <a:solidFill>
            <a:schemeClr val="accent6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 bwMode="auto">
          <a:xfrm>
            <a:off x="990600" y="2590800"/>
            <a:ext cx="838199" cy="1295400"/>
          </a:xfrm>
          <a:prstGeom prst="rtTriangle">
            <a:avLst/>
          </a:prstGeom>
          <a:solidFill>
            <a:schemeClr val="accent6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 bwMode="auto">
          <a:xfrm rot="16200000">
            <a:off x="1523999" y="2819401"/>
            <a:ext cx="1371603" cy="762001"/>
          </a:xfrm>
          <a:prstGeom prst="rtTriangle">
            <a:avLst/>
          </a:prstGeom>
          <a:solidFill>
            <a:schemeClr val="accent6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  <p:bldP spid="118787" grpId="0" build="p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6705600" cy="990600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Дверь №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Лабиринт логический.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343400"/>
            <a:ext cx="8382000" cy="25146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Сундуки промаркированы  буквами А, Б, В.</a:t>
            </a:r>
          </a:p>
          <a:p>
            <a:pPr>
              <a:lnSpc>
                <a:spcPct val="9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каждому сундуку прикреплены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записочки: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А) Ключ не в  сундуке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Б) Ключ не в этом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сундуке.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Ключ  в этом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сундуке.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Некоторые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этих утверждений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истинные,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некоторые - ложные.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каком сундуке ключ? А, Б или В?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98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81200"/>
            <a:ext cx="20193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981200"/>
            <a:ext cx="20193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981200"/>
            <a:ext cx="20193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121259.1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27000"/>
            <a:ext cx="1371600" cy="18288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14400" y="3657600"/>
            <a:ext cx="251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Сундук А</a:t>
            </a:r>
          </a:p>
          <a:p>
            <a:pPr indent="34290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Ключ не в сундуке Б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81400" y="3657600"/>
            <a:ext cx="281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Сундук Б</a:t>
            </a:r>
          </a:p>
          <a:p>
            <a:pPr indent="34290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Ключ не в этом сундуке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24600" y="3657600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Сундук В</a:t>
            </a:r>
          </a:p>
          <a:p>
            <a:pPr indent="34290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Ключ в этом сундуке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1" grpId="0" uiExpand="1" build="p"/>
      <p:bldP spid="9" grpId="0"/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AutoShape 2"/>
          <p:cNvSpPr>
            <a:spLocks noGrp="1" noChangeArrowheads="1"/>
          </p:cNvSpPr>
          <p:nvPr>
            <p:ph type="title"/>
          </p:nvPr>
        </p:nvSpPr>
        <p:spPr>
          <a:xfrm>
            <a:off x="990600" y="762000"/>
            <a:ext cx="6324600" cy="76200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Код к замку двери № 4.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8077200" cy="4343400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Ключ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сундуке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- Если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предположить, что ключ в сундуке Б, 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утверждения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окажутся ложными, а по условию задачи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некоторые – истинные, а некоторые –ложные.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- Если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ключ в сундуке В, то все утверждения окажутся истинными, что тоже не подходит к условию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- Если ключ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сундуке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то варианты А и Б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истинны,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– ложно.</a:t>
            </a:r>
          </a:p>
        </p:txBody>
      </p:sp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362200"/>
            <a:ext cx="1905000" cy="136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21259.1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27000"/>
            <a:ext cx="13716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6477000" cy="1143000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Дверь №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Лабиринт мысли.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191000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Математические софизмы.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Софизм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 это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умышленно ложное умозаключение, которое имеет видимость правильного.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Математический софизм содержит замаскированную ошибку.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Особенно часто ошибка заключается в том, что выполняются  запрещенные действия.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Правильно понятая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ошибка –это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путь к открытию.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Докажем, что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 = 6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Возьмем верное равенство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35 + 10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45 = 42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+ 12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54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Вынесем общие множители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(7 + 2 –  9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= 6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(7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+ 2 – 9)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Разделим обе части этого равенства на общий множитель,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получим   5 = 6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ошибку!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21259.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152400"/>
            <a:ext cx="13716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23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23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23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23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6705600" cy="83820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Код замка к двери № 5.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743200"/>
            <a:ext cx="8382000" cy="2895600"/>
          </a:xfrm>
        </p:spPr>
        <p:txBody>
          <a:bodyPr/>
          <a:lstStyle/>
          <a:p>
            <a:pPr algn="ctr">
              <a:buNone/>
            </a:pP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( 7 + 2 – 9) = 0, </a:t>
            </a: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0 делить нельзя!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121259.1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52400"/>
            <a:ext cx="1371600" cy="1828800"/>
          </a:xfrm>
          <a:prstGeom prst="rect">
            <a:avLst/>
          </a:prstGeom>
        </p:spPr>
      </p:pic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152400"/>
            <a:ext cx="1560576" cy="1889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895600"/>
            <a:ext cx="4191000" cy="1143000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Итак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мы нашли шар, исполняющий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желания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28004" name="Picture 4" descr="солнышко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381000"/>
            <a:ext cx="3886200" cy="4009572"/>
          </a:xfrm>
          <a:prstGeom prst="rect">
            <a:avLst/>
          </a:prstGeom>
          <a:noFill/>
          <a:ln/>
        </p:spPr>
      </p:pic>
      <p:sp>
        <p:nvSpPr>
          <p:cNvPr id="6" name="Прямоугольник 5"/>
          <p:cNvSpPr/>
          <p:nvPr/>
        </p:nvSpPr>
        <p:spPr>
          <a:xfrm>
            <a:off x="1828800" y="5181600"/>
            <a:ext cx="632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листе бумаги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напишите свое желание и опустите листок в коробочку.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AutoShape 2"/>
          <p:cNvSpPr>
            <a:spLocks noGrp="1" noChangeArrowheads="1"/>
          </p:cNvSpPr>
          <p:nvPr>
            <p:ph type="title"/>
          </p:nvPr>
        </p:nvSpPr>
        <p:spPr>
          <a:xfrm>
            <a:off x="1219200" y="533400"/>
            <a:ext cx="7620000" cy="144780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Домашнее задание.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Лабиринт водяной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(Задача Пуассона).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762000" y="2286000"/>
            <a:ext cx="7696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342900">
              <a:tabLst>
                <a:tab pos="4457700" algn="l"/>
              </a:tabLst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-литровой бочки с водой нужно отлить половину.</a:t>
            </a:r>
          </a:p>
          <a:p>
            <a:pPr indent="342900">
              <a:tabLst>
                <a:tab pos="4457700" algn="l"/>
              </a:tabLst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нас 2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ведра: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-литровое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-литровое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>
              <a:tabLst>
                <a:tab pos="4457700" algn="l"/>
              </a:tabLst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отмерить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литров? </a:t>
            </a:r>
          </a:p>
          <a:p>
            <a:pPr indent="342900">
              <a:tabLst>
                <a:tab pos="4457700" algn="l"/>
              </a:tabLst>
            </a:pPr>
            <a:endParaRPr lang="ru-RU" b="0" dirty="0">
              <a:latin typeface="+mj-lt"/>
            </a:endParaRPr>
          </a:p>
        </p:txBody>
      </p:sp>
      <p:pic>
        <p:nvPicPr>
          <p:cNvPr id="17" name="Содержимое 16" descr="1327678059_308062048_2---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3962400"/>
            <a:ext cx="1785286" cy="1785286"/>
          </a:xfrm>
        </p:spPr>
      </p:pic>
      <p:pic>
        <p:nvPicPr>
          <p:cNvPr id="21" name="Рисунок 20" descr="vedro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4191000"/>
            <a:ext cx="1354355" cy="1598139"/>
          </a:xfrm>
          <a:prstGeom prst="rect">
            <a:avLst/>
          </a:prstGeom>
        </p:spPr>
      </p:pic>
      <p:pic>
        <p:nvPicPr>
          <p:cNvPr id="22" name="Рисунок 21" descr="vedro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4495800"/>
            <a:ext cx="994376" cy="117336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685800" y="594360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tabLst>
                <a:tab pos="4457700" algn="l"/>
              </a:tabLst>
            </a:pP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Данную задачу  в юности решил Пуассон (1781–1840). </a:t>
            </a:r>
          </a:p>
          <a:p>
            <a:pPr indent="342900" algn="ctr">
              <a:tabLst>
                <a:tab pos="4457700" algn="l"/>
              </a:tabLst>
            </a:pP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А задача решила его судьбу – математике он посвятил всю свою жизнь.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4" name="Рисунок 23" descr="Пуассон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3657600"/>
            <a:ext cx="1981200" cy="2209949"/>
          </a:xfrm>
          <a:prstGeom prst="rect">
            <a:avLst/>
          </a:prstGeom>
        </p:spPr>
      </p:pic>
      <p:pic>
        <p:nvPicPr>
          <p:cNvPr id="25" name="Рисунок 24" descr="121259.10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0" y="127000"/>
            <a:ext cx="13716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71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848600" cy="114300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Самые известные и удивительные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лабиринты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мира</a:t>
            </a:r>
          </a:p>
        </p:txBody>
      </p:sp>
      <p:pic>
        <p:nvPicPr>
          <p:cNvPr id="11" name="Рисунок 10" descr="0b24e1bb7a1c543cd84828e2a222f70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438400"/>
            <a:ext cx="6248400" cy="4155682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229600" cy="121920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Самый длинный лабиринт в мире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плантация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Dole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расположенная на гавайском острове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Оаху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2514600"/>
            <a:ext cx="6553200" cy="3140076"/>
          </a:xfrm>
        </p:spPr>
      </p:pic>
      <p:sp>
        <p:nvSpPr>
          <p:cNvPr id="5" name="Прямоугольник 4"/>
          <p:cNvSpPr/>
          <p:nvPr/>
        </p:nvSpPr>
        <p:spPr>
          <a:xfrm>
            <a:off x="838200" y="5715000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Компания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Dole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только создала огромнейший лабиринт на земле, но и разместила его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он-лайн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версию на своем сайте, где вы можете испытать себя в виртуальном прохождении лабиринта.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0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8458200" cy="1524000"/>
          </a:xfrm>
        </p:spPr>
        <p:txBody>
          <a:bodyPr/>
          <a:lstStyle/>
          <a:p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Лабиринт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это запутанные положения,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которых трудно найти выход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лабиринт мысли, в лабиринте противоречий).</a:t>
            </a:r>
          </a:p>
        </p:txBody>
      </p:sp>
      <p:pic>
        <p:nvPicPr>
          <p:cNvPr id="6" name="Рисунок 5" descr="post-315158-12735355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706352"/>
            <a:ext cx="4114800" cy="41516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229600" cy="99060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Самый большой из растений лабиринт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Reignac-sur-Indre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Франция.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41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28800" y="2362200"/>
            <a:ext cx="5575127" cy="3037213"/>
          </a:xfrm>
        </p:spPr>
      </p:pic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838200" y="5410200"/>
            <a:ext cx="8153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Вечно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меняющийся лабиринт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Reignac-sur-Indre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(Франция),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летом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расцветает в блистательное поле подсолнухов, а на зиму,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урожай собран, засеивается заново, чтобы весной воскреснуть в новом облике.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  <p:bldP spid="1341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001000" cy="990600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Ферма приключений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Cherry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Crest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США, штат Пенсильвания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51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2362200"/>
            <a:ext cx="5791200" cy="3118225"/>
          </a:xfrm>
        </p:spPr>
      </p:pic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838200" y="5638800"/>
            <a:ext cx="830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Лабиринт из кукурузного поля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Cherry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Crest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настолько сложен, что два «Хозяина Лабиринта» постоянно дежурят на своих постах, чтобы помочь заблудившимся туристам в прохождении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головоломки.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/>
      <p:bldP spid="13517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Самая большая в мире игра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Snakes‘n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Ladders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Великобритания.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61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2362200"/>
            <a:ext cx="6781800" cy="3098696"/>
          </a:xfrm>
        </p:spPr>
      </p:pic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838200" y="5534561"/>
            <a:ext cx="800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Один предприимчивый дизайнер, Майкл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творчески подошел к оформлению обычного лабиринта, построив самую большую в мире игру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Snakes‘n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Ladders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которая расположилась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шестиакровой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площадке.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0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  <p:bldP spid="13619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772400" cy="914400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Мега Лабиринт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Davis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США, штат Массачусетс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72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57800" y="2590800"/>
            <a:ext cx="3657600" cy="2798424"/>
          </a:xfrm>
        </p:spPr>
      </p:pic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762000" y="5534561"/>
            <a:ext cx="8229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Мега лабиринт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Davis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Farmland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уникален тем, что из года в год полностью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меняется. Будь то корона короля, динозавр или городские силуэты, посетители никогда не догадаются, что они будут исследовать в следующий раз.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279621542_21rrrisr-srrrr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590800"/>
            <a:ext cx="4191000" cy="2796686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  <p:bldP spid="1372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239000" cy="99060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Трехмерный лабиринт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Longleat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Великобритания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82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2438400"/>
            <a:ext cx="6248400" cy="3024917"/>
          </a:xfrm>
        </p:spPr>
      </p:pic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914400" y="5534561"/>
            <a:ext cx="7848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Живая изгородь из 16 тысяч тисовых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деревьев.  Деревянные мостики, построенные внутри массивной головоломки, открывают необычную особенность: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Longleat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становится трехмерным лабиринтом.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  <p:bldP spid="13824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Старейший классический лабиринт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Ashcombe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Австралия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638800"/>
            <a:ext cx="769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соседнем саду знаменитого лабиринта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Ashcombe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Австралии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находится лабиринт из роз, в дополнение к традиционному из живой изгороди.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279621576_4rrrisr-srrrr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514600"/>
            <a:ext cx="4114800" cy="3092958"/>
          </a:xfrm>
          <a:prstGeom prst="rect">
            <a:avLst/>
          </a:prstGeom>
        </p:spPr>
      </p:pic>
      <p:pic>
        <p:nvPicPr>
          <p:cNvPr id="9" name="Рисунок 8" descr="1279621521_5rrrisr-srrrr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514600"/>
            <a:ext cx="2057400" cy="3083137"/>
          </a:xfrm>
          <a:prstGeom prst="rect">
            <a:avLst/>
          </a:prstGeom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Самый меняющийся лабиринт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Замок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Richardson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США, штат Иллинойс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02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438400"/>
            <a:ext cx="3733800" cy="2985130"/>
          </a:xfrm>
        </p:spPr>
      </p:pic>
      <p:pic>
        <p:nvPicPr>
          <p:cNvPr id="6" name="Рисунок 5" descr="124500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438400"/>
            <a:ext cx="3413011" cy="29717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200" y="5410200"/>
            <a:ext cx="815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место, где лабиринты регулярно появляются и исчезают.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Они каждый раз разные, но одинаково чудесные. Ежегодно мастера создают новый лабиринт, чтобы все  желающие могли окунуться в зеленую головоломку.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Самый литературно-знаменитый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Hampton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Court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Лондон, Великобритания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838200" y="5715000"/>
            <a:ext cx="7924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Главное достоинство лабиринта  —  его известность среди британцев, о нем писал Джером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Клапка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Джером в своей новелле «Трое в лодке, не считая собаки».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24500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362200"/>
            <a:ext cx="5943600" cy="3355996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  <p:bldP spid="1413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Самый сложный лабиринт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территории виллы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Pisani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, неподалеку от Венеции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838200" y="5867400"/>
            <a:ext cx="7391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Легенда гласит, что Наполеон, гуляя в 1807 году по этому лабиринту, заблудился.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2450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438400"/>
            <a:ext cx="2010188" cy="3244444"/>
          </a:xfrm>
          <a:prstGeom prst="rect">
            <a:avLst/>
          </a:prstGeom>
        </p:spPr>
      </p:pic>
      <p:pic>
        <p:nvPicPr>
          <p:cNvPr id="6" name="Рисунок 5" descr="1279621493_10rrrisr-srrrr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438400"/>
            <a:ext cx="5181600" cy="3258429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  <p:bldP spid="1413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Мирный лабиринт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Peace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Ирландия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5410200"/>
            <a:ext cx="807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Ирландский лабиринт официально был открыт в 2001 году.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весь лабиринт состоит из 6000 деревьев тиса, большая часть из которых выращены в декабре 2000 года жильцами Северной Ирландии — от этого вышло его заглавие — «Мирный лабиринт».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12450018 -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438400"/>
            <a:ext cx="4953958" cy="2983634"/>
          </a:xfrm>
          <a:prstGeom prst="rect">
            <a:avLst/>
          </a:prstGeom>
        </p:spPr>
      </p:pic>
      <p:pic>
        <p:nvPicPr>
          <p:cNvPr id="11" name="Рисунок 10" descr="12450018 - копия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10000"/>
            <a:ext cx="2286000" cy="1618555"/>
          </a:xfrm>
          <a:prstGeom prst="rect">
            <a:avLst/>
          </a:prstGeom>
        </p:spPr>
      </p:pic>
      <p:pic>
        <p:nvPicPr>
          <p:cNvPr id="12" name="Рисунок 11" descr="12450018 - копия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38400"/>
            <a:ext cx="2299983" cy="130175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077200" cy="1295400"/>
          </a:xfrm>
        </p:spPr>
        <p:txBody>
          <a:bodyPr/>
          <a:lstStyle/>
          <a:p>
            <a:r>
              <a:rPr lang="ru-RU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Лабиринт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это участок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регулярных парках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XVII – XVIII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веков с узкими дорожками между высоких подстриженных кустов.</a:t>
            </a:r>
          </a:p>
        </p:txBody>
      </p:sp>
      <p:pic>
        <p:nvPicPr>
          <p:cNvPr id="9" name="Рисунок 8" descr="1293691131_vandusen_botanical_garden_ma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362200"/>
            <a:ext cx="62484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99060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Лабиринт-ступня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Imprint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Глостершир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Великобритания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23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2438400"/>
            <a:ext cx="7010400" cy="3393809"/>
          </a:xfrm>
        </p:spPr>
      </p:pic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838200" y="5842337"/>
            <a:ext cx="8077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Лабиринт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Imprint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(«отпечаток») почитается за свою оригинальную мистическую историю: нога, оставившая отпечаток,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 принадлежала  минотавру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0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  <p:bldP spid="14234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162800" cy="914400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Самый современный лабиринт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York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Великобритания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838200" y="5842337"/>
            <a:ext cx="8077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Лабиринт разработан по самым современным технологиям спутникового позиционирования, что позволило достигнуть точности посадки. Создан в честь 40-летия картины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Star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Trek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2450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62200"/>
            <a:ext cx="2990649" cy="2397342"/>
          </a:xfrm>
          <a:prstGeom prst="rect">
            <a:avLst/>
          </a:prstGeom>
        </p:spPr>
      </p:pic>
      <p:pic>
        <p:nvPicPr>
          <p:cNvPr id="7" name="Рисунок 6" descr="1279621583_22rrrisr-srrrr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581400"/>
            <a:ext cx="3282419" cy="2215634"/>
          </a:xfrm>
          <a:prstGeom prst="rect">
            <a:avLst/>
          </a:prstGeom>
        </p:spPr>
      </p:pic>
      <p:pic>
        <p:nvPicPr>
          <p:cNvPr id="8" name="Рисунок 7" descr="1279621573_23rrrisr-srrrr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2362200"/>
            <a:ext cx="2552993" cy="3412741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  <p:bldP spid="14234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Лабиринты из камня и плитки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Grace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Cathedral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США, штат Калифорния, Сан-Франциско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2438400"/>
            <a:ext cx="6400800" cy="3098695"/>
          </a:xfrm>
        </p:spPr>
      </p:pic>
      <p:sp>
        <p:nvSpPr>
          <p:cNvPr id="7" name="Прямоугольник 6"/>
          <p:cNvSpPr/>
          <p:nvPr/>
        </p:nvSpPr>
        <p:spPr>
          <a:xfrm>
            <a:off x="990600" y="5534561"/>
            <a:ext cx="815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Архитектурно-спроектированные из камня и плитки лабиринты, расположенные как внутри, так и снаружи кафедрального собора, демонстрируют различные формы, какие только могут принимать лабиринты.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Самый причудливый лабиринт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Georgeson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Botanical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Garden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США, штат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Аляска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1447800" y="5715000"/>
            <a:ext cx="7086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Лабиринт, который постоянно разрастается, создавая причудливые узоры. На фотографии изображена лишь маленькая часть этого парка.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_11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362200"/>
            <a:ext cx="5575085" cy="32893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  <p:bldP spid="14438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543800" cy="106680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Фестиваль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лабиринтов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Михайловском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саду, Санкт-Петербург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64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2367256"/>
            <a:ext cx="6553200" cy="3059172"/>
          </a:xfrm>
        </p:spPr>
      </p:pic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990600" y="5562600"/>
            <a:ext cx="7772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рамках  ежегодного фестиваля «Императорские сады России»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были такие номинации, как  лабиринт-орнамент,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лабиринт-символ, интерактивный лабиринт.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0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  <p:bldP spid="14643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Игра «Лабиринт»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2819400"/>
            <a:ext cx="350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 проекта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математики </a:t>
            </a: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Чагина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Юлия Анатольевна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Санкт-Петербург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5943600"/>
            <a:ext cx="4816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Выражаю благодарность своей коллеге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Фадеевой Екатерине Михайловне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Labyrinth800X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38400"/>
            <a:ext cx="46228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AutoShape 2"/>
          <p:cNvSpPr>
            <a:spLocks noGrp="1" noChangeArrowheads="1"/>
          </p:cNvSpPr>
          <p:nvPr>
            <p:ph type="title"/>
          </p:nvPr>
        </p:nvSpPr>
        <p:spPr>
          <a:xfrm>
            <a:off x="990600" y="762000"/>
            <a:ext cx="6553200" cy="76200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 к задаче Пуассона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47800" y="2590800"/>
          <a:ext cx="6705600" cy="3347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35200"/>
                <a:gridCol w="2235200"/>
                <a:gridCol w="2235200"/>
              </a:tblGrid>
              <a:tr h="4184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4184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4184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4184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4184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4184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4184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4184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0" name="Прямая со стрелкой 19"/>
          <p:cNvCxnSpPr/>
          <p:nvPr/>
        </p:nvCxnSpPr>
        <p:spPr bwMode="auto">
          <a:xfrm>
            <a:off x="3124200" y="3276600"/>
            <a:ext cx="1371600" cy="38100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 bwMode="auto">
          <a:xfrm>
            <a:off x="5105400" y="3657600"/>
            <a:ext cx="1371600" cy="38100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 bwMode="auto">
          <a:xfrm rot="10800000" flipV="1">
            <a:off x="3048000" y="4191000"/>
            <a:ext cx="3200400" cy="15240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 bwMode="auto">
          <a:xfrm>
            <a:off x="5181600" y="4495800"/>
            <a:ext cx="1371600" cy="38100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 bwMode="auto">
          <a:xfrm>
            <a:off x="3124200" y="4572000"/>
            <a:ext cx="1371600" cy="38100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 bwMode="auto">
          <a:xfrm>
            <a:off x="5105400" y="4876800"/>
            <a:ext cx="1371600" cy="38100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 bwMode="auto">
          <a:xfrm rot="10800000" flipV="1">
            <a:off x="3048000" y="5410200"/>
            <a:ext cx="3200400" cy="15240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2" name="Рисунок 31" descr="121259.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127000"/>
            <a:ext cx="13716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848600" cy="114300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Самые известные и удивительные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лабиринты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мира</a:t>
            </a:r>
          </a:p>
        </p:txBody>
      </p:sp>
      <p:pic>
        <p:nvPicPr>
          <p:cNvPr id="11" name="Рисунок 10" descr="0b24e1bb7a1c543cd84828e2a222f70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438400"/>
            <a:ext cx="6248400" cy="4155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229600" cy="121920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Самый длинный лабиринт в мире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плантация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Dole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расположенная на гавайском острове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Оаху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2514600"/>
            <a:ext cx="6553200" cy="3140076"/>
          </a:xfrm>
        </p:spPr>
      </p:pic>
      <p:sp>
        <p:nvSpPr>
          <p:cNvPr id="5" name="Прямоугольник 4"/>
          <p:cNvSpPr/>
          <p:nvPr/>
        </p:nvSpPr>
        <p:spPr>
          <a:xfrm>
            <a:off x="838200" y="5715000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Компания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Dole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только создала огромнейший лабиринт на земле, но и разместила его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он-лайн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версию на своем сайте, где вы можете испытать себя в виртуальном прохождении лабиринта.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0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162800" cy="914400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Самый современный лабиринт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York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Великобритания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838200" y="5842337"/>
            <a:ext cx="8077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Лабиринт разработан по самым современным технологиям спутникового позиционирования, что позволило достигнуть точности посадки. Создан в честь 40-летия картины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Star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Trek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2450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62200"/>
            <a:ext cx="2990649" cy="2397342"/>
          </a:xfrm>
          <a:prstGeom prst="rect">
            <a:avLst/>
          </a:prstGeom>
        </p:spPr>
      </p:pic>
      <p:pic>
        <p:nvPicPr>
          <p:cNvPr id="7" name="Рисунок 6" descr="1279621583_22rrrisr-srrrr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581400"/>
            <a:ext cx="3282419" cy="2215634"/>
          </a:xfrm>
          <a:prstGeom prst="rect">
            <a:avLst/>
          </a:prstGeom>
        </p:spPr>
      </p:pic>
      <p:pic>
        <p:nvPicPr>
          <p:cNvPr id="8" name="Рисунок 7" descr="1279621573_23rrrisr-srrrr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2362200"/>
            <a:ext cx="2552993" cy="3412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  <p:bldP spid="1423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229600" cy="99060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Самый большой из растений лабиринт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Reignac-sur-Indre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Франция.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41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28800" y="2362200"/>
            <a:ext cx="5575127" cy="3037213"/>
          </a:xfrm>
        </p:spPr>
      </p:pic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838200" y="5410200"/>
            <a:ext cx="8153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Вечно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меняющийся лабиринт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Reignac-sur-Indre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(Франция),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летом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расцветает в блистательное поле подсолнухов, а на зиму,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урожай собран, засеивается заново, чтобы весной воскреснуть в новом облике.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  <p:bldP spid="1341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Старейший классический лабиринт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Ashcombe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Австралия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638800"/>
            <a:ext cx="769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соседнем саду знаменитого лабиринта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Ashcombe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Австралии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находится лабиринт из роз, в дополнение к традиционному из живой изгороди.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279621576_4rrrisr-srrrr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514600"/>
            <a:ext cx="4114800" cy="3092958"/>
          </a:xfrm>
          <a:prstGeom prst="rect">
            <a:avLst/>
          </a:prstGeom>
        </p:spPr>
      </p:pic>
      <p:pic>
        <p:nvPicPr>
          <p:cNvPr id="9" name="Рисунок 8" descr="1279621521_5rrrisr-srrrr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514600"/>
            <a:ext cx="2057400" cy="3083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  <p:bldP spid="7" grpId="0"/>
    </p:bldLst>
  </p:timing>
</p:sld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itchFamily="18" charset="0"/>
          </a:defRPr>
        </a:defPPr>
      </a:lstStyle>
    </a:lnDef>
  </a:objectDefaults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2670</TotalTime>
  <Words>1321</Words>
  <Application>Microsoft Office PowerPoint</Application>
  <PresentationFormat>Экран (4:3)</PresentationFormat>
  <Paragraphs>172</Paragraphs>
  <Slides>46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Капсулы</vt:lpstr>
      <vt:lpstr>Презентация PowerPoint</vt:lpstr>
      <vt:lpstr>Лабиринт – это запутанная сеть ходов,  переходов, комнат, откуда трудно выбраться.</vt:lpstr>
      <vt:lpstr>Лабиринт – это запутанные положения,  из которых трудно найти выход   (лабиринт мысли, в лабиринте противоречий).</vt:lpstr>
      <vt:lpstr>Лабиринт – это участок в регулярных парках  XVII – XVIII  веков с узкими дорожками между высоких подстриженных кустов.</vt:lpstr>
      <vt:lpstr>Самые известные и удивительные  лабиринты мира</vt:lpstr>
      <vt:lpstr>Самый длинный лабиринт в мире  плантация Dole, расположенная на гавайском острове Оаху. </vt:lpstr>
      <vt:lpstr> Самый современный лабиринт York, Великобритания</vt:lpstr>
      <vt:lpstr>Самый большой из растений лабиринт  в Reignac-sur-Indre, Франция.</vt:lpstr>
      <vt:lpstr>Старейший классический лабиринт  Ashcombe, Австралия</vt:lpstr>
      <vt:lpstr>  Самый сложный лабиринт  на территории виллы Pisani , неподалеку от Венеции</vt:lpstr>
      <vt:lpstr>Лабиринт-ступня The Imprint, Глостершир, Великобритания</vt:lpstr>
      <vt:lpstr> Вот в таком лабиринте вам предстоит путешествовать, чтобы найти огненный шар, исполняющий желания. </vt:lpstr>
      <vt:lpstr>Задача  лабиринтно-топологическая. Миф  о Тесее, Ариадне и Минотавре.</vt:lpstr>
      <vt:lpstr>Ответ к задаче  лабиринтно-топологической</vt:lpstr>
      <vt:lpstr>Итак, мы проложили маршрут, но на пути несколько дверей со сложными замками.  Вы должны будете разгадать код этих замков.</vt:lpstr>
      <vt:lpstr>Дверь №1 Лабиринт на внимание.</vt:lpstr>
      <vt:lpstr>Код замка к двери № 1</vt:lpstr>
      <vt:lpstr>Дверь №2 Лабиринт делимость чисел на 3.</vt:lpstr>
      <vt:lpstr>Код замка к двери № 2</vt:lpstr>
      <vt:lpstr>Дверь №3   Картина-лабиринт.</vt:lpstr>
      <vt:lpstr>Код к замку двери № 3.</vt:lpstr>
      <vt:lpstr>Дверь № 4. Лабиринт логический.</vt:lpstr>
      <vt:lpstr>Код к замку двери № 4.</vt:lpstr>
      <vt:lpstr>Дверь № 5  Лабиринт мысли.</vt:lpstr>
      <vt:lpstr>Код замка к двери № 5.</vt:lpstr>
      <vt:lpstr>Презентация PowerPoint</vt:lpstr>
      <vt:lpstr>Домашнее задание. Лабиринт водяной  (Задача Пуассона).</vt:lpstr>
      <vt:lpstr>Самые известные и удивительные  лабиринты мира</vt:lpstr>
      <vt:lpstr>Самый длинный лабиринт в мире  плантация Dole, расположенная на гавайском острове Оаху. </vt:lpstr>
      <vt:lpstr>Самый большой из растений лабиринт  в Reignac-sur-Indre, Франция.</vt:lpstr>
      <vt:lpstr>Ферма приключений  Cherry Crest, США, штат Пенсильвания</vt:lpstr>
      <vt:lpstr>Самая большая в мире игра  «Snakes‘n Ladders», Великобритания.</vt:lpstr>
      <vt:lpstr>Мега Лабиринт  Davis, США, штат Массачусетс</vt:lpstr>
      <vt:lpstr>Трехмерный лабиринт  Longleat, Великобритания</vt:lpstr>
      <vt:lpstr>Старейший классический лабиринт  Ashcombe, Австралия</vt:lpstr>
      <vt:lpstr>Самый меняющийся лабиринт Замок Richardson, США, штат Иллинойс</vt:lpstr>
      <vt:lpstr>  Самый литературно-знаменитый  Hampton Court , Лондон, Великобритания</vt:lpstr>
      <vt:lpstr>  Самый сложный лабиринт  на территории виллы Pisani , неподалеку от Венеции</vt:lpstr>
      <vt:lpstr>  Мирный лабиринт   Peace, Ирландия</vt:lpstr>
      <vt:lpstr>Лабиринт-ступня The Imprint, Глостершир, Великобритания</vt:lpstr>
      <vt:lpstr> Самый современный лабиринт York, Великобритания</vt:lpstr>
      <vt:lpstr>Лабиринты из камня и плитки Grace Cathedral, США, штат Калифорния, Сан-Франциско</vt:lpstr>
      <vt:lpstr>Самый причудливый лабиринт The Georgeson Botanical Garden, США, штат Аляска</vt:lpstr>
      <vt:lpstr>Фестиваль лабиринтов  в Михайловском саду, Санкт-Петербург</vt:lpstr>
      <vt:lpstr>Игра «Лабиринт»</vt:lpstr>
      <vt:lpstr>Ответ к задаче Пуассона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Юлия</dc:creator>
  <cp:lastModifiedBy>Юлия</cp:lastModifiedBy>
  <cp:revision>164</cp:revision>
  <cp:lastPrinted>1601-01-01T00:00:00Z</cp:lastPrinted>
  <dcterms:created xsi:type="dcterms:W3CDTF">1601-01-01T00:00:00Z</dcterms:created>
  <dcterms:modified xsi:type="dcterms:W3CDTF">2014-03-17T18:18:35Z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2830428</vt:lpwstr>
  </property>
  <property fmtid="{D5CDD505-2E9C-101B-9397-08002B2CF9AE}" name="NXPowerLiteSettings" pid="3">
    <vt:lpwstr>B74006B004C800</vt:lpwstr>
  </property>
  <property fmtid="{D5CDD505-2E9C-101B-9397-08002B2CF9AE}" name="NXPowerLiteVersion" pid="4">
    <vt:lpwstr>D6.0.5</vt:lpwstr>
  </property>
  <property fmtid="{D5CDD505-2E9C-101B-9397-08002B2CF9AE}" name="Version" pid="5">
    <vt:i4>1</vt:i4>
  </property>
</Properties>
</file>