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0" r:id="rId2"/>
    <p:sldId id="297" r:id="rId3"/>
    <p:sldId id="298" r:id="rId4"/>
    <p:sldId id="293" r:id="rId5"/>
    <p:sldId id="259" r:id="rId6"/>
    <p:sldId id="260" r:id="rId7"/>
    <p:sldId id="299" r:id="rId8"/>
    <p:sldId id="301" r:id="rId9"/>
    <p:sldId id="284" r:id="rId10"/>
    <p:sldId id="302" r:id="rId11"/>
    <p:sldId id="303" r:id="rId12"/>
    <p:sldId id="304" r:id="rId13"/>
    <p:sldId id="295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zheleznikova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99FF"/>
    <a:srgbClr val="99CCFF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0" d="100"/>
          <a:sy n="11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DF4A8-3B3F-4282-82FA-DE567BC50DEA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7382B-8C74-4004-8E17-4E02B0691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AA8D-5CEA-4CAD-9719-9ED92ACEE4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A1C5-0331-41D7-9352-B185E5E1A9B5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6FE2-4E83-4D83-A475-04621F934E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D0D72-72A4-4B80-B2B6-C0DC96E7644C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87189-1B42-4C9B-BFB1-BE23B6330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B6F3-02CA-458D-9D07-F3DECD894CAF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0B776-3694-4BD5-BDC0-25DC396035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F1419-6883-4652-B10F-4CAD7F8C857B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95912-38CA-4894-BBF4-863BA9300A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B11F6-E6E0-453A-9F83-5E543275EDE2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44B8-7D18-470E-A98C-D72A29201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5598-327E-41AD-9FD5-5303FAAD081D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5D3C-C99D-496D-957D-ED3A41A9A3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FC0C9-189F-4B36-B704-BAD44C40BEC8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04130-FA7F-4144-B6BE-4D2A569FB4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BD479-CB09-4C61-B135-8E0D2497AA21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AC56-8E87-4280-AF12-53DE994129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14F-9B42-4488-ADE7-D0ADB51B2CCA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1B9B3-37BC-452B-9C3E-787143522A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4FB5C-422B-4A30-B071-D054AD1F8985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03DE3-17C1-45FA-9C07-300DBAF09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28B7-014C-4444-8ADF-29E2E65840E0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A0BB-6906-4C2F-A39E-293B6069F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5BBB81-891B-4D88-8940-A30732B7303C}" type="datetimeFigureOut">
              <a:rPr lang="ru-RU" smtClean="0"/>
              <a:pPr>
                <a:defRPr/>
              </a:pPr>
              <a:t>17.01.2013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74C5FC-8626-4FBF-A615-7E6693FB6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r>
              <a:rPr lang="ru-RU" sz="3200" b="1" dirty="0" smtClean="0"/>
              <a:t>Формирование </a:t>
            </a:r>
            <a:r>
              <a:rPr lang="ru-RU" sz="3200" b="1" dirty="0" err="1" smtClean="0"/>
              <a:t>метапредметных</a:t>
            </a:r>
            <a:r>
              <a:rPr lang="ru-RU" sz="3200" b="1" dirty="0" smtClean="0"/>
              <a:t> результатов освоения основной образовательной программы в системе ФГОС</a:t>
            </a: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068960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 учителей иностранных языков</a:t>
            </a:r>
          </a:p>
          <a:p>
            <a:r>
              <a:rPr lang="ru-RU" dirty="0" smtClean="0"/>
              <a:t>16 января 2012 г.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9966"/>
                </a:solidFill>
              </a:rPr>
              <a:t>Пример заданий на формирование УУД</a:t>
            </a:r>
            <a:endParaRPr lang="ru-RU" sz="3200" b="1" dirty="0">
              <a:solidFill>
                <a:srgbClr val="FF9966"/>
              </a:solidFill>
            </a:endParaRPr>
          </a:p>
        </p:txBody>
      </p:sp>
      <p:sp>
        <p:nvSpPr>
          <p:cNvPr id="18437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 Прослушай короткие тексты о погоде зимой ,летом и осенью, какая картинка подходит  к </a:t>
            </a:r>
            <a:r>
              <a:rPr lang="ru-RU" sz="2000" b="1" dirty="0" err="1" smtClean="0"/>
              <a:t>аудиотексту</a:t>
            </a:r>
            <a:r>
              <a:rPr lang="ru-RU" sz="2000" b="1" dirty="0" smtClean="0"/>
              <a:t> 1, 2 и 3. (понимание основного содержания)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Прослушай короткие тексты о летних каникулах детей и напиши, где они были летом и что они там делали. (детальное понимание прочитанного)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Озаглавь текст, исходя из его основного содержания. (структурирование)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9966"/>
                </a:solidFill>
              </a:rPr>
              <a:t>Пример заданий на формирование УУД</a:t>
            </a:r>
            <a:endParaRPr lang="ru-RU" sz="3200" b="1" dirty="0">
              <a:solidFill>
                <a:srgbClr val="FF9966"/>
              </a:solidFill>
            </a:endParaRPr>
          </a:p>
        </p:txBody>
      </p:sp>
      <p:sp>
        <p:nvSpPr>
          <p:cNvPr id="18437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077072"/>
            <a:ext cx="5052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Предъявление иллюстрации.</a:t>
            </a:r>
            <a:r>
              <a:rPr lang="ru-RU" dirty="0"/>
              <a:t> </a:t>
            </a:r>
            <a:r>
              <a:rPr lang="ru-RU" dirty="0" smtClean="0"/>
              <a:t>(Что видим?)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437112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Формулировка проблемы и планирование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(</a:t>
            </a:r>
            <a:r>
              <a:rPr lang="ru-RU" dirty="0" smtClean="0"/>
              <a:t>Что случилось? Что делать?)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941168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Нравственно-эстетическое оценивание. Умение выражать свои мысли. Самостоятельная </a:t>
            </a:r>
            <a:r>
              <a:rPr lang="ru-RU" b="1" i="1" dirty="0"/>
              <a:t>работа </a:t>
            </a:r>
            <a:r>
              <a:rPr lang="ru-RU" b="1" i="1" dirty="0" smtClean="0"/>
              <a:t>в группах</a:t>
            </a:r>
            <a:r>
              <a:rPr lang="ru-RU" i="1" dirty="0" smtClean="0"/>
              <a:t>.(Обсудите ситуацию и запишите на листах А4 ваши советы.)</a:t>
            </a:r>
            <a:endParaRPr lang="ru-RU" i="1" dirty="0"/>
          </a:p>
        </p:txBody>
      </p:sp>
      <p:pic>
        <p:nvPicPr>
          <p:cNvPr id="10" name="Рисунок 9" descr="clip.dn.ua-63273_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844824"/>
            <a:ext cx="2160240" cy="2160240"/>
          </a:xfrm>
          <a:prstGeom prst="rect">
            <a:avLst/>
          </a:prstGeom>
        </p:spPr>
      </p:pic>
      <p:pic>
        <p:nvPicPr>
          <p:cNvPr id="11" name="Рисунок 10" descr="img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844824"/>
            <a:ext cx="2884482" cy="21602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lnSpc>
                <a:spcPct val="90000"/>
              </a:lnSpc>
            </a:pP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Основным  объектом оценки  </a:t>
            </a:r>
            <a:r>
              <a:rPr lang="ru-RU" sz="2800" b="1" dirty="0" err="1" smtClean="0">
                <a:solidFill>
                  <a:srgbClr val="FF9966"/>
                </a:solidFill>
                <a:cs typeface="Arial" pitchFamily="34" charset="0"/>
              </a:rPr>
              <a:t>метапредметных</a:t>
            </a: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  результатов</a:t>
            </a:r>
            <a:b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 являются:</a:t>
            </a:r>
            <a:endParaRPr lang="ru-RU" sz="2800" b="1" dirty="0">
              <a:solidFill>
                <a:srgbClr val="FF9966"/>
              </a:solidFill>
              <a:cs typeface="Arial" pitchFamily="34" charset="0"/>
            </a:endParaRPr>
          </a:p>
        </p:txBody>
      </p:sp>
      <p:sp>
        <p:nvSpPr>
          <p:cNvPr id="335874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способность </a:t>
            </a:r>
            <a:r>
              <a:rPr lang="ru-RU" sz="1800" b="1" dirty="0">
                <a:cs typeface="Arial" pitchFamily="34" charset="0"/>
              </a:rPr>
              <a:t>принимать и сохранять учебную цель и задачи, умение планировать свою деятельность в соответствии с поставленной задачей, </a:t>
            </a:r>
            <a:endParaRPr lang="ru-RU" sz="1800" b="1" dirty="0" smtClean="0">
              <a:cs typeface="Arial" pitchFamily="34" charset="0"/>
            </a:endParaRPr>
          </a:p>
          <a:p>
            <a:pPr marL="0" indent="0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умение контролировать </a:t>
            </a:r>
            <a:r>
              <a:rPr lang="ru-RU" sz="1800" b="1" dirty="0">
                <a:cs typeface="Arial" pitchFamily="34" charset="0"/>
              </a:rPr>
              <a:t>оценивать и корректировать свои действия, </a:t>
            </a:r>
            <a:endParaRPr lang="ru-RU" sz="1800" b="1" dirty="0" smtClean="0">
              <a:cs typeface="Arial" pitchFamily="34" charset="0"/>
            </a:endParaRPr>
          </a:p>
          <a:p>
            <a:pPr marL="0" indent="0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умение проявлять </a:t>
            </a:r>
            <a:r>
              <a:rPr lang="ru-RU" sz="1800" b="1" dirty="0">
                <a:cs typeface="Arial" pitchFamily="34" charset="0"/>
              </a:rPr>
              <a:t>инициативу и самостоятельность в обучении</a:t>
            </a:r>
            <a:r>
              <a:rPr lang="en-US" sz="1800" b="1" dirty="0">
                <a:cs typeface="Arial" pitchFamily="34" charset="0"/>
              </a:rPr>
              <a:t> </a:t>
            </a:r>
            <a:endParaRPr lang="ru-RU" sz="1800" b="1" dirty="0"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</a:pPr>
            <a:endParaRPr lang="ru-RU" sz="300" b="1" dirty="0"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умение </a:t>
            </a:r>
            <a:r>
              <a:rPr lang="ru-RU" sz="1800" b="1" dirty="0">
                <a:cs typeface="Arial" pitchFamily="34" charset="0"/>
              </a:rPr>
              <a:t>осуществлять поиск, сбор и выявление  существенной информации из различных источников</a:t>
            </a:r>
          </a:p>
          <a:p>
            <a:pPr marL="0" indent="0" algn="just">
              <a:lnSpc>
                <a:spcPct val="150000"/>
              </a:lnSpc>
            </a:pPr>
            <a:endParaRPr lang="ru-RU" sz="3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sz="3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ru-RU" sz="1800" b="1" dirty="0" smtClean="0">
                <a:cs typeface="Arial" pitchFamily="34" charset="0"/>
              </a:rPr>
              <a:t> </a:t>
            </a:r>
            <a:endParaRPr lang="ru-RU" sz="18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Char char="-"/>
            </a:pPr>
            <a:endParaRPr lang="ru-RU" sz="18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>
                <a:cs typeface="Arial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cs typeface="Arial" pitchFamily="34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944216" cy="213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lnSpc>
                <a:spcPct val="90000"/>
              </a:lnSpc>
            </a:pP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Основным  объектом оценки  </a:t>
            </a:r>
            <a:r>
              <a:rPr lang="ru-RU" sz="2800" b="1" dirty="0" err="1" smtClean="0">
                <a:solidFill>
                  <a:srgbClr val="FF9966"/>
                </a:solidFill>
                <a:cs typeface="Arial" pitchFamily="34" charset="0"/>
              </a:rPr>
              <a:t>метапредметных</a:t>
            </a: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  результатов </a:t>
            </a:r>
            <a:b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rgbClr val="FF9966"/>
                </a:solidFill>
                <a:cs typeface="Arial" pitchFamily="34" charset="0"/>
              </a:rPr>
              <a:t>являются:</a:t>
            </a:r>
            <a:endParaRPr lang="ru-RU" sz="2800" b="1" dirty="0">
              <a:solidFill>
                <a:srgbClr val="FF9966"/>
              </a:solidFill>
              <a:cs typeface="Arial" pitchFamily="34" charset="0"/>
            </a:endParaRPr>
          </a:p>
        </p:txBody>
      </p:sp>
      <p:sp>
        <p:nvSpPr>
          <p:cNvPr id="335874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ru-RU" sz="300" b="1" dirty="0"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умение использовать знаково-символические средства для создания моделей изучаемых объектов и процессов, для создания схем решения учебно-познавательных и практических задач</a:t>
            </a:r>
          </a:p>
          <a:p>
            <a:pPr marL="0" indent="0" algn="just">
              <a:lnSpc>
                <a:spcPct val="150000"/>
              </a:lnSpc>
            </a:pPr>
            <a:r>
              <a:rPr lang="ru-RU" sz="1800" b="1" dirty="0" smtClean="0">
                <a:cs typeface="Arial" pitchFamily="34" charset="0"/>
              </a:rPr>
              <a:t>умение осуществлять логические операции сравнения, анализа, синтеза, обобщения, классификации,  установления аналогий</a:t>
            </a:r>
          </a:p>
          <a:p>
            <a:pPr marL="0" indent="0" algn="just"/>
            <a:r>
              <a:rPr lang="ru-RU" sz="1800" b="1" dirty="0" smtClean="0">
                <a:cs typeface="Arial" pitchFamily="34" charset="0"/>
              </a:rPr>
              <a:t>умение сотрудничать с учителем и сверстниками при решении учебных проблем, принимать на себя ответственность за результаты  своих действий.</a:t>
            </a:r>
          </a:p>
          <a:p>
            <a:pPr marL="0" indent="0" algn="just">
              <a:lnSpc>
                <a:spcPct val="150000"/>
              </a:lnSpc>
            </a:pPr>
            <a:endParaRPr lang="ru-RU" sz="1800" b="1" dirty="0" smtClean="0"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</a:pPr>
            <a:endParaRPr lang="ru-RU" sz="3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cs typeface="Arial" pitchFamily="34" charset="0"/>
              </a:rPr>
              <a:t> </a:t>
            </a:r>
            <a:endParaRPr lang="ru-RU" sz="18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Tx/>
              <a:buChar char="-"/>
            </a:pPr>
            <a:endParaRPr lang="ru-RU" sz="1800" b="1" dirty="0"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>
                <a:cs typeface="Arial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cs typeface="Arial" pitchFamily="34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779910" cy="195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9966"/>
                </a:solidFill>
              </a:rPr>
              <a:t>ТВОРЧЕСКИХ УСПЕХОВ В РАБОТЕ!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rgbClr val="FF9966"/>
                </a:solidFill>
              </a:rPr>
              <a:t>СПАСИБО ЗА ВНИМАНИЕ</a:t>
            </a:r>
            <a:r>
              <a:rPr lang="ru-RU" b="1" dirty="0" smtClean="0">
                <a:solidFill>
                  <a:srgbClr val="FF9966"/>
                </a:solidFill>
              </a:rPr>
              <a:t>!</a:t>
            </a:r>
            <a:br>
              <a:rPr lang="ru-RU" b="1" dirty="0" smtClean="0">
                <a:solidFill>
                  <a:srgbClr val="FF9966"/>
                </a:solidFill>
              </a:rPr>
            </a:br>
            <a:endParaRPr lang="ru-RU" b="1" dirty="0">
              <a:solidFill>
                <a:srgbClr val="FF9966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/>
              <a:t>Учитель французского языка ГБОУ СОШ №1908</a:t>
            </a:r>
          </a:p>
          <a:p>
            <a:r>
              <a:rPr lang="ru-RU" sz="1600" dirty="0" smtClean="0"/>
              <a:t>Трофимовская А.В.</a:t>
            </a:r>
            <a:endParaRPr lang="ru-RU" sz="16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9702" name="Picture 6" descr="C:\Users\Анжелика\Desktop\Deti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861048"/>
            <a:ext cx="714375" cy="10382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29600" cy="4776191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Стандарт устанавливает требования к результатам освоения обучающимися основной образовательной программы основного общего образования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6021388"/>
            <a:ext cx="8008937" cy="7143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2267744" y="692696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:</a:t>
            </a: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6912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 том числе к </a:t>
            </a:r>
            <a:r>
              <a:rPr lang="ru-RU" sz="2400" b="1" dirty="0" err="1" smtClean="0">
                <a:solidFill>
                  <a:srgbClr val="00B050"/>
                </a:solidFill>
              </a:rPr>
              <a:t>метапредметным</a:t>
            </a:r>
            <a:r>
              <a:rPr lang="ru-RU" sz="2400" b="1" dirty="0" smtClean="0">
                <a:solidFill>
                  <a:srgbClr val="00B050"/>
                </a:solidFill>
              </a:rPr>
              <a:t>,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включающим освоенные обучающимися </a:t>
            </a:r>
            <a:r>
              <a:rPr lang="ru-RU" sz="24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межпредметные</a:t>
            </a:r>
            <a:r>
              <a:rPr lang="ru-RU" sz="2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3"/>
          <p:cNvSpPr txBox="1">
            <a:spLocks noChangeArrowheads="1"/>
          </p:cNvSpPr>
          <p:nvPr/>
        </p:nvSpPr>
        <p:spPr bwMode="auto">
          <a:xfrm>
            <a:off x="1187624" y="764704"/>
            <a:ext cx="7071840" cy="100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lIns="91430" tIns="45715" rIns="91430" bIns="45715">
            <a:prstTxWarp prst="textDeflate">
              <a:avLst/>
            </a:prstTxWarp>
            <a:spAutoFit/>
          </a:bodyPr>
          <a:lstStyle/>
          <a:p>
            <a:pPr algn="ctr" defTabSz="914414"/>
            <a:r>
              <a:rPr lang="ru-RU" sz="3000" b="1" spc="50" dirty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Arial" pitchFamily="34" charset="0"/>
              </a:rPr>
              <a:t>ВИДЫ МЕТАПРЕДМЕТНЫХ РЕЗУЛЬТАТОВ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96001" y="1772827"/>
            <a:ext cx="2376000" cy="64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 defTabSz="914414"/>
            <a:endParaRPr lang="ru-RU" sz="3600" b="1" dirty="0">
              <a:solidFill>
                <a:srgbClr val="17375E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59748" name="Rectangle 10"/>
          <p:cNvSpPr>
            <a:spLocks noChangeArrowheads="1"/>
          </p:cNvSpPr>
          <p:nvPr/>
        </p:nvSpPr>
        <p:spPr bwMode="auto">
          <a:xfrm>
            <a:off x="610560" y="3861046"/>
            <a:ext cx="2304000" cy="79208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30" tIns="45715" rIns="91430" bIns="45715" anchor="ctr"/>
          <a:lstStyle/>
          <a:p>
            <a:pPr algn="ctr" defTabSz="914414"/>
            <a:r>
              <a:rPr lang="ru-RU" dirty="0">
                <a:cs typeface="Arial" pitchFamily="34" charset="0"/>
              </a:rPr>
              <a:t>РЕГУЛЯТИВНЫЕ</a:t>
            </a:r>
          </a:p>
        </p:txBody>
      </p:sp>
      <p:sp>
        <p:nvSpPr>
          <p:cNvPr id="159749" name="Rectangle 11"/>
          <p:cNvSpPr>
            <a:spLocks noChangeArrowheads="1"/>
          </p:cNvSpPr>
          <p:nvPr/>
        </p:nvSpPr>
        <p:spPr bwMode="auto">
          <a:xfrm>
            <a:off x="3203848" y="5157192"/>
            <a:ext cx="2664000" cy="79208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30" tIns="45715" rIns="91430" bIns="45715" anchor="ctr"/>
          <a:lstStyle/>
          <a:p>
            <a:pPr algn="ctr" defTabSz="914414"/>
            <a:r>
              <a:rPr lang="ru-RU" dirty="0">
                <a:cs typeface="Arial" pitchFamily="34" charset="0"/>
              </a:rPr>
              <a:t>КОММУНИКАТИВНЫЕ</a:t>
            </a:r>
          </a:p>
        </p:txBody>
      </p:sp>
      <p:sp>
        <p:nvSpPr>
          <p:cNvPr id="159751" name="Rectangle 13"/>
          <p:cNvSpPr>
            <a:spLocks noChangeArrowheads="1"/>
          </p:cNvSpPr>
          <p:nvPr/>
        </p:nvSpPr>
        <p:spPr bwMode="auto">
          <a:xfrm>
            <a:off x="6085441" y="3861046"/>
            <a:ext cx="2302560" cy="79208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30" tIns="45715" rIns="91430" bIns="45715" anchor="ctr"/>
          <a:lstStyle/>
          <a:p>
            <a:pPr algn="ctr" defTabSz="914414"/>
            <a:r>
              <a:rPr lang="ru-RU" dirty="0">
                <a:cs typeface="Arial" pitchFamily="34" charset="0"/>
              </a:rPr>
              <a:t>ПОЗНАВАТЕЛЬНЫЕ</a:t>
            </a:r>
          </a:p>
        </p:txBody>
      </p:sp>
      <p:sp>
        <p:nvSpPr>
          <p:cNvPr id="159752" name="AutoShape 25"/>
          <p:cNvSpPr>
            <a:spLocks noChangeArrowheads="1"/>
          </p:cNvSpPr>
          <p:nvPr/>
        </p:nvSpPr>
        <p:spPr bwMode="auto">
          <a:xfrm rot="3351076">
            <a:off x="4811201" y="2691416"/>
            <a:ext cx="1889478" cy="361440"/>
          </a:xfrm>
          <a:prstGeom prst="rightArrow">
            <a:avLst>
              <a:gd name="adj1" fmla="val 50000"/>
              <a:gd name="adj2" fmla="val 13067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vert="eaVert" wrap="none" lIns="91430" tIns="45715" rIns="91430" bIns="45715" anchor="ctr"/>
          <a:lstStyle/>
          <a:p>
            <a:pPr defTabSz="914414"/>
            <a:endParaRPr lang="ru-RU" dirty="0">
              <a:cs typeface="Arial" pitchFamily="34" charset="0"/>
            </a:endParaRPr>
          </a:p>
        </p:txBody>
      </p:sp>
      <p:sp>
        <p:nvSpPr>
          <p:cNvPr id="159753" name="AutoShape 27"/>
          <p:cNvSpPr>
            <a:spLocks noChangeArrowheads="1"/>
          </p:cNvSpPr>
          <p:nvPr/>
        </p:nvSpPr>
        <p:spPr bwMode="auto">
          <a:xfrm rot="5400000">
            <a:off x="3402594" y="3662324"/>
            <a:ext cx="2410813" cy="360000"/>
          </a:xfrm>
          <a:prstGeom prst="rightArrow">
            <a:avLst>
              <a:gd name="adj1" fmla="val 50000"/>
              <a:gd name="adj2" fmla="val 1674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vert="eaVert" wrap="none" lIns="91430" tIns="45715" rIns="91430" bIns="45715" anchor="ctr"/>
          <a:lstStyle/>
          <a:p>
            <a:pPr defTabSz="914414"/>
            <a:endParaRPr lang="ru-RU" dirty="0">
              <a:cs typeface="Arial" pitchFamily="34" charset="0"/>
            </a:endParaRPr>
          </a:p>
        </p:txBody>
      </p:sp>
      <p:sp>
        <p:nvSpPr>
          <p:cNvPr id="159754" name="AutoShape 28"/>
          <p:cNvSpPr>
            <a:spLocks noChangeArrowheads="1"/>
          </p:cNvSpPr>
          <p:nvPr/>
        </p:nvSpPr>
        <p:spPr bwMode="auto">
          <a:xfrm rot="7958410">
            <a:off x="2314419" y="2690864"/>
            <a:ext cx="1870757" cy="360000"/>
          </a:xfrm>
          <a:prstGeom prst="rightArrow">
            <a:avLst>
              <a:gd name="adj1" fmla="val 50000"/>
              <a:gd name="adj2" fmla="val 1299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vert="eaVert" wrap="none" lIns="91430" tIns="45715" rIns="91430" bIns="45715" anchor="ctr"/>
          <a:lstStyle/>
          <a:p>
            <a:pPr defTabSz="914414"/>
            <a:endParaRPr lang="ru-RU" dirty="0"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ctrTitle"/>
          </p:nvPr>
        </p:nvSpPr>
        <p:spPr>
          <a:xfrm>
            <a:off x="571500" y="857250"/>
            <a:ext cx="7772400" cy="2286000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Ключевые (общеевропейские) компетенции  владения иностранным языком</a:t>
            </a:r>
          </a:p>
        </p:txBody>
      </p:sp>
      <p:sp>
        <p:nvSpPr>
          <p:cNvPr id="614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357563"/>
            <a:ext cx="6400800" cy="28575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9966"/>
                </a:solidFill>
              </a:rPr>
              <a:t>общие  и коммуникативные компетенции</a:t>
            </a:r>
            <a:r>
              <a:rPr lang="ru-RU" sz="5400" b="1" dirty="0" smtClean="0">
                <a:solidFill>
                  <a:srgbClr val="FF9966"/>
                </a:solidFill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 fontScale="90000"/>
            <a:sp3d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6600"/>
                </a:solidFill>
              </a:rPr>
              <a:t>Общие компетенции </a:t>
            </a:r>
            <a:r>
              <a:rPr lang="ru-RU" dirty="0" smtClean="0">
                <a:solidFill>
                  <a:srgbClr val="FF6600"/>
                </a:solidFill>
              </a:rPr>
              <a:t>(совет Европы)</a:t>
            </a:r>
            <a:r>
              <a:rPr lang="ru-RU" b="1" dirty="0" smtClean="0">
                <a:solidFill>
                  <a:srgbClr val="FF6600"/>
                </a:solidFill>
              </a:rPr>
              <a:t> включают: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362950" cy="3992563"/>
          </a:xfr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99FF"/>
                </a:solidFill>
              </a:rPr>
              <a:t>знания (эмпирические и академические),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99FF"/>
                </a:solidFill>
              </a:rPr>
              <a:t>умения,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99FF"/>
                </a:solidFill>
              </a:rPr>
              <a:t>экзистенциальную (личностную) компетенцию,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99FF"/>
                </a:solidFill>
              </a:rPr>
              <a:t>готовность учиться.</a:t>
            </a:r>
            <a:endParaRPr lang="ru-RU" sz="36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2" descr="H:\семинар\раздаточный материал\uud-she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71450"/>
            <a:ext cx="9144000" cy="723265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Для реализации принципа </a:t>
            </a:r>
            <a:r>
              <a:rPr lang="ru-RU" sz="2800" b="1" dirty="0" err="1" smtClean="0"/>
              <a:t>метапредметности</a:t>
            </a:r>
            <a:r>
              <a:rPr lang="ru-RU" sz="2800" b="1" dirty="0" smtClean="0"/>
              <a:t> возможно использование следующих средств и форм обучения: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9966"/>
                </a:solidFill>
              </a:rPr>
              <a:t>метапредметы</a:t>
            </a:r>
            <a:r>
              <a:rPr lang="ru-RU" dirty="0" smtClean="0"/>
              <a:t> - самостоятельные учебные предметы в учебном плане </a:t>
            </a:r>
          </a:p>
          <a:p>
            <a:r>
              <a:rPr lang="ru-RU" dirty="0" err="1" smtClean="0">
                <a:solidFill>
                  <a:srgbClr val="FF9966"/>
                </a:solidFill>
              </a:rPr>
              <a:t>метакурсы</a:t>
            </a:r>
            <a:r>
              <a:rPr lang="ru-RU" dirty="0" smtClean="0"/>
              <a:t> (элективные, спецкурсы и т.д.) </a:t>
            </a:r>
          </a:p>
          <a:p>
            <a:r>
              <a:rPr lang="ru-RU" dirty="0" err="1" smtClean="0">
                <a:solidFill>
                  <a:srgbClr val="FF9966"/>
                </a:solidFill>
              </a:rPr>
              <a:t>метапредметный</a:t>
            </a:r>
            <a:r>
              <a:rPr lang="ru-RU" dirty="0" smtClean="0">
                <a:solidFill>
                  <a:srgbClr val="FF9966"/>
                </a:solidFill>
              </a:rPr>
              <a:t> компонент </a:t>
            </a:r>
            <a:r>
              <a:rPr lang="ru-RU" dirty="0" smtClean="0"/>
              <a:t>в содержании учебного курса: </a:t>
            </a:r>
          </a:p>
          <a:p>
            <a:pPr>
              <a:buNone/>
            </a:pPr>
            <a:r>
              <a:rPr lang="ru-RU" dirty="0" smtClean="0"/>
              <a:t>- 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уроки                            </a:t>
            </a:r>
          </a:p>
          <a:p>
            <a:pPr>
              <a:buNone/>
            </a:pPr>
            <a:r>
              <a:rPr lang="ru-RU" dirty="0" smtClean="0"/>
              <a:t> - предметный урок + </a:t>
            </a:r>
            <a:r>
              <a:rPr lang="ru-RU" dirty="0" err="1" smtClean="0"/>
              <a:t>метапредметная</a:t>
            </a:r>
            <a:r>
              <a:rPr lang="ru-RU" dirty="0" smtClean="0"/>
              <a:t> тема  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9966"/>
                </a:solidFill>
              </a:rPr>
              <a:t>Пример заданий на формирование УУД</a:t>
            </a:r>
            <a:endParaRPr lang="ru-RU" sz="3200" b="1" dirty="0">
              <a:solidFill>
                <a:srgbClr val="FF9966"/>
              </a:solidFill>
            </a:endParaRPr>
          </a:p>
        </p:txBody>
      </p:sp>
      <p:sp>
        <p:nvSpPr>
          <p:cNvPr id="18437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Раздели текст на смысловые части и найди к ним заголовки. (структурирование)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Прочитай рецепты и выбери что-то для праздничного стола. (чтение с последующим выполнением инструкций )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Посмотри рисунки и скажи о чем по-твоему пойдет речь в тексте. (прогнозирование)</a:t>
            </a:r>
          </a:p>
          <a:p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ШАБ.ШКОЛЬНЫЙ</Template>
  <TotalTime>859</TotalTime>
  <Words>404</Words>
  <Application>Microsoft Office PowerPoint</Application>
  <PresentationFormat>Экран (4:3)</PresentationFormat>
  <Paragraphs>65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10069046</vt:lpstr>
      <vt:lpstr>Формирование метапредметных результатов освоения основной образовательной программы в системе ФГОС</vt:lpstr>
      <vt:lpstr>Стандарт устанавливает требования к результатам освоения обучающимися основной образовательной программы основного общего образования</vt:lpstr>
      <vt:lpstr>     в том числе к метапредметным, включающим освоенные обучающимися межпредметные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 </vt:lpstr>
      <vt:lpstr>Слайд 4</vt:lpstr>
      <vt:lpstr> Ключевые (общеевропейские) компетенции  владения иностранным языком</vt:lpstr>
      <vt:lpstr>Общие компетенции (совет Европы) включают:</vt:lpstr>
      <vt:lpstr>Слайд 7</vt:lpstr>
      <vt:lpstr>Для реализации принципа метапредметности возможно использование следующих средств и форм обучения:</vt:lpstr>
      <vt:lpstr>Пример заданий на формирование УУД</vt:lpstr>
      <vt:lpstr>Пример заданий на формирование УУД</vt:lpstr>
      <vt:lpstr>Пример заданий на формирование УУД</vt:lpstr>
      <vt:lpstr>Основным  объектом оценки  метапредметных  результатов  являются:</vt:lpstr>
      <vt:lpstr>Основным  объектом оценки  метапредметных  результатов  являются:</vt:lpstr>
      <vt:lpstr>ТВОРЧЕСКИХ УСПЕХОВ В РАБОТЕ!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 формирования регулятивных и коммуникативных УУД в изучении иностранного языка в начальной школе</dc:title>
  <dc:creator>Оля</dc:creator>
  <cp:lastModifiedBy>Анжелика</cp:lastModifiedBy>
  <cp:revision>107</cp:revision>
  <dcterms:created xsi:type="dcterms:W3CDTF">2012-02-15T23:27:27Z</dcterms:created>
  <dcterms:modified xsi:type="dcterms:W3CDTF">2013-01-17T08:57:19Z</dcterms:modified>
</cp:coreProperties>
</file>