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lephant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lephant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lephant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lephant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lephant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lephant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lephant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lephant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lephant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3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3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94E05C-3846-4736-96FB-44A15801E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5EE97-59C9-4DE9-9F32-29222B9DD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D2554-20FE-4B23-89F8-260D04F728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B09D1-1F3D-408A-8964-700A3B684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CC176-8AC3-49C9-83B4-D67C96C42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3D79E-CA8D-46EF-968E-43A04F20D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8B953-B8F8-4DD1-9CA5-0B91AEA94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F408-AAA4-401A-A4FA-36E4BC8DF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94886-8084-45FD-A4BF-98255076D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3747B-AFAC-4392-ABD6-6E31E652B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1D600-C161-4CC2-9A1B-E7D40186A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819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1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1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2253428-FDEA-4E9F-99D4-3F02420B2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0" grpId="0"/>
      <p:bldP spid="8214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1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1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1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1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1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Elephant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Elephant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Elephant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Elephan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Elephan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Elephan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Elephan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Elephant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4396829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>
                <a:solidFill>
                  <a:schemeClr val="tx1"/>
                </a:solidFill>
              </a:rPr>
              <a:t>Восточные славяне и их </a:t>
            </a:r>
            <a:r>
              <a:rPr lang="ru-RU" sz="6600" dirty="0" smtClean="0">
                <a:solidFill>
                  <a:schemeClr val="tx1"/>
                </a:solidFill>
              </a:rPr>
              <a:t>соседи</a:t>
            </a:r>
            <a:br>
              <a:rPr lang="ru-RU" sz="6600" dirty="0" smtClean="0">
                <a:solidFill>
                  <a:schemeClr val="tx1"/>
                </a:solidFill>
              </a:rPr>
            </a:br>
            <a:r>
              <a:rPr lang="ru-RU" sz="6600" dirty="0" smtClean="0">
                <a:solidFill>
                  <a:schemeClr val="tx1"/>
                </a:solidFill>
              </a:rPr>
              <a:t/>
            </a:r>
            <a:br>
              <a:rPr lang="ru-RU" sz="6600" dirty="0" smtClean="0">
                <a:solidFill>
                  <a:schemeClr val="tx1"/>
                </a:solidFill>
              </a:rPr>
            </a:br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подготовила учитель истории г.Саратов МОУ «СОШ № 84» Кулакова Е.Е.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tx1"/>
                </a:solidFill>
              </a:rPr>
              <a:t>2. Занятия и общественный строй славян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ru-RU" dirty="0" smtClean="0"/>
              <a:t> Основным занятием восточных славян было земледелие. Они осваивали два вида земледелия: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u-RU" dirty="0" smtClean="0"/>
              <a:t>1. Подсечно-огневая система земледелия;</a:t>
            </a:r>
          </a:p>
          <a:p>
            <a:pPr marL="609600" indent="-609600" eaLnBrk="1" hangingPunct="1">
              <a:buFontTx/>
              <a:buNone/>
              <a:defRPr/>
            </a:pPr>
            <a:r>
              <a:rPr lang="ru-RU" dirty="0" smtClean="0"/>
              <a:t>2. Переложное или залежное земледелие.</a:t>
            </a:r>
          </a:p>
          <a:p>
            <a:pPr marL="609600" indent="-609600" eaLnBrk="1" hangingPunct="1">
              <a:buFontTx/>
              <a:buNone/>
              <a:defRPr/>
            </a:pPr>
            <a:endParaRPr lang="ru-RU" dirty="0" smtClean="0"/>
          </a:p>
          <a:p>
            <a:pPr marL="609600" indent="-609600" eaLnBrk="1" hangingPunct="1">
              <a:buFontTx/>
              <a:buNone/>
              <a:defRPr/>
            </a:pPr>
            <a:r>
              <a:rPr lang="ru-RU" dirty="0" smtClean="0"/>
              <a:t>Работа с иллюстрациями в учебнике на с.9 и в ТПО на с. 4.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785225" cy="61912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3600" dirty="0" smtClean="0"/>
              <a:t>Славяне были храбрыми воинами, трусость считалась позором.</a:t>
            </a:r>
          </a:p>
          <a:p>
            <a:pPr eaLnBrk="1" hangingPunct="1">
              <a:buFontTx/>
              <a:buNone/>
              <a:defRPr/>
            </a:pPr>
            <a:endParaRPr lang="ru-RU" sz="3600" dirty="0" smtClean="0"/>
          </a:p>
          <a:p>
            <a:pPr eaLnBrk="1" hangingPunct="1">
              <a:buFontTx/>
              <a:buNone/>
              <a:defRPr/>
            </a:pPr>
            <a:r>
              <a:rPr lang="ru-RU" sz="3600" dirty="0" smtClean="0"/>
              <a:t>Работа с документом «Византийский писатель </a:t>
            </a:r>
            <a:r>
              <a:rPr lang="ru-RU" sz="3600" dirty="0" err="1" smtClean="0"/>
              <a:t>Прокопий</a:t>
            </a:r>
            <a:r>
              <a:rPr lang="ru-RU" sz="3600" dirty="0" smtClean="0"/>
              <a:t> Кесарийский о восточных славянах» с. 13.</a:t>
            </a:r>
          </a:p>
          <a:p>
            <a:pPr eaLnBrk="1" hangingPunct="1">
              <a:buFontTx/>
              <a:buNone/>
              <a:defRPr/>
            </a:pPr>
            <a:endParaRPr lang="ru-RU" sz="3600" dirty="0" smtClean="0"/>
          </a:p>
          <a:p>
            <a:pPr eaLnBrk="1" hangingPunct="1">
              <a:buFontTx/>
              <a:buNone/>
              <a:defRPr/>
            </a:pPr>
            <a:r>
              <a:rPr lang="ru-RU" sz="3600" dirty="0" smtClean="0"/>
              <a:t>- Как характеризует византийский писатель славянских воинов?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tx1"/>
                </a:solidFill>
              </a:rPr>
              <a:t>Верования восточных славян.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3787" cy="56165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Восточные славяне были язычниками, то есть они поклонялись разным богам. Славяне обожествляли землю, солнце, воду. Самыми древнейшими славянскими божествами были Род и Рожаницы – творец и господин всей Вселенной и покровительницы рода, семьи, домашнего очага.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Позднее возникли культ неба и верховсного властителя мира – Сварога, бога ветра Стрибога, бога солнце Ярила, бога грома и молнии – Перуна.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</a:rPr>
              <a:t>Водяной</a:t>
            </a:r>
          </a:p>
        </p:txBody>
      </p:sp>
      <p:pic>
        <p:nvPicPr>
          <p:cNvPr id="15363" name="Picture 6" descr="водян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268413"/>
            <a:ext cx="6408737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</a:rPr>
              <a:t>Русалки</a:t>
            </a:r>
          </a:p>
        </p:txBody>
      </p:sp>
      <p:pic>
        <p:nvPicPr>
          <p:cNvPr id="16387" name="Picture 6" descr="русал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25538"/>
            <a:ext cx="73437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tx1"/>
                </a:solidFill>
              </a:rPr>
              <a:t>Домовой</a:t>
            </a:r>
          </a:p>
        </p:txBody>
      </p:sp>
      <p:pic>
        <p:nvPicPr>
          <p:cNvPr id="17411" name="Picture 5" descr="домов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052513"/>
            <a:ext cx="7343775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7112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tx1"/>
                </a:solidFill>
              </a:rPr>
              <a:t>Святочные гадания</a:t>
            </a:r>
          </a:p>
        </p:txBody>
      </p:sp>
      <p:pic>
        <p:nvPicPr>
          <p:cNvPr id="18435" name="Picture 5" descr="гада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908050"/>
            <a:ext cx="542290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tx1"/>
                </a:solidFill>
              </a:rPr>
              <a:t>Праздник Ивана Купала</a:t>
            </a:r>
          </a:p>
        </p:txBody>
      </p:sp>
      <p:pic>
        <p:nvPicPr>
          <p:cNvPr id="19459" name="Picture 5" descr="ивана купа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341438"/>
            <a:ext cx="6840537" cy="51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tx1"/>
                </a:solidFill>
              </a:rPr>
              <a:t>Масленичные гуляния</a:t>
            </a:r>
          </a:p>
        </p:txBody>
      </p:sp>
      <p:pic>
        <p:nvPicPr>
          <p:cNvPr id="20483" name="Picture 5" descr="маслениц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96975"/>
            <a:ext cx="842486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tx1"/>
                </a:solidFill>
              </a:rPr>
              <a:t>Работа с документом на с. 13.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513"/>
            <a:ext cx="8229600" cy="5327650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ru-RU" sz="2800" smtClean="0"/>
              <a:t>Что пишет византийский автор об управлении славянскими племенами?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Восточные славяне жили родом, т.е. объединялись на основе кровного родства. Во главе родовой общины стоял </a:t>
            </a:r>
            <a:r>
              <a:rPr lang="ru-RU" sz="2800" b="1" i="1" u="sng" smtClean="0"/>
              <a:t>старейшина.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На смену родовой общину пришла</a:t>
            </a:r>
          </a:p>
          <a:p>
            <a:pPr eaLnBrk="1" hangingPunct="1">
              <a:buFontTx/>
              <a:buNone/>
              <a:defRPr/>
            </a:pPr>
            <a:r>
              <a:rPr lang="ru-RU" sz="2800" smtClean="0"/>
              <a:t> соседская – </a:t>
            </a:r>
            <a:r>
              <a:rPr lang="ru-RU" sz="2800" b="1" i="1" u="sng" smtClean="0"/>
              <a:t>вервь.</a:t>
            </a:r>
            <a:r>
              <a:rPr lang="ru-RU" sz="2800" b="1" i="1" smtClean="0"/>
              <a:t> </a:t>
            </a:r>
          </a:p>
          <a:p>
            <a:pPr eaLnBrk="1" hangingPunct="1">
              <a:buFontTx/>
              <a:buNone/>
              <a:defRPr/>
            </a:pPr>
            <a:r>
              <a:rPr lang="ru-RU" sz="2800" b="1" i="1" u="sng" smtClean="0"/>
              <a:t>Вече</a:t>
            </a:r>
            <a:r>
              <a:rPr lang="ru-RU" sz="2800" b="1" i="1" smtClean="0"/>
              <a:t> </a:t>
            </a:r>
            <a:r>
              <a:rPr lang="ru-RU" sz="2800" smtClean="0"/>
              <a:t>– совет общины.</a:t>
            </a:r>
          </a:p>
          <a:p>
            <a:pPr eaLnBrk="1" hangingPunct="1">
              <a:buFontTx/>
              <a:buNone/>
              <a:defRPr/>
            </a:pPr>
            <a:r>
              <a:rPr lang="ru-RU" sz="2800" b="1" i="1" u="sng" smtClean="0"/>
              <a:t>Народное ополчение</a:t>
            </a:r>
            <a:r>
              <a:rPr lang="ru-RU" sz="2800" smtClean="0"/>
              <a:t> – все мужское население общины, которое сражалось с врагами.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i="1" smtClean="0">
                <a:solidFill>
                  <a:schemeClr val="tx1"/>
                </a:solidFill>
              </a:rPr>
              <a:t>Цели:</a:t>
            </a:r>
            <a:r>
              <a:rPr lang="ru-RU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ru-RU" i="1" smtClean="0"/>
              <a:t>Дать представление о предках славян, показать район расселения восточных славян,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i="1" smtClean="0"/>
              <a:t>Познакомить с основными занятиями, бытом, верованиями, общественным строем восточных славян.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i="1" smtClean="0"/>
              <a:t>Ознакомить с соседями восточных славян, показать их взаимоотношения</a:t>
            </a:r>
            <a:r>
              <a:rPr lang="ru-RU" smtClean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tx1"/>
                </a:solidFill>
              </a:rPr>
              <a:t>3. Соседи восточных славян.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3990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mtClean="0"/>
              <a:t>Восточная Европа до появления славян на ее территории была заселена от Балтийского моря до Уральских гор древними жителями лесного севера: финно-угорскими племенами – чудь, меря, мурома, весь, черемисы, мордва.</a:t>
            </a:r>
          </a:p>
          <a:p>
            <a:pPr eaLnBrk="1" hangingPunct="1">
              <a:buFontTx/>
              <a:buNone/>
              <a:defRPr/>
            </a:pPr>
            <a:r>
              <a:rPr lang="ru-RU" smtClean="0"/>
              <a:t>Бассейн реки южный Буг, земли в среднем и нижнем течении Днепра и по его притокам заселяли потомки ираноязычного  скифо-сарматского населения.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chemeClr val="tx1"/>
                </a:solidFill>
              </a:rPr>
              <a:t>Работа с картой.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434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3600" smtClean="0"/>
          </a:p>
          <a:p>
            <a:pPr eaLnBrk="1" hangingPunct="1">
              <a:buFontTx/>
              <a:buNone/>
              <a:defRPr/>
            </a:pPr>
            <a:r>
              <a:rPr lang="ru-RU" sz="3600" smtClean="0"/>
              <a:t>Найдите соседей славянских племен: Хазарский каганат, Волжскую Булгарию, Византию, Тюркский и Аварский каганаты.</a:t>
            </a:r>
          </a:p>
          <a:p>
            <a:pPr eaLnBrk="1" hangingPunct="1">
              <a:buFontTx/>
              <a:buNone/>
              <a:defRPr/>
            </a:pPr>
            <a:endParaRPr lang="ru-RU" sz="3600" smtClean="0"/>
          </a:p>
          <a:p>
            <a:pPr eaLnBrk="1" hangingPunct="1">
              <a:buFontTx/>
              <a:buNone/>
              <a:defRPr/>
            </a:pPr>
            <a:endParaRPr lang="ru-RU" sz="3600" smtClean="0"/>
          </a:p>
          <a:p>
            <a:pPr eaLnBrk="1" hangingPunct="1">
              <a:buFontTx/>
              <a:buNone/>
              <a:defRPr/>
            </a:pPr>
            <a:r>
              <a:rPr lang="ru-RU" sz="3600" smtClean="0"/>
              <a:t>Рассказ учителя.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</a:rPr>
              <a:t>Домашнее задание: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endParaRPr lang="ru-RU" sz="3600" dirty="0" smtClean="0"/>
          </a:p>
          <a:p>
            <a:pPr algn="ctr" eaLnBrk="1" hangingPunct="1">
              <a:buFontTx/>
              <a:buNone/>
              <a:defRPr/>
            </a:pPr>
            <a:r>
              <a:rPr lang="ru-RU" sz="3600" u="sng" dirty="0" smtClean="0"/>
              <a:t>Учебник: Данилов А.А., Косулина Л.Г. «истории России» 6 класс.</a:t>
            </a:r>
          </a:p>
          <a:p>
            <a:pPr algn="ctr" eaLnBrk="1" hangingPunct="1">
              <a:buFontTx/>
              <a:buNone/>
              <a:defRPr/>
            </a:pPr>
            <a:r>
              <a:rPr lang="ru-RU" sz="3600" u="sng" dirty="0" smtClean="0"/>
              <a:t>Выучить </a:t>
            </a:r>
            <a:r>
              <a:rPr lang="en-US" sz="3600" u="sng" dirty="0" smtClean="0"/>
              <a:t>§</a:t>
            </a:r>
            <a:r>
              <a:rPr lang="ru-RU" sz="3600" u="sng" dirty="0" smtClean="0"/>
              <a:t> 1, 2,</a:t>
            </a:r>
            <a:r>
              <a:rPr lang="ru-RU" sz="3600" dirty="0" smtClean="0"/>
              <a:t> ответы на вопросы после параграфа. В ТПО выполнить задания № 1, 2, 3, 4 на с. 3 и 4.</a:t>
            </a:r>
            <a:endParaRPr lang="en-US" sz="3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tx1"/>
                </a:solidFill>
              </a:rPr>
              <a:t>Проверка домашнего задания: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ru-RU" sz="3600" smtClean="0"/>
              <a:t>Что изучает история Отечества?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3600" smtClean="0"/>
              <a:t>Откуда мы знаем о жизни людей в древней и средневековой Руси?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3600" smtClean="0"/>
              <a:t>Назовите хронологические рамки периода истории, который мы будем изучать в 6 классе.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3600" smtClean="0"/>
              <a:t>Что изучают вспомогательные исторические дисциплины?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smtClean="0">
                <a:solidFill>
                  <a:schemeClr val="tx1"/>
                </a:solidFill>
              </a:rPr>
              <a:t>План изучения нового материала: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4395787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4000" smtClean="0"/>
              <a:t>Происхождение и расселение восточных славян.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4000" smtClean="0"/>
              <a:t>Занятия восточных славян.</a:t>
            </a:r>
          </a:p>
          <a:p>
            <a:pPr marL="609600" indent="-60960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4000" smtClean="0"/>
              <a:t>Соседи восточных славян.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47528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ru-RU" smtClean="0"/>
              <a:t>Происхожение и расселение восточных славян.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mtClean="0"/>
              <a:t>- Откуда были предки русского народа?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mtClean="0"/>
              <a:t>- Всегда ли славяне жили в Восточной Европе или пришли из других земель?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endParaRPr lang="ru-RU" smtClean="0"/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mtClean="0"/>
              <a:t>Одни историки считают, что в 1 тыс. до н.э. на территории Восточной Европы проживали славянские племена.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  <a:defRPr/>
            </a:pPr>
            <a:r>
              <a:rPr lang="ru-RU" smtClean="0"/>
              <a:t>Другие историки считают славянами скифов-пахарей.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P100014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60350"/>
            <a:ext cx="6553200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457200" y="188913"/>
            <a:ext cx="8229600" cy="85725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070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На территории Восточной Европы встречаются множество рек с неславянским названием, например, гидронимы Дон, Днепр, Днестр – иранского происхождения, наследие сарматов и скифов.</a:t>
            </a:r>
          </a:p>
          <a:p>
            <a:pPr eaLnBrk="1" hangingPunct="1">
              <a:defRPr/>
            </a:pPr>
            <a:r>
              <a:rPr lang="ru-RU" sz="3600" smtClean="0"/>
              <a:t>В междуречье Оки и Волги – названия финно-угорского происхождения. Это гидронимы, которые оканчиваются на «ва», - Москва, Протва, Лысьва, Нева. «Ва» по-фински – вода.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134938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642350" cy="63373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В «Повести временных лет» (12 в.), написанной Нестором, рассказывается о приходе славян на Днепр с Дуная через Карпаты, где в : веке был сильный племенной союз дулебов.</a:t>
            </a:r>
          </a:p>
          <a:p>
            <a:pPr eaLnBrk="1" hangingPunct="1">
              <a:buFontTx/>
              <a:buNone/>
              <a:defRPr/>
            </a:pPr>
            <a:endParaRPr lang="ru-RU" sz="2800" smtClean="0"/>
          </a:p>
          <a:p>
            <a:pPr eaLnBrk="1" hangingPunct="1">
              <a:defRPr/>
            </a:pPr>
            <a:r>
              <a:rPr lang="ru-RU" sz="2800" smtClean="0"/>
              <a:t>Современные историки считают, что путь славян в Восточную Европу пролегал с южных берегов Балтики к берегам Волхова и Ладоги, на территорию, где позднее появился Новгород.</a:t>
            </a:r>
          </a:p>
          <a:p>
            <a:pPr eaLnBrk="1" hangingPunct="1">
              <a:buFontTx/>
              <a:buNone/>
              <a:defRPr/>
            </a:pPr>
            <a:endParaRPr lang="ru-RU" sz="2800" smtClean="0"/>
          </a:p>
          <a:p>
            <a:pPr eaLnBrk="1" hangingPunct="1">
              <a:defRPr/>
            </a:pPr>
            <a:r>
              <a:rPr lang="ru-RU" smtClean="0"/>
              <a:t>Древнейшая прародина славян – Центральная Европа – верховья Дуная, Вислы, Одера и Эльбы.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9850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60350"/>
            <a:ext cx="8229600" cy="6408738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Используя текст летописи и карты в атласах «Киевская Русь в 9 – начале 12 вв.» заполните таблицу.</a:t>
            </a:r>
          </a:p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24606" name="Group 30"/>
          <p:cNvGraphicFramePr>
            <a:graphicFrameLocks noGrp="1"/>
          </p:cNvGraphicFramePr>
          <p:nvPr/>
        </p:nvGraphicFramePr>
        <p:xfrm>
          <a:off x="250825" y="2205038"/>
          <a:ext cx="8642350" cy="4364356"/>
        </p:xfrm>
        <a:graphic>
          <a:graphicData uri="http://schemas.openxmlformats.org/drawingml/2006/table">
            <a:tbl>
              <a:tblPr/>
              <a:tblGrid>
                <a:gridCol w="4321175"/>
                <a:gridCol w="4321175"/>
              </a:tblGrid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lephant" pitchFamily="18" charset="0"/>
                        </a:rPr>
                        <a:t>Название славянских племен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lephant" pitchFamily="18" charset="0"/>
                        </a:rPr>
                        <a:t>Географические ориентиры поселения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lephant" pitchFamily="18" charset="0"/>
                        </a:rPr>
                        <a:t>Поляне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Elephant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lephant" pitchFamily="18" charset="0"/>
                        </a:rPr>
                        <a:t>Северяне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Elephant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lephant" pitchFamily="18" charset="0"/>
                        </a:rPr>
                        <a:t>Древляне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Elephant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lephant" pitchFamily="18" charset="0"/>
                        </a:rPr>
                        <a:t>Дреговичи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Elephant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Elephant" pitchFamily="18" charset="0"/>
                        </a:rPr>
                        <a:t>Полочане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Elephant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Elephant"/>
        <a:ea typeface=""/>
        <a:cs typeface=""/>
      </a:majorFont>
      <a:minorFont>
        <a:latin typeface="Elephan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146</TotalTime>
  <Words>697</Words>
  <Application>Microsoft Office PowerPoint</Application>
  <PresentationFormat>Экран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Сотрудничество</vt:lpstr>
      <vt:lpstr>Восточные славяне и их соседи   подготовила учитель истории г.Саратов МОУ «СОШ № 84» Кулакова Е.Е.</vt:lpstr>
      <vt:lpstr>Цели: </vt:lpstr>
      <vt:lpstr>Проверка домашнего задания:</vt:lpstr>
      <vt:lpstr>План изучения нового материала:</vt:lpstr>
      <vt:lpstr> </vt:lpstr>
      <vt:lpstr>Слайд 6</vt:lpstr>
      <vt:lpstr>Слайд 7</vt:lpstr>
      <vt:lpstr>Слайд 8</vt:lpstr>
      <vt:lpstr>Слайд 9</vt:lpstr>
      <vt:lpstr>2. Занятия и общественный строй славян</vt:lpstr>
      <vt:lpstr>Слайд 11</vt:lpstr>
      <vt:lpstr>Верования восточных славян.</vt:lpstr>
      <vt:lpstr>Водяной</vt:lpstr>
      <vt:lpstr>Русалки</vt:lpstr>
      <vt:lpstr>Домовой</vt:lpstr>
      <vt:lpstr>Святочные гадания</vt:lpstr>
      <vt:lpstr>Праздник Ивана Купала</vt:lpstr>
      <vt:lpstr>Масленичные гуляния</vt:lpstr>
      <vt:lpstr>Работа с документом на с. 13.</vt:lpstr>
      <vt:lpstr>3. Соседи восточных славян.</vt:lpstr>
      <vt:lpstr>Работа с картой.</vt:lpstr>
      <vt:lpstr>Домашнее задание: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Восточные славяне и их соседи</dc:title>
  <dc:creator>Comp1</dc:creator>
  <cp:lastModifiedBy>FoM</cp:lastModifiedBy>
  <cp:revision>12</cp:revision>
  <dcterms:created xsi:type="dcterms:W3CDTF">2009-01-14T13:23:29Z</dcterms:created>
  <dcterms:modified xsi:type="dcterms:W3CDTF">2014-07-10T11:23:03Z</dcterms:modified>
</cp:coreProperties>
</file>