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7" r:id="rId5"/>
    <p:sldId id="278" r:id="rId6"/>
    <p:sldId id="279" r:id="rId7"/>
    <p:sldId id="280" r:id="rId8"/>
    <p:sldId id="282" r:id="rId9"/>
    <p:sldId id="281" r:id="rId10"/>
    <p:sldId id="284" r:id="rId11"/>
    <p:sldId id="283" r:id="rId12"/>
    <p:sldId id="286" r:id="rId13"/>
    <p:sldId id="285" r:id="rId14"/>
    <p:sldId id="287" r:id="rId15"/>
    <p:sldId id="276" r:id="rId16"/>
    <p:sldId id="259" r:id="rId17"/>
    <p:sldId id="288" r:id="rId18"/>
    <p:sldId id="260" r:id="rId19"/>
    <p:sldId id="289" r:id="rId20"/>
    <p:sldId id="261" r:id="rId21"/>
    <p:sldId id="290" r:id="rId22"/>
    <p:sldId id="262" r:id="rId23"/>
    <p:sldId id="291" r:id="rId24"/>
    <p:sldId id="263" r:id="rId25"/>
    <p:sldId id="292" r:id="rId26"/>
    <p:sldId id="264" r:id="rId27"/>
    <p:sldId id="293" r:id="rId28"/>
    <p:sldId id="26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4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Теорема Пифагора</a:t>
            </a:r>
            <a:br>
              <a:rPr lang="ru-RU" sz="6000" b="1" dirty="0" smtClean="0">
                <a:solidFill>
                  <a:srgbClr val="FF0000"/>
                </a:solidFill>
              </a:rPr>
            </a:br>
            <a:r>
              <a:rPr lang="ru-RU" sz="6000" b="1" dirty="0" smtClean="0">
                <a:solidFill>
                  <a:srgbClr val="FF0000"/>
                </a:solidFill>
              </a:rPr>
              <a:t> и площадь многоугольников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1438" r="25014" b="3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652120" y="4725144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6165304"/>
            <a:ext cx="727280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5292080" y="5229200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126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1700808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3568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99992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979712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28396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</a:rPr>
              <a:t>Площадь  АВСМ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164288" y="4077072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915816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</a:t>
            </a:r>
            <a:r>
              <a:rPr lang="en-US" sz="3200" dirty="0" smtClean="0"/>
              <a:t>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923928" y="1340768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539552" y="5805264"/>
            <a:ext cx="568863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ru-RU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· CH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ru-RU" sz="3200" dirty="0" smtClean="0">
                <a:solidFill>
                  <a:srgbClr val="002060"/>
                </a:solidFill>
              </a:rPr>
              <a:t>7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· 12  = 84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4499992" y="4005064"/>
            <a:ext cx="410445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одержимое 2"/>
          <p:cNvSpPr txBox="1">
            <a:spLocks/>
          </p:cNvSpPr>
          <p:nvPr/>
        </p:nvSpPr>
        <p:spPr>
          <a:xfrm>
            <a:off x="323528" y="4797152"/>
            <a:ext cx="8496944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t-RU" sz="3200" b="1" dirty="0" smtClean="0"/>
              <a:t>АВ </a:t>
            </a:r>
            <a:r>
              <a:rPr lang="en-US" sz="3200" b="1" dirty="0" smtClean="0"/>
              <a:t>ǁ</a:t>
            </a:r>
            <a:r>
              <a:rPr lang="tt-RU" sz="3200" b="1" dirty="0" smtClean="0"/>
              <a:t> МС, значит четырехугольник АВСМ - параллелограмм.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t-R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 = АМ = 7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411760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Содержимое 2"/>
          <p:cNvSpPr txBox="1">
            <a:spLocks/>
          </p:cNvSpPr>
          <p:nvPr/>
        </p:nvSpPr>
        <p:spPr>
          <a:xfrm>
            <a:off x="212372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5" name="Содержимое 2"/>
          <p:cNvSpPr txBox="1">
            <a:spLocks/>
          </p:cNvSpPr>
          <p:nvPr/>
        </p:nvSpPr>
        <p:spPr>
          <a:xfrm>
            <a:off x="1907704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7" grpId="0"/>
      <p:bldP spid="38" grpId="0"/>
      <p:bldP spid="39" grpId="0"/>
      <p:bldP spid="40" grpId="0"/>
      <p:bldP spid="22" grpId="0"/>
      <p:bldP spid="24" grpId="0"/>
      <p:bldP spid="27" grpId="0"/>
      <p:bldP spid="43" grpId="0"/>
      <p:bldP spid="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1438" r="25014" b="3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652120" y="4725144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6597352"/>
            <a:ext cx="381642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Содержимое 2"/>
          <p:cNvSpPr txBox="1">
            <a:spLocks/>
          </p:cNvSpPr>
          <p:nvPr/>
        </p:nvSpPr>
        <p:spPr>
          <a:xfrm>
            <a:off x="5292080" y="5229200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126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8423920" y="5589240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84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1700808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3568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99992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979712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28396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ru-RU" sz="4400" b="1" dirty="0" smtClean="0">
                <a:solidFill>
                  <a:srgbClr val="FF0000"/>
                </a:solidFill>
              </a:rPr>
              <a:t>Площадь  АВСН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164288" y="4077072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915816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</a:t>
            </a:r>
            <a:r>
              <a:rPr lang="en-US" sz="3200" dirty="0" smtClean="0"/>
              <a:t>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923928" y="1340768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547664" y="4941168"/>
            <a:ext cx="6912768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</a:t>
            </a:r>
            <a:r>
              <a:rPr kumimoji="0" lang="ru-RU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lang="ru-RU" sz="3200" baseline="-25000" dirty="0" smtClean="0">
                <a:solidFill>
                  <a:srgbClr val="002060"/>
                </a:solidFill>
              </a:rPr>
              <a:t>Н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lang="ru-RU" sz="3200" u="sng" dirty="0" smtClean="0">
                <a:solidFill>
                  <a:srgbClr val="002060"/>
                </a:solidFill>
              </a:rPr>
              <a:t>ВС + АН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CH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lang="ru-RU" sz="3200" u="sng" dirty="0" smtClean="0">
                <a:solidFill>
                  <a:srgbClr val="002060"/>
                </a:solidFill>
              </a:rPr>
              <a:t>7 + 16</a:t>
            </a:r>
            <a:r>
              <a:rPr kumimoji="0" lang="ru-R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· 12  = 126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002060"/>
                </a:solidFill>
              </a:rPr>
              <a:t>                   2                       2</a:t>
            </a: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6228184" y="4005064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8" grpId="0"/>
      <p:bldP spid="40" grpId="0"/>
      <p:bldP spid="22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1438" r="25014" b="3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652120" y="4725144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5292080" y="5229200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126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8423920" y="5589240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>
                <a:solidFill>
                  <a:srgbClr val="FF0000"/>
                </a:solidFill>
              </a:rPr>
              <a:t>84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5004048" y="6093296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126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03848" y="5589240"/>
            <a:ext cx="5482952" cy="53692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(7 + 16) : 2 · 12  = 138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Площадь  АВСН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36647" t="11438" r="34828" b="62829"/>
          <a:stretch>
            <a:fillRect/>
          </a:stretch>
        </p:blipFill>
        <p:spPr bwMode="auto">
          <a:xfrm>
            <a:off x="539552" y="1412776"/>
            <a:ext cx="8208912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Задание 2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33094" r="25014" b="30485"/>
          <a:stretch>
            <a:fillRect/>
          </a:stretch>
        </p:blipFill>
        <p:spPr bwMode="auto">
          <a:xfrm>
            <a:off x="1" y="1556792"/>
            <a:ext cx="9144000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периметр параллелограмма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12776"/>
            <a:ext cx="504056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 = 2 (AB + AD)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  = AH + HD = 6 + 9 = 15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 = BH · AD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BH   = 120 : 15 = 8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AB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= 6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+ 8</a:t>
            </a:r>
            <a:r>
              <a:rPr lang="en-US" b="1" baseline="300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= 100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AB   = 10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   = (10 + 15) · 2 = 50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>
          <a:xfrm>
            <a:off x="4932040" y="2924944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noProof="0" dirty="0" smtClean="0"/>
              <a:t>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5940152" y="141277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noProof="0" dirty="0" smtClean="0"/>
              <a:t>В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8172400" y="141277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noProof="0" dirty="0" smtClean="0"/>
              <a:t>С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236296" y="2924944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2"/>
          <p:cNvSpPr txBox="1">
            <a:spLocks/>
          </p:cNvSpPr>
          <p:nvPr/>
        </p:nvSpPr>
        <p:spPr>
          <a:xfrm>
            <a:off x="6084168" y="31409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800" dirty="0" smtClean="0"/>
              <a:t>Н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20072" y="1844824"/>
            <a:ext cx="108012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300192" y="1844824"/>
            <a:ext cx="20162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220072" y="3212976"/>
            <a:ext cx="20162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236296" y="1844824"/>
            <a:ext cx="1080120" cy="136815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6300192" y="1844824"/>
            <a:ext cx="0" cy="13681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H="1">
            <a:off x="6156176" y="3068960"/>
            <a:ext cx="14401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6156176" y="3068960"/>
            <a:ext cx="0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Содержимое 2"/>
          <p:cNvSpPr txBox="1">
            <a:spLocks/>
          </p:cNvSpPr>
          <p:nvPr/>
        </p:nvSpPr>
        <p:spPr>
          <a:xfrm>
            <a:off x="5508104" y="3284984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8" name="Содержимое 2"/>
          <p:cNvSpPr txBox="1">
            <a:spLocks/>
          </p:cNvSpPr>
          <p:nvPr/>
        </p:nvSpPr>
        <p:spPr>
          <a:xfrm>
            <a:off x="6588224" y="3284984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9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9" name="Содержимое 2"/>
          <p:cNvSpPr txBox="1">
            <a:spLocks/>
          </p:cNvSpPr>
          <p:nvPr/>
        </p:nvSpPr>
        <p:spPr>
          <a:xfrm>
            <a:off x="6516216" y="2132856"/>
            <a:ext cx="100811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S = 120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5292080" y="3284984"/>
            <a:ext cx="1943725" cy="619593"/>
          </a:xfrm>
          <a:custGeom>
            <a:avLst/>
            <a:gdLst>
              <a:gd name="connsiteX0" fmla="*/ 0 w 1943725"/>
              <a:gd name="connsiteY0" fmla="*/ 132413 h 619593"/>
              <a:gd name="connsiteX1" fmla="*/ 284813 w 1943725"/>
              <a:gd name="connsiteY1" fmla="*/ 447206 h 619593"/>
              <a:gd name="connsiteX2" fmla="*/ 1079292 w 1943725"/>
              <a:gd name="connsiteY2" fmla="*/ 612098 h 619593"/>
              <a:gd name="connsiteX3" fmla="*/ 1648918 w 1943725"/>
              <a:gd name="connsiteY3" fmla="*/ 402236 h 619593"/>
              <a:gd name="connsiteX4" fmla="*/ 1903751 w 1943725"/>
              <a:gd name="connsiteY4" fmla="*/ 57462 h 619593"/>
              <a:gd name="connsiteX5" fmla="*/ 1888761 w 1943725"/>
              <a:gd name="connsiteY5" fmla="*/ 57462 h 619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43725" h="619593">
                <a:moveTo>
                  <a:pt x="0" y="132413"/>
                </a:moveTo>
                <a:cubicBezTo>
                  <a:pt x="52465" y="249835"/>
                  <a:pt x="104931" y="367258"/>
                  <a:pt x="284813" y="447206"/>
                </a:cubicBezTo>
                <a:cubicBezTo>
                  <a:pt x="464695" y="527154"/>
                  <a:pt x="851941" y="619593"/>
                  <a:pt x="1079292" y="612098"/>
                </a:cubicBezTo>
                <a:cubicBezTo>
                  <a:pt x="1306643" y="604603"/>
                  <a:pt x="1511508" y="494675"/>
                  <a:pt x="1648918" y="402236"/>
                </a:cubicBezTo>
                <a:cubicBezTo>
                  <a:pt x="1786328" y="309797"/>
                  <a:pt x="1863777" y="114924"/>
                  <a:pt x="1903751" y="57462"/>
                </a:cubicBezTo>
                <a:cubicBezTo>
                  <a:pt x="1943725" y="0"/>
                  <a:pt x="1916243" y="28731"/>
                  <a:pt x="1888761" y="57462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6156176" y="3573016"/>
            <a:ext cx="43204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Содержимое 2"/>
          <p:cNvSpPr txBox="1">
            <a:spLocks/>
          </p:cNvSpPr>
          <p:nvPr/>
        </p:nvSpPr>
        <p:spPr>
          <a:xfrm>
            <a:off x="6012160" y="2420888"/>
            <a:ext cx="432048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3" name="Содержимое 2"/>
          <p:cNvSpPr txBox="1">
            <a:spLocks/>
          </p:cNvSpPr>
          <p:nvPr/>
        </p:nvSpPr>
        <p:spPr>
          <a:xfrm>
            <a:off x="4355976" y="2060848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15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3203848" y="3212976"/>
            <a:ext cx="36004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8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1403648" y="4365104"/>
            <a:ext cx="720080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10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62428E-7 L 0.16528 0.2129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" y="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04624E-7 L 0.31111 -0.13295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500"/>
                            </p:stCondLst>
                            <p:childTnLst>
                              <p:par>
                                <p:cTn id="79" presetID="9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500"/>
                            </p:stCondLst>
                            <p:childTnLst>
                              <p:par>
                                <p:cTn id="96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21965E-6 L 0.42518 -0.3304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" y="-1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7" grpId="2"/>
      <p:bldP spid="28" grpId="0"/>
      <p:bldP spid="28" grpId="1"/>
      <p:bldP spid="29" grpId="0"/>
      <p:bldP spid="30" grpId="0" animBg="1"/>
      <p:bldP spid="31" grpId="0"/>
      <p:bldP spid="31" grpId="1"/>
      <p:bldP spid="32" grpId="0"/>
      <p:bldP spid="32" grpId="1"/>
      <p:bldP spid="33" grpId="0"/>
      <p:bldP spid="33" grpId="2"/>
      <p:bldP spid="35" grpId="1"/>
      <p:bldP spid="35" grpId="2"/>
      <p:bldP spid="36" grpId="1"/>
      <p:bldP spid="36" grpId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1546" t="46265" r="29714" b="41923"/>
          <a:stretch>
            <a:fillRect/>
          </a:stretch>
        </p:blipFill>
        <p:spPr bwMode="auto">
          <a:xfrm>
            <a:off x="62713" y="1484784"/>
            <a:ext cx="9081287" cy="155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Задание </a:t>
            </a:r>
            <a:r>
              <a:rPr lang="en-US" sz="6000" b="1" dirty="0" smtClean="0">
                <a:solidFill>
                  <a:srgbClr val="FF0000"/>
                </a:solidFill>
              </a:rPr>
              <a:t>3</a:t>
            </a:r>
            <a:endParaRPr lang="ru-RU" sz="6000" b="1" dirty="0">
              <a:solidFill>
                <a:srgbClr val="FF0000"/>
              </a:solidFill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491880" y="3212976"/>
            <a:ext cx="2592288" cy="27363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одержимое 2"/>
          <p:cNvSpPr txBox="1">
            <a:spLocks/>
          </p:cNvSpPr>
          <p:nvPr/>
        </p:nvSpPr>
        <p:spPr>
          <a:xfrm>
            <a:off x="5436096" y="3933056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17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4499992" y="6021288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30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2"/>
          <p:cNvSpPr txBox="1">
            <a:spLocks/>
          </p:cNvSpPr>
          <p:nvPr/>
        </p:nvSpPr>
        <p:spPr>
          <a:xfrm>
            <a:off x="3491880" y="4005064"/>
            <a:ext cx="576064" cy="4320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17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6419056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Находим по формуле Герона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р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= </a:t>
            </a:r>
            <a:r>
              <a:rPr lang="ru-RU" u="sng" dirty="0" smtClean="0">
                <a:solidFill>
                  <a:schemeClr val="accent2">
                    <a:lumMod val="75000"/>
                  </a:schemeClr>
                </a:solidFill>
              </a:rPr>
              <a:t>а +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 b + c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=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(17 + 17 + 30) : 2 = 32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            2</a:t>
            </a:r>
            <a:endParaRPr lang="ru-RU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Ответ: 120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1772816"/>
            <a:ext cx="24860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611560" y="3212976"/>
          <a:ext cx="4405312" cy="758825"/>
        </p:xfrm>
        <a:graphic>
          <a:graphicData uri="http://schemas.openxmlformats.org/presentationml/2006/ole">
            <p:oleObj spid="_x0000_s29698" name="Формула" r:id="rId4" imgW="1739880" imgH="253800" progId="Equation.3">
              <p:embed/>
            </p:oleObj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площадь треугольника</a:t>
            </a:r>
            <a:endParaRPr lang="ru-RU" b="1" dirty="0">
              <a:solidFill>
                <a:srgbClr val="FF0000"/>
              </a:solidFill>
            </a:endParaRPr>
          </a:p>
        </p:txBody>
      </p:sp>
      <p:graphicFrame>
        <p:nvGraphicFramePr>
          <p:cNvPr id="29700" name="Object 5"/>
          <p:cNvGraphicFramePr>
            <a:graphicFrameLocks noChangeAspect="1"/>
          </p:cNvGraphicFramePr>
          <p:nvPr/>
        </p:nvGraphicFramePr>
        <p:xfrm>
          <a:off x="683568" y="4293096"/>
          <a:ext cx="5400675" cy="2081212"/>
        </p:xfrm>
        <a:graphic>
          <a:graphicData uri="http://schemas.openxmlformats.org/presentationml/2006/ole">
            <p:oleObj spid="_x0000_s29700" name="Формула" r:id="rId5" imgW="2133360" imgH="7365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1438" r="25014" b="3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0439" t="14765" r="30548" b="74347"/>
          <a:stretch>
            <a:fillRect/>
          </a:stretch>
        </p:blipFill>
        <p:spPr bwMode="auto">
          <a:xfrm>
            <a:off x="0" y="1556792"/>
            <a:ext cx="900411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385" t="27317" r="43823" b="44936"/>
          <a:stretch>
            <a:fillRect/>
          </a:stretch>
        </p:blipFill>
        <p:spPr bwMode="auto">
          <a:xfrm>
            <a:off x="3563888" y="3573016"/>
            <a:ext cx="21847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Задание </a:t>
            </a:r>
            <a:r>
              <a:rPr lang="ru-RU" sz="6000" b="1" dirty="0" smtClean="0">
                <a:solidFill>
                  <a:srgbClr val="FF0000"/>
                </a:solidFill>
              </a:rPr>
              <a:t>4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АС и </a:t>
            </a:r>
            <a:r>
              <a:rPr lang="en-US" b="1" dirty="0" smtClean="0">
                <a:solidFill>
                  <a:srgbClr val="FF0000"/>
                </a:solidFill>
              </a:rPr>
              <a:t>AD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AB = BC </a:t>
            </a:r>
            <a:endParaRPr lang="en-US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ВС </a:t>
            </a:r>
            <a:r>
              <a:rPr lang="ru-RU" dirty="0" smtClean="0">
                <a:solidFill>
                  <a:srgbClr val="0070C0"/>
                </a:solidFill>
              </a:rPr>
              <a:t>= 16 + 4 = 20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ВС =  АВ = 20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треугольнике АВ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D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baseline="300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0070C0"/>
                </a:solidFill>
              </a:rPr>
              <a:t>= AB</a:t>
            </a:r>
            <a:r>
              <a:rPr lang="en-US" baseline="300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0070C0"/>
                </a:solidFill>
              </a:rPr>
              <a:t>- BD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AD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= 400 – 256 = 144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AD = 12</a:t>
            </a:r>
          </a:p>
          <a:p>
            <a:pPr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 треугольнике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ACD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AC</a:t>
            </a:r>
            <a:r>
              <a:rPr lang="en-US" baseline="300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0070C0"/>
                </a:solidFill>
              </a:rPr>
              <a:t>= DC</a:t>
            </a:r>
            <a:r>
              <a:rPr lang="en-US" baseline="30000" dirty="0" smtClean="0">
                <a:solidFill>
                  <a:srgbClr val="0070C0"/>
                </a:solidFill>
              </a:rPr>
              <a:t>2 </a:t>
            </a:r>
            <a:r>
              <a:rPr lang="en-US" dirty="0" smtClean="0">
                <a:solidFill>
                  <a:srgbClr val="0070C0"/>
                </a:solidFill>
              </a:rPr>
              <a:t>+ AD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AC</a:t>
            </a:r>
            <a:r>
              <a:rPr lang="en-US" baseline="30000" dirty="0" smtClean="0">
                <a:solidFill>
                  <a:srgbClr val="0070C0"/>
                </a:solidFill>
              </a:rPr>
              <a:t>2</a:t>
            </a:r>
            <a:r>
              <a:rPr lang="en-US" dirty="0" smtClean="0">
                <a:solidFill>
                  <a:srgbClr val="0070C0"/>
                </a:solidFill>
              </a:rPr>
              <a:t> = 16 + 144 = 160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AC = 4√10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                  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Ответ: 4√10 и 12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43385" t="27317" r="43823" b="44936"/>
          <a:stretch>
            <a:fillRect/>
          </a:stretch>
        </p:blipFill>
        <p:spPr bwMode="auto">
          <a:xfrm>
            <a:off x="6372200" y="1844824"/>
            <a:ext cx="2184723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7740352" y="2636912"/>
            <a:ext cx="43204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1</a:t>
            </a:r>
            <a:r>
              <a:rPr lang="ru-RU" sz="3200" dirty="0" smtClean="0">
                <a:solidFill>
                  <a:srgbClr val="FF0000"/>
                </a:solidFill>
              </a:rPr>
              <a:t>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8316416" y="3717032"/>
            <a:ext cx="360040" cy="288032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noProof="0" dirty="0" smtClean="0">
                <a:solidFill>
                  <a:srgbClr val="FF0000"/>
                </a:solidFill>
              </a:rPr>
              <a:t>4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7236296" y="3501008"/>
            <a:ext cx="43204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noProof="0" dirty="0" smtClean="0">
                <a:solidFill>
                  <a:srgbClr val="FF0000"/>
                </a:solidFill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7308304" y="4149080"/>
            <a:ext cx="432048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noProof="0" dirty="0" smtClean="0">
                <a:solidFill>
                  <a:srgbClr val="FF0000"/>
                </a:solidFill>
              </a:rPr>
              <a:t>?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39" t="55776" r="30548" b="33107"/>
          <a:stretch>
            <a:fillRect/>
          </a:stretch>
        </p:blipFill>
        <p:spPr bwMode="auto">
          <a:xfrm>
            <a:off x="0" y="1844824"/>
            <a:ext cx="9144000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Задание </a:t>
            </a:r>
            <a:r>
              <a:rPr lang="en-US" sz="60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56992"/>
            <a:ext cx="1461145" cy="230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одержимое 5"/>
          <p:cNvSpPr>
            <a:spLocks noGrp="1"/>
          </p:cNvSpPr>
          <p:nvPr>
            <p:ph idx="1"/>
          </p:nvPr>
        </p:nvSpPr>
        <p:spPr>
          <a:xfrm>
            <a:off x="3419872" y="4293096"/>
            <a:ext cx="658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427984" y="4149080"/>
            <a:ext cx="1080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11960" y="5589240"/>
            <a:ext cx="792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Х:2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катет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772816"/>
            <a:ext cx="1461145" cy="2309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44208" y="2852936"/>
            <a:ext cx="6584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164288" y="4005064"/>
            <a:ext cx="79208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Х:2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308304" y="2636912"/>
            <a:ext cx="108012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1556792"/>
            <a:ext cx="511256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Катет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</a:t>
            </a:r>
            <a:r>
              <a:rPr lang="ru-RU" sz="3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r>
              <a:rPr lang="ru-RU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Гипотенуза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2х</a:t>
            </a:r>
          </a:p>
          <a:p>
            <a:endParaRPr lang="ru-RU" sz="32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(2х)</a:t>
            </a:r>
            <a:r>
              <a:rPr lang="ru-RU" sz="3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х</a:t>
            </a:r>
            <a:r>
              <a:rPr lang="ru-RU" sz="3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+ 6</a:t>
            </a:r>
            <a:r>
              <a:rPr lang="ru-RU" sz="3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4х</a:t>
            </a:r>
            <a:r>
              <a:rPr lang="ru-RU" sz="3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– х</a:t>
            </a:r>
            <a:r>
              <a:rPr lang="ru-RU" sz="3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36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3х</a:t>
            </a:r>
            <a:r>
              <a:rPr lang="ru-RU" sz="3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36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r>
              <a:rPr lang="ru-RU" sz="3200" b="1" cap="none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</a:t>
            </a:r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= 12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 = 2√3</a:t>
            </a:r>
          </a:p>
          <a:p>
            <a:pPr algn="r"/>
            <a:r>
              <a:rPr lang="ru-RU" sz="3200" b="1" cap="none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Ответ: 2√3</a:t>
            </a:r>
            <a:endParaRPr lang="ru-RU" sz="3200" b="1" cap="none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439" t="67605" r="30548" b="17688"/>
          <a:stretch>
            <a:fillRect/>
          </a:stretch>
        </p:blipFill>
        <p:spPr bwMode="auto">
          <a:xfrm>
            <a:off x="0" y="1484784"/>
            <a:ext cx="9044150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38627" t="35437" r="39433" b="40459"/>
          <a:stretch>
            <a:fillRect/>
          </a:stretch>
        </p:blipFill>
        <p:spPr bwMode="auto">
          <a:xfrm>
            <a:off x="2411760" y="3573016"/>
            <a:ext cx="41968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Задание </a:t>
            </a:r>
            <a:r>
              <a:rPr lang="ru-RU" sz="6000" b="1" dirty="0" smtClean="0">
                <a:solidFill>
                  <a:srgbClr val="FF0000"/>
                </a:solidFill>
              </a:rPr>
              <a:t>6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МК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500141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АВС</a:t>
            </a:r>
            <a:r>
              <a:rPr lang="en-US" dirty="0" smtClean="0">
                <a:solidFill>
                  <a:srgbClr val="7030A0"/>
                </a:solidFill>
              </a:rPr>
              <a:t>D</a:t>
            </a:r>
            <a:r>
              <a:rPr lang="ru-RU" dirty="0" smtClean="0">
                <a:solidFill>
                  <a:srgbClr val="7030A0"/>
                </a:solidFill>
              </a:rPr>
              <a:t> – ромб, АВ=ВС=С</a:t>
            </a:r>
            <a:r>
              <a:rPr lang="en-US" dirty="0" smtClean="0">
                <a:solidFill>
                  <a:srgbClr val="7030A0"/>
                </a:solidFill>
              </a:rPr>
              <a:t>D=DA</a:t>
            </a:r>
            <a:endParaRPr lang="ru-RU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АО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ОС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ru-RU" dirty="0" smtClean="0">
                <a:solidFill>
                  <a:srgbClr val="7030A0"/>
                </a:solidFill>
              </a:rPr>
              <a:t>32 : 2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= 16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ВО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=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DO = </a:t>
            </a:r>
            <a:r>
              <a:rPr lang="en-US" dirty="0" smtClean="0">
                <a:solidFill>
                  <a:srgbClr val="7030A0"/>
                </a:solidFill>
              </a:rPr>
              <a:t>24 : 2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 12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AB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= BO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+ AO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AB</a:t>
            </a:r>
            <a:r>
              <a:rPr lang="en-US" baseline="30000" dirty="0" smtClean="0">
                <a:solidFill>
                  <a:srgbClr val="7030A0"/>
                </a:solidFill>
              </a:rPr>
              <a:t>2</a:t>
            </a:r>
            <a:r>
              <a:rPr lang="en-US" dirty="0" smtClean="0">
                <a:solidFill>
                  <a:srgbClr val="7030A0"/>
                </a:solidFill>
              </a:rPr>
              <a:t> = 144 + 256 = 400</a:t>
            </a:r>
          </a:p>
          <a:p>
            <a:pPr>
              <a:buNone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AB 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ВО=</a:t>
            </a:r>
            <a:r>
              <a:rPr lang="en-US" dirty="0" smtClean="0">
                <a:solidFill>
                  <a:srgbClr val="7030A0"/>
                </a:solidFill>
              </a:rPr>
              <a:t>OD,</a:t>
            </a:r>
            <a:r>
              <a:rPr lang="en-US" u="sng" dirty="0" smtClean="0">
                <a:solidFill>
                  <a:srgbClr val="7030A0"/>
                </a:solidFill>
              </a:rPr>
              <a:t> ̷̷</a:t>
            </a:r>
            <a:r>
              <a:rPr lang="ru-RU" u="sng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BOK =</a:t>
            </a:r>
            <a:r>
              <a:rPr lang="ru-RU" u="sng" dirty="0" smtClean="0">
                <a:solidFill>
                  <a:srgbClr val="7030A0"/>
                </a:solidFill>
              </a:rPr>
              <a:t> ̷</a:t>
            </a:r>
            <a:r>
              <a:rPr lang="en-US" u="sng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MOD</a:t>
            </a:r>
            <a:r>
              <a:rPr lang="ru-RU" dirty="0" smtClean="0">
                <a:solidFill>
                  <a:srgbClr val="7030A0"/>
                </a:solidFill>
              </a:rPr>
              <a:t>, значит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ru-RU" dirty="0" smtClean="0">
                <a:solidFill>
                  <a:srgbClr val="7030A0"/>
                </a:solidFill>
              </a:rPr>
              <a:t>ВОК = </a:t>
            </a:r>
            <a:r>
              <a:rPr lang="el-GR" dirty="0" smtClean="0">
                <a:solidFill>
                  <a:srgbClr val="7030A0"/>
                </a:solidFill>
              </a:rPr>
              <a:t>Δ</a:t>
            </a:r>
            <a:r>
              <a:rPr lang="en-US" dirty="0" smtClean="0">
                <a:solidFill>
                  <a:srgbClr val="7030A0"/>
                </a:solidFill>
              </a:rPr>
              <a:t> MOD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Из этого следует, что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OK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rgbClr val="7030A0"/>
                </a:solidFill>
              </a:rPr>
              <a:t>и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МК = 2·ОК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7030A0"/>
                </a:solidFill>
              </a:rPr>
              <a:t>В треугольнике ВОС отрезок ОК перпендикуляр, значит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ОК = ВО · ОС : ВС = </a:t>
            </a:r>
            <a:r>
              <a:rPr lang="ru-RU" dirty="0" smtClean="0">
                <a:solidFill>
                  <a:srgbClr val="7030A0"/>
                </a:solidFill>
              </a:rPr>
              <a:t>12 · 16 : 20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9,6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МК = 9,6 · 2 = 19,2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8627" t="35437" r="39433" b="40459"/>
          <a:stretch>
            <a:fillRect/>
          </a:stretch>
        </p:blipFill>
        <p:spPr bwMode="auto">
          <a:xfrm>
            <a:off x="5180322" y="980728"/>
            <a:ext cx="396367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9885" t="61803" r="30268" b="25189"/>
          <a:stretch>
            <a:fillRect/>
          </a:stretch>
        </p:blipFill>
        <p:spPr bwMode="auto">
          <a:xfrm>
            <a:off x="0" y="1772816"/>
            <a:ext cx="9023717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501008"/>
            <a:ext cx="5228834" cy="3003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Задание </a:t>
            </a:r>
            <a:r>
              <a:rPr lang="ru-RU" sz="6000" b="1" dirty="0" smtClean="0">
                <a:solidFill>
                  <a:srgbClr val="FF0000"/>
                </a:solidFill>
              </a:rPr>
              <a:t>7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АМ  и  АВ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ОВ=12+3=15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ОВ = О</a:t>
            </a:r>
            <a:r>
              <a:rPr lang="en-US" dirty="0" smtClean="0">
                <a:solidFill>
                  <a:srgbClr val="002060"/>
                </a:solidFill>
              </a:rPr>
              <a:t>D</a:t>
            </a:r>
            <a:r>
              <a:rPr lang="ru-RU" dirty="0" smtClean="0">
                <a:solidFill>
                  <a:srgbClr val="002060"/>
                </a:solidFill>
              </a:rPr>
              <a:t> = АО = ОС = 15</a:t>
            </a:r>
            <a:endParaRPr lang="ru-RU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треугольнике АМО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АМ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= АО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- ОМ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АМ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= 225 – 144 = 81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АМ = 9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В треугольнике АМВ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АВ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= АМ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+ ВМ</a:t>
            </a:r>
            <a:r>
              <a:rPr lang="ru-RU" baseline="30000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АВ</a:t>
            </a:r>
            <a:r>
              <a:rPr lang="ru-RU" baseline="30000" dirty="0" smtClean="0">
                <a:solidFill>
                  <a:srgbClr val="002060"/>
                </a:solidFill>
              </a:rPr>
              <a:t>2 </a:t>
            </a:r>
            <a:r>
              <a:rPr lang="ru-RU" dirty="0" smtClean="0">
                <a:solidFill>
                  <a:srgbClr val="002060"/>
                </a:solidFill>
              </a:rPr>
              <a:t>= 81 + 9 = 90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</a:rPr>
              <a:t>АВ = 3√</a:t>
            </a:r>
            <a:r>
              <a:rPr lang="ru-RU" dirty="0" smtClean="0">
                <a:solidFill>
                  <a:srgbClr val="002060"/>
                </a:solidFill>
              </a:rPr>
              <a:t>10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ОТВЕТ: 9  и </a:t>
            </a:r>
            <a:r>
              <a:rPr lang="ru-RU" b="1" dirty="0" smtClean="0">
                <a:solidFill>
                  <a:srgbClr val="FF0000"/>
                </a:solidFill>
              </a:rPr>
              <a:t>3√10</a:t>
            </a:r>
            <a:endParaRPr lang="ru-RU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7250" y="2204864"/>
            <a:ext cx="44767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 txBox="1">
            <a:spLocks/>
          </p:cNvSpPr>
          <p:nvPr/>
        </p:nvSpPr>
        <p:spPr>
          <a:xfrm>
            <a:off x="5868144" y="3789040"/>
            <a:ext cx="65841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kumimoji="0" lang="ru-RU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одержимое 5"/>
          <p:cNvSpPr txBox="1">
            <a:spLocks/>
          </p:cNvSpPr>
          <p:nvPr/>
        </p:nvSpPr>
        <p:spPr>
          <a:xfrm>
            <a:off x="6084168" y="2708920"/>
            <a:ext cx="658416" cy="40011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15</a:t>
            </a:r>
            <a:endParaRPr kumimoji="0" lang="ru-RU" sz="20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Для самостоятельного решения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 l="37824" t="59844" r="39485" b="18500"/>
          <a:stretch>
            <a:fillRect/>
          </a:stretch>
        </p:blipFill>
        <p:spPr bwMode="auto">
          <a:xfrm>
            <a:off x="3347864" y="4293096"/>
            <a:ext cx="295232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916832"/>
            <a:ext cx="8105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068960"/>
            <a:ext cx="79928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Найти большое основание  трапеции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1700808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3568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78488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99992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979712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28396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Содержимое 2"/>
          <p:cNvSpPr txBox="1">
            <a:spLocks/>
          </p:cNvSpPr>
          <p:nvPr/>
        </p:nvSpPr>
        <p:spPr>
          <a:xfrm>
            <a:off x="4139952" y="1340768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190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Большое основание  трапеции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1700808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3568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78488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99992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979712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28396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C11907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Большое основание  трапеции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28184" y="4005064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1043608" y="1700808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HD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</a:rPr>
              <a:t>=CD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</a:rPr>
              <a:t>-CH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HD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</a:rPr>
              <a:t>=169-144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HD</a:t>
            </a:r>
            <a:r>
              <a:rPr lang="en-US" sz="48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800" b="1" dirty="0" smtClean="0">
                <a:solidFill>
                  <a:srgbClr val="002060"/>
                </a:solidFill>
              </a:rPr>
              <a:t>=25</a:t>
            </a:r>
          </a:p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HD=5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43" name="Содержимое 2"/>
          <p:cNvSpPr txBox="1">
            <a:spLocks/>
          </p:cNvSpPr>
          <p:nvPr/>
        </p:nvSpPr>
        <p:spPr>
          <a:xfrm>
            <a:off x="716428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Большое основание  трапеции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55446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6228184" y="4005064"/>
            <a:ext cx="237626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>
          <a:xfrm>
            <a:off x="716428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051720" y="4077072"/>
            <a:ext cx="3150096" cy="260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AH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</a:rPr>
              <a:t>=AC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</a:rPr>
              <a:t>-CH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2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AH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</a:rPr>
              <a:t>=400-144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AH</a:t>
            </a:r>
            <a:r>
              <a:rPr lang="en-US" sz="4000" b="1" baseline="30000" dirty="0" smtClean="0">
                <a:solidFill>
                  <a:srgbClr val="002060"/>
                </a:solidFill>
              </a:rPr>
              <a:t>2</a:t>
            </a:r>
            <a:r>
              <a:rPr lang="en-US" sz="4000" b="1" dirty="0" smtClean="0">
                <a:solidFill>
                  <a:srgbClr val="002060"/>
                </a:solidFill>
              </a:rPr>
              <a:t>=256</a:t>
            </a:r>
          </a:p>
          <a:p>
            <a:pPr>
              <a:buNone/>
            </a:pPr>
            <a:r>
              <a:rPr lang="en-US" sz="4000" b="1" dirty="0" smtClean="0">
                <a:solidFill>
                  <a:srgbClr val="002060"/>
                </a:solidFill>
              </a:rPr>
              <a:t>AH=16</a:t>
            </a:r>
            <a:endParaRPr lang="ru-RU" sz="40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0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Большое основание  трапеции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792088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одержимое 2"/>
          <p:cNvSpPr txBox="1">
            <a:spLocks/>
          </p:cNvSpPr>
          <p:nvPr/>
        </p:nvSpPr>
        <p:spPr>
          <a:xfrm>
            <a:off x="716428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>
                <a:solidFill>
                  <a:srgbClr val="FF0000"/>
                </a:solidFill>
              </a:rPr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Содержимое 2"/>
          <p:cNvSpPr txBox="1">
            <a:spLocks/>
          </p:cNvSpPr>
          <p:nvPr/>
        </p:nvSpPr>
        <p:spPr>
          <a:xfrm>
            <a:off x="3419872" y="4077072"/>
            <a:ext cx="648072" cy="5040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16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Содержимое 2"/>
          <p:cNvSpPr txBox="1">
            <a:spLocks/>
          </p:cNvSpPr>
          <p:nvPr/>
        </p:nvSpPr>
        <p:spPr>
          <a:xfrm>
            <a:off x="2123728" y="5013176"/>
            <a:ext cx="5472608" cy="608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AD = AH + HD = 16</a:t>
            </a:r>
            <a:r>
              <a:rPr kumimoji="0" lang="ru-RU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+ 5 =</a:t>
            </a:r>
            <a:r>
              <a:rPr kumimoji="0" lang="en-US" sz="3200" b="1" i="0" u="none" strike="noStrike" kern="1200" cap="none" spc="50" normalizeH="0" baseline="0" noProof="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944" t="11438" r="25014" b="3540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5652120" y="4725144"/>
            <a:ext cx="720080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21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971600" y="5661248"/>
            <a:ext cx="432048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3861048"/>
            <a:ext cx="442392" cy="53265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А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2411760" y="1700808"/>
            <a:ext cx="38164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6228184" y="1700808"/>
            <a:ext cx="230425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683568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83568" y="4005064"/>
            <a:ext cx="78488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6228184" y="1700808"/>
            <a:ext cx="0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4499992" y="1700808"/>
            <a:ext cx="1728192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683568" y="1700808"/>
            <a:ext cx="5544616" cy="2304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Содержимое 2"/>
          <p:cNvSpPr txBox="1">
            <a:spLocks/>
          </p:cNvSpPr>
          <p:nvPr/>
        </p:nvSpPr>
        <p:spPr>
          <a:xfrm>
            <a:off x="1979712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В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Содержимое 2"/>
          <p:cNvSpPr txBox="1">
            <a:spLocks/>
          </p:cNvSpPr>
          <p:nvPr/>
        </p:nvSpPr>
        <p:spPr>
          <a:xfrm>
            <a:off x="6156176" y="134076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С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Содержимое 2"/>
          <p:cNvSpPr txBox="1">
            <a:spLocks/>
          </p:cNvSpPr>
          <p:nvPr/>
        </p:nvSpPr>
        <p:spPr>
          <a:xfrm>
            <a:off x="8460432" y="378904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D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6" name="Содержимое 2"/>
          <p:cNvSpPr txBox="1">
            <a:spLocks/>
          </p:cNvSpPr>
          <p:nvPr/>
        </p:nvSpPr>
        <p:spPr>
          <a:xfrm>
            <a:off x="4283968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М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7" name="Содержимое 2"/>
          <p:cNvSpPr txBox="1">
            <a:spLocks/>
          </p:cNvSpPr>
          <p:nvPr/>
        </p:nvSpPr>
        <p:spPr>
          <a:xfrm>
            <a:off x="6012160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Содержимое 2"/>
          <p:cNvSpPr txBox="1">
            <a:spLocks/>
          </p:cNvSpPr>
          <p:nvPr/>
        </p:nvSpPr>
        <p:spPr>
          <a:xfrm>
            <a:off x="2987824" y="2492896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20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9" name="Содержимое 2"/>
          <p:cNvSpPr txBox="1">
            <a:spLocks/>
          </p:cNvSpPr>
          <p:nvPr/>
        </p:nvSpPr>
        <p:spPr>
          <a:xfrm>
            <a:off x="5724128" y="2780928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Содержимое 2"/>
          <p:cNvSpPr txBox="1">
            <a:spLocks/>
          </p:cNvSpPr>
          <p:nvPr/>
        </p:nvSpPr>
        <p:spPr>
          <a:xfrm>
            <a:off x="7236296" y="2348880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13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6228184" y="3717032"/>
            <a:ext cx="2880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516216" y="3717032"/>
            <a:ext cx="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Заголовок 1"/>
          <p:cNvSpPr txBox="1">
            <a:spLocks/>
          </p:cNvSpPr>
          <p:nvPr/>
        </p:nvSpPr>
        <p:spPr>
          <a:xfrm>
            <a:off x="61156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Площадь треугольника АС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Содержимое 2"/>
          <p:cNvSpPr txBox="1">
            <a:spLocks/>
          </p:cNvSpPr>
          <p:nvPr/>
        </p:nvSpPr>
        <p:spPr>
          <a:xfrm>
            <a:off x="7164288" y="4077072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noProof="0" dirty="0" smtClean="0"/>
              <a:t>5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Содержимое 2"/>
          <p:cNvSpPr txBox="1">
            <a:spLocks/>
          </p:cNvSpPr>
          <p:nvPr/>
        </p:nvSpPr>
        <p:spPr>
          <a:xfrm>
            <a:off x="2915816" y="4077072"/>
            <a:ext cx="442392" cy="5326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dirty="0" smtClean="0"/>
              <a:t>1</a:t>
            </a:r>
            <a:r>
              <a:rPr lang="en-US" sz="3200" dirty="0" smtClean="0"/>
              <a:t>6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Содержимое 2"/>
          <p:cNvSpPr txBox="1">
            <a:spLocks/>
          </p:cNvSpPr>
          <p:nvPr/>
        </p:nvSpPr>
        <p:spPr>
          <a:xfrm>
            <a:off x="3923928" y="1340768"/>
            <a:ext cx="442392" cy="3600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/>
              <a:t>7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7" name="Содержимое 2"/>
          <p:cNvSpPr txBox="1">
            <a:spLocks/>
          </p:cNvSpPr>
          <p:nvPr/>
        </p:nvSpPr>
        <p:spPr>
          <a:xfrm>
            <a:off x="1835696" y="4941168"/>
            <a:ext cx="5688632" cy="10081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-2500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ACD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</a:t>
            </a:r>
            <a:r>
              <a:rPr kumimoji="0" lang="en-US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 · CH</a:t>
            </a:r>
            <a:r>
              <a:rPr kumimoji="0" lang="en-US" sz="3200" b="0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21 · 12 : 2 = 126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smtClean="0">
                <a:solidFill>
                  <a:srgbClr val="002060"/>
                </a:solidFill>
              </a:rPr>
              <a:t>                 2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xit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25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611</Words>
  <Application>Microsoft Office PowerPoint</Application>
  <PresentationFormat>Экран (4:3)</PresentationFormat>
  <Paragraphs>217</Paragraphs>
  <Slides>28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0" baseType="lpstr">
      <vt:lpstr>Тема Office</vt:lpstr>
      <vt:lpstr>Формула</vt:lpstr>
      <vt:lpstr>Теорема Пифагора  и площадь многоугольников</vt:lpstr>
      <vt:lpstr>Слайд 2</vt:lpstr>
      <vt:lpstr>Найти большое основание  трапеции</vt:lpstr>
      <vt:lpstr>Большое основание  трапеции</vt:lpstr>
      <vt:lpstr>Большое основание  трапеции</vt:lpstr>
      <vt:lpstr>Большое основание  трапеции</vt:lpstr>
      <vt:lpstr>Большое основание  трапеции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Площадь  АВСН</vt:lpstr>
      <vt:lpstr>Задание 2</vt:lpstr>
      <vt:lpstr>Найти периметр параллелограмма</vt:lpstr>
      <vt:lpstr>Задание 3</vt:lpstr>
      <vt:lpstr>Найти площадь треугольника</vt:lpstr>
      <vt:lpstr>Задание 4</vt:lpstr>
      <vt:lpstr>Найти АС и AD</vt:lpstr>
      <vt:lpstr>Слайд 22</vt:lpstr>
      <vt:lpstr>Найти катет</vt:lpstr>
      <vt:lpstr>Задание 6</vt:lpstr>
      <vt:lpstr>Найти МК</vt:lpstr>
      <vt:lpstr>Задание 7</vt:lpstr>
      <vt:lpstr>Найти АМ  и  АВ</vt:lpstr>
      <vt:lpstr>Для самостоятельного решения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Теорема Пифагора и площадь многоугольников</dc:title>
  <dc:creator>Эльмира</dc:creator>
  <cp:lastModifiedBy>Эльмира</cp:lastModifiedBy>
  <cp:revision>35</cp:revision>
  <dcterms:created xsi:type="dcterms:W3CDTF">2013-12-10T08:13:23Z</dcterms:created>
  <dcterms:modified xsi:type="dcterms:W3CDTF">2013-12-11T17:55:37Z</dcterms:modified>
</cp:coreProperties>
</file>