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6" r:id="rId2"/>
    <p:sldId id="260" r:id="rId3"/>
    <p:sldId id="261" r:id="rId4"/>
    <p:sldId id="262" r:id="rId5"/>
    <p:sldId id="274" r:id="rId6"/>
    <p:sldId id="265" r:id="rId7"/>
    <p:sldId id="275" r:id="rId8"/>
    <p:sldId id="264" r:id="rId9"/>
    <p:sldId id="268" r:id="rId10"/>
    <p:sldId id="270" r:id="rId11"/>
    <p:sldId id="273"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820B7-DE86-49E1-BC00-8E8863148097}" type="datetimeFigureOut">
              <a:rPr lang="ru-RU" smtClean="0"/>
              <a:pPr/>
              <a:t>23.12.2012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C7D722-06AA-4514-BF7F-46D8274348A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4C7D722-06AA-4514-BF7F-46D8274348A6}"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8FD9BB-CBA5-48AC-AB83-F20AA266A57D}" type="datetimeFigureOut">
              <a:rPr lang="ru-RU" smtClean="0"/>
              <a:pPr/>
              <a:t>23.12.2012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1F64F0-3AD2-4704-8089-B2CC8604DD77}" type="slidenum">
              <a:rPr lang="ru-RU" smtClean="0"/>
              <a:pPr/>
              <a:t>‹#›</a:t>
            </a:fld>
            <a:endParaRPr lang="ru-RU"/>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8FD9BB-CBA5-48AC-AB83-F20AA266A57D}" type="datetimeFigureOut">
              <a:rPr lang="ru-RU" smtClean="0"/>
              <a:pPr/>
              <a:t>23.12.2012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1F64F0-3AD2-4704-8089-B2CC8604DD77}" type="slidenum">
              <a:rPr lang="ru-RU" smtClean="0"/>
              <a:pPr/>
              <a:t>‹#›</a:t>
            </a:fld>
            <a:endParaRPr lang="ru-RU"/>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8FD9BB-CBA5-48AC-AB83-F20AA266A57D}" type="datetimeFigureOut">
              <a:rPr lang="ru-RU" smtClean="0"/>
              <a:pPr/>
              <a:t>23.12.2012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1F64F0-3AD2-4704-8089-B2CC8604DD77}" type="slidenum">
              <a:rPr lang="ru-RU" smtClean="0"/>
              <a:pPr/>
              <a:t>‹#›</a:t>
            </a:fld>
            <a:endParaRPr lang="ru-RU"/>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8FD9BB-CBA5-48AC-AB83-F20AA266A57D}" type="datetimeFigureOut">
              <a:rPr lang="ru-RU" smtClean="0"/>
              <a:pPr/>
              <a:t>23.12.2012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1F64F0-3AD2-4704-8089-B2CC8604DD77}" type="slidenum">
              <a:rPr lang="ru-RU" smtClean="0"/>
              <a:pPr/>
              <a:t>‹#›</a:t>
            </a:fld>
            <a:endParaRPr lang="ru-RU"/>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18FD9BB-CBA5-48AC-AB83-F20AA266A57D}" type="datetimeFigureOut">
              <a:rPr lang="ru-RU" smtClean="0"/>
              <a:pPr/>
              <a:t>23.12.2012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1F64F0-3AD2-4704-8089-B2CC8604DD77}" type="slidenum">
              <a:rPr lang="ru-RU" smtClean="0"/>
              <a:pPr/>
              <a:t>‹#›</a:t>
            </a:fld>
            <a:endParaRPr lang="ru-RU"/>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18FD9BB-CBA5-48AC-AB83-F20AA266A57D}" type="datetimeFigureOut">
              <a:rPr lang="ru-RU" smtClean="0"/>
              <a:pPr/>
              <a:t>23.12.2012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1F64F0-3AD2-4704-8089-B2CC8604DD77}" type="slidenum">
              <a:rPr lang="ru-RU" smtClean="0"/>
              <a:pPr/>
              <a:t>‹#›</a:t>
            </a:fld>
            <a:endParaRPr lang="ru-RU"/>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18FD9BB-CBA5-48AC-AB83-F20AA266A57D}" type="datetimeFigureOut">
              <a:rPr lang="ru-RU" smtClean="0"/>
              <a:pPr/>
              <a:t>23.12.2012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1F64F0-3AD2-4704-8089-B2CC8604DD77}" type="slidenum">
              <a:rPr lang="ru-RU" smtClean="0"/>
              <a:pPr/>
              <a:t>‹#›</a:t>
            </a:fld>
            <a:endParaRPr lang="ru-RU"/>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8FD9BB-CBA5-48AC-AB83-F20AA266A57D}" type="datetimeFigureOut">
              <a:rPr lang="ru-RU" smtClean="0"/>
              <a:pPr/>
              <a:t>23.12.2012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1F64F0-3AD2-4704-8089-B2CC8604DD77}" type="slidenum">
              <a:rPr lang="ru-RU" smtClean="0"/>
              <a:pPr/>
              <a:t>‹#›</a:t>
            </a:fld>
            <a:endParaRPr lang="ru-RU"/>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8FD9BB-CBA5-48AC-AB83-F20AA266A57D}" type="datetimeFigureOut">
              <a:rPr lang="ru-RU" smtClean="0"/>
              <a:pPr/>
              <a:t>23.12.2012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1F64F0-3AD2-4704-8089-B2CC8604DD77}" type="slidenum">
              <a:rPr lang="ru-RU" smtClean="0"/>
              <a:pPr/>
              <a:t>‹#›</a:t>
            </a:fld>
            <a:endParaRPr lang="ru-RU"/>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8FD9BB-CBA5-48AC-AB83-F20AA266A57D}" type="datetimeFigureOut">
              <a:rPr lang="ru-RU" smtClean="0"/>
              <a:pPr/>
              <a:t>23.12.2012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1F64F0-3AD2-4704-8089-B2CC8604DD77}" type="slidenum">
              <a:rPr lang="ru-RU" smtClean="0"/>
              <a:pPr/>
              <a:t>‹#›</a:t>
            </a:fld>
            <a:endParaRPr lang="ru-RU"/>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8FD9BB-CBA5-48AC-AB83-F20AA266A57D}" type="datetimeFigureOut">
              <a:rPr lang="ru-RU" smtClean="0"/>
              <a:pPr/>
              <a:t>23.12.2012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1F64F0-3AD2-4704-8089-B2CC8604DD77}" type="slidenum">
              <a:rPr lang="ru-RU" smtClean="0"/>
              <a:pPr/>
              <a:t>‹#›</a:t>
            </a:fld>
            <a:endParaRPr lang="ru-RU"/>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FD9BB-CBA5-48AC-AB83-F20AA266A57D}" type="datetimeFigureOut">
              <a:rPr lang="ru-RU" smtClean="0"/>
              <a:pPr/>
              <a:t>23.12.2012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F64F0-3AD2-4704-8089-B2CC8604DD7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071547"/>
            <a:ext cx="7643866" cy="1477328"/>
          </a:xfrm>
          <a:prstGeom prst="rect">
            <a:avLst/>
          </a:prstGeom>
        </p:spPr>
        <p:txBody>
          <a:bodyPr wrap="square">
            <a:spAutoFit/>
          </a:bodyPr>
          <a:lstStyle/>
          <a:p>
            <a:r>
              <a:rPr lang="en-US" b="1" dirty="0" smtClean="0"/>
              <a:t>Carnival</a:t>
            </a:r>
            <a:r>
              <a:rPr lang="en-US" dirty="0" smtClean="0"/>
              <a:t> is a festive season which occurs immediately before Lent; the main events are usually during February. Carnival typically involves a public celebration or</a:t>
            </a:r>
            <a:r>
              <a:rPr lang="ru-RU" dirty="0" smtClean="0"/>
              <a:t> </a:t>
            </a:r>
            <a:r>
              <a:rPr lang="en-US" dirty="0" smtClean="0"/>
              <a:t>parade combining some elements of a</a:t>
            </a:r>
            <a:r>
              <a:rPr lang="ru-RU" dirty="0" smtClean="0"/>
              <a:t> </a:t>
            </a:r>
            <a:r>
              <a:rPr lang="en-US" dirty="0" smtClean="0"/>
              <a:t>circus, mask and public street party. People often dress up or masquerade</a:t>
            </a:r>
            <a:r>
              <a:rPr lang="ru-RU" dirty="0" smtClean="0"/>
              <a:t> </a:t>
            </a:r>
            <a:r>
              <a:rPr lang="en-US" dirty="0" smtClean="0"/>
              <a:t>during the celebrations, which mark an overturning of daily life.</a:t>
            </a:r>
            <a:endParaRPr lang="ru-RU" dirty="0"/>
          </a:p>
        </p:txBody>
      </p:sp>
      <p:sp>
        <p:nvSpPr>
          <p:cNvPr id="3" name="Прямоугольник 2"/>
          <p:cNvSpPr/>
          <p:nvPr/>
        </p:nvSpPr>
        <p:spPr>
          <a:xfrm>
            <a:off x="2786050" y="285728"/>
            <a:ext cx="3429024" cy="642942"/>
          </a:xfrm>
          <a:prstGeom prst="rect">
            <a:avLst/>
          </a:prstGeom>
        </p:spPr>
        <p:txBody>
          <a:bodyPr wrap="none">
            <a:prstTxWarp prst="textPlain">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Carnival</a:t>
            </a:r>
            <a:endParaRPr lang="ru-RU" dirty="0"/>
          </a:p>
        </p:txBody>
      </p:sp>
      <p:sp>
        <p:nvSpPr>
          <p:cNvPr id="4" name="Прямоугольник 3"/>
          <p:cNvSpPr/>
          <p:nvPr/>
        </p:nvSpPr>
        <p:spPr>
          <a:xfrm>
            <a:off x="357158" y="6215082"/>
            <a:ext cx="2637453" cy="369332"/>
          </a:xfrm>
          <a:prstGeom prst="rect">
            <a:avLst/>
          </a:prstGeom>
        </p:spPr>
        <p:txBody>
          <a:bodyPr wrap="none">
            <a:spAutoFit/>
          </a:bodyPr>
          <a:lstStyle/>
          <a:p>
            <a:r>
              <a:rPr lang="pt-BR" dirty="0" smtClean="0"/>
              <a:t> </a:t>
            </a:r>
            <a:r>
              <a:rPr lang="pt-BR" b="1" dirty="0" smtClean="0"/>
              <a:t>Carnival in Rio de Janeiro</a:t>
            </a:r>
            <a:endParaRPr lang="ru-RU" dirty="0"/>
          </a:p>
        </p:txBody>
      </p:sp>
      <p:pic>
        <p:nvPicPr>
          <p:cNvPr id="1026" name="Picture 2" descr="Картинка 4 из 15942"/>
          <p:cNvPicPr>
            <a:picLocks noChangeAspect="1" noChangeArrowheads="1"/>
          </p:cNvPicPr>
          <p:nvPr/>
        </p:nvPicPr>
        <p:blipFill>
          <a:blip r:embed="rId2" cstate="print"/>
          <a:srcRect/>
          <a:stretch>
            <a:fillRect/>
          </a:stretch>
        </p:blipFill>
        <p:spPr bwMode="auto">
          <a:xfrm>
            <a:off x="142844" y="2714620"/>
            <a:ext cx="4611023" cy="3214710"/>
          </a:xfrm>
          <a:prstGeom prst="rect">
            <a:avLst/>
          </a:prstGeom>
          <a:noFill/>
        </p:spPr>
      </p:pic>
      <p:sp>
        <p:nvSpPr>
          <p:cNvPr id="6" name="Прямоугольник 5"/>
          <p:cNvSpPr/>
          <p:nvPr/>
        </p:nvSpPr>
        <p:spPr>
          <a:xfrm>
            <a:off x="5929322" y="6143644"/>
            <a:ext cx="2462534" cy="369332"/>
          </a:xfrm>
          <a:prstGeom prst="rect">
            <a:avLst/>
          </a:prstGeom>
        </p:spPr>
        <p:txBody>
          <a:bodyPr wrap="square">
            <a:spAutoFit/>
          </a:bodyPr>
          <a:lstStyle/>
          <a:p>
            <a:r>
              <a:rPr lang="en-US" b="1" dirty="0" smtClean="0"/>
              <a:t>Carnival of Venice</a:t>
            </a:r>
            <a:endParaRPr lang="en-US" b="1" dirty="0"/>
          </a:p>
        </p:txBody>
      </p:sp>
      <p:pic>
        <p:nvPicPr>
          <p:cNvPr id="1028" name="Picture 4" descr="Картинка 7 из 32907"/>
          <p:cNvPicPr>
            <a:picLocks noChangeAspect="1" noChangeArrowheads="1"/>
          </p:cNvPicPr>
          <p:nvPr/>
        </p:nvPicPr>
        <p:blipFill>
          <a:blip r:embed="rId3" cstate="print"/>
          <a:srcRect/>
          <a:stretch>
            <a:fillRect/>
          </a:stretch>
        </p:blipFill>
        <p:spPr bwMode="auto">
          <a:xfrm>
            <a:off x="4786314" y="2714620"/>
            <a:ext cx="3998395" cy="321471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Картинка 35 из 2100"/>
          <p:cNvPicPr>
            <a:picLocks noChangeAspect="1" noChangeArrowheads="1"/>
          </p:cNvPicPr>
          <p:nvPr/>
        </p:nvPicPr>
        <p:blipFill>
          <a:blip r:embed="rId2" cstate="print"/>
          <a:srcRect/>
          <a:stretch>
            <a:fillRect/>
          </a:stretch>
        </p:blipFill>
        <p:spPr bwMode="auto">
          <a:xfrm>
            <a:off x="357158" y="142852"/>
            <a:ext cx="8643966" cy="6500858"/>
          </a:xfrm>
          <a:prstGeom prst="rect">
            <a:avLst/>
          </a:prstGeom>
          <a:noFill/>
        </p:spPr>
      </p:pic>
      <p:sp>
        <p:nvSpPr>
          <p:cNvPr id="2" name="Прямоугольник 1"/>
          <p:cNvSpPr/>
          <p:nvPr/>
        </p:nvSpPr>
        <p:spPr>
          <a:xfrm>
            <a:off x="5214942" y="428604"/>
            <a:ext cx="3571900" cy="1214422"/>
          </a:xfrm>
          <a:prstGeom prst="rect">
            <a:avLst/>
          </a:prstGeom>
        </p:spPr>
        <p:txBody>
          <a:bodyPr wrap="none">
            <a:prstTxWarp prst="textPlain">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Street</a:t>
            </a:r>
            <a:r>
              <a:rPr lang="en-US" dirty="0" smtClean="0"/>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carnival</a:t>
            </a:r>
            <a:endParaRPr lang="ru-RU" dirty="0"/>
          </a:p>
        </p:txBody>
      </p:sp>
      <p:sp>
        <p:nvSpPr>
          <p:cNvPr id="8" name="Прямоугольник 7"/>
          <p:cNvSpPr/>
          <p:nvPr/>
        </p:nvSpPr>
        <p:spPr>
          <a:xfrm>
            <a:off x="571472" y="428604"/>
            <a:ext cx="4572032" cy="2585323"/>
          </a:xfrm>
          <a:prstGeom prst="rect">
            <a:avLst/>
          </a:prstGeom>
        </p:spPr>
        <p:txBody>
          <a:bodyPr wrap="square">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 the parade is taking place in the Sambadrome and the balls are being held in the Copacabana Palace and beach, many of the carnival participants are at other locations. Street festivals are very common during carnival and are highly populated by the locals. Elegance and extravagance are usually left behind. Anyone is allowed to participate in the street festivals.</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7686" y="214290"/>
            <a:ext cx="3857652" cy="1000132"/>
          </a:xfrm>
          <a:prstGeom prst="rect">
            <a:avLst/>
          </a:prstGeom>
        </p:spPr>
        <p:txBody>
          <a:bodyPr wrap="none">
            <a:prstTxWarp prst="textPlain">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Music and dance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571472" y="3786190"/>
            <a:ext cx="2885662" cy="369332"/>
          </a:xfrm>
          <a:prstGeom prst="rect">
            <a:avLst/>
          </a:prstGeom>
        </p:spPr>
        <p:txBody>
          <a:bodyPr wrap="none">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Dancers at the 2005 carnival</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6626" name="Picture 2" descr="File:CarnavalBrazilRio2005.jpg"/>
          <p:cNvPicPr>
            <a:picLocks noChangeAspect="1" noChangeArrowheads="1"/>
          </p:cNvPicPr>
          <p:nvPr/>
        </p:nvPicPr>
        <p:blipFill>
          <a:blip r:embed="rId2" cstate="print"/>
          <a:srcRect/>
          <a:stretch>
            <a:fillRect/>
          </a:stretch>
        </p:blipFill>
        <p:spPr bwMode="auto">
          <a:xfrm>
            <a:off x="357158" y="214290"/>
            <a:ext cx="3571900" cy="3495292"/>
          </a:xfrm>
          <a:prstGeom prst="rect">
            <a:avLst/>
          </a:prstGeom>
          <a:noFill/>
        </p:spPr>
      </p:pic>
      <p:sp>
        <p:nvSpPr>
          <p:cNvPr id="7" name="Прямоугольник 6"/>
          <p:cNvSpPr/>
          <p:nvPr/>
        </p:nvSpPr>
        <p:spPr>
          <a:xfrm>
            <a:off x="714348" y="4786322"/>
            <a:ext cx="7000924" cy="1077218"/>
          </a:xfrm>
          <a:prstGeom prst="rect">
            <a:avLst/>
          </a:prstGeom>
        </p:spPr>
        <p:txBody>
          <a:bodyPr wrap="square">
            <a:spAutoFit/>
          </a:bodyPr>
          <a:lstStyle/>
          <a:p>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Incorporated into every aspect of the Rio carnival are dancing and music. The most famous dance is the samba, a brazilian dance with african influences. The samba was created by the African slaves mixing with the choros, street bands, of Brazil. Other dances include the lundu, the polka, and the maxixe.</a:t>
            </a:r>
            <a:endParaRPr lang="ru-R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4" descr="Картинка 7 из 30866"/>
          <p:cNvPicPr>
            <a:picLocks noChangeAspect="1" noChangeArrowheads="1"/>
          </p:cNvPicPr>
          <p:nvPr/>
        </p:nvPicPr>
        <p:blipFill>
          <a:blip r:embed="rId3" cstate="print"/>
          <a:srcRect/>
          <a:stretch>
            <a:fillRect/>
          </a:stretch>
        </p:blipFill>
        <p:spPr bwMode="auto">
          <a:xfrm>
            <a:off x="4214810" y="1500174"/>
            <a:ext cx="4143404" cy="321471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g64.imageshack.us/img64/3747/013yiq.jpg"/>
          <p:cNvPicPr>
            <a:picLocks noChangeAspect="1" noChangeArrowheads="1"/>
          </p:cNvPicPr>
          <p:nvPr/>
        </p:nvPicPr>
        <p:blipFill>
          <a:blip r:embed="rId2" cstate="print"/>
          <a:srcRect/>
          <a:stretch>
            <a:fillRect/>
          </a:stretch>
        </p:blipFill>
        <p:spPr bwMode="auto">
          <a:xfrm>
            <a:off x="0" y="214290"/>
            <a:ext cx="4722144" cy="5857916"/>
          </a:xfrm>
          <a:prstGeom prst="rect">
            <a:avLst/>
          </a:prstGeom>
          <a:noFill/>
        </p:spPr>
      </p:pic>
      <p:sp>
        <p:nvSpPr>
          <p:cNvPr id="2" name="Прямоугольник 1"/>
          <p:cNvSpPr/>
          <p:nvPr/>
        </p:nvSpPr>
        <p:spPr>
          <a:xfrm>
            <a:off x="4643438" y="1000108"/>
            <a:ext cx="4143372" cy="2062103"/>
          </a:xfrm>
          <a:prstGeom prst="rect">
            <a:avLst/>
          </a:prstGeom>
        </p:spPr>
        <p:txBody>
          <a:bodyPr wrap="square">
            <a:spAutoFit/>
          </a:bodyPr>
          <a:lstStyle/>
          <a:p>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Before the samba gained the percussive style, it was played with flutes and string instruments because percussion was looked upon as corrupt. It was in 1930 that the shift came to allow for percussion instruments. There is an ensemble of drum and percussion players that are led by a man that plays an </a:t>
            </a:r>
            <a:r>
              <a:rPr lang="en-U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apito</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whistle used to control the music. </a:t>
            </a:r>
            <a:endParaRPr lang="ru-R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5000628" y="285728"/>
            <a:ext cx="3571900" cy="369332"/>
          </a:xfrm>
          <a:prstGeom prst="rect">
            <a:avLst/>
          </a:prstGeom>
        </p:spPr>
        <p:txBody>
          <a:bodyPr wrap="square">
            <a:prstTxWarp prst="textPlain">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Instruments of carnival</a:t>
            </a:r>
          </a:p>
        </p:txBody>
      </p:sp>
      <p:pic>
        <p:nvPicPr>
          <p:cNvPr id="4" name="Picture 4" descr="Картинка 53 из 5041"/>
          <p:cNvPicPr>
            <a:picLocks noChangeAspect="1" noChangeArrowheads="1"/>
          </p:cNvPicPr>
          <p:nvPr/>
        </p:nvPicPr>
        <p:blipFill>
          <a:blip r:embed="rId3" cstate="print"/>
          <a:srcRect/>
          <a:stretch>
            <a:fillRect/>
          </a:stretch>
        </p:blipFill>
        <p:spPr bwMode="auto">
          <a:xfrm>
            <a:off x="4336297" y="3071810"/>
            <a:ext cx="4807703" cy="3300386"/>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Venice Carnival - Masked Lovers (20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2571736" y="142852"/>
            <a:ext cx="5357850" cy="785818"/>
          </a:xfrm>
          <a:prstGeom prst="rect">
            <a:avLst/>
          </a:prstGeom>
          <a:noFill/>
        </p:spPr>
        <p:txBody>
          <a:bodyPr wrap="square" rtlCol="0">
            <a:prstTxWarp prst="textPlain">
              <a:avLst/>
            </a:prstTxWarp>
            <a:spAutoFit/>
          </a:bodyPr>
          <a:lstStyle/>
          <a:p>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Carnival of Venice</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4071934" y="3000372"/>
            <a:ext cx="1500198" cy="3323987"/>
          </a:xfrm>
          <a:prstGeom prst="rect">
            <a:avLst/>
          </a:prstGeom>
          <a:noFill/>
        </p:spPr>
        <p:txBody>
          <a:bodyPr wrap="square" rtlCol="0">
            <a:spAutoFit/>
          </a:bodyPr>
          <a:lstStyle/>
          <a:p>
            <a:r>
              <a:rPr lang="en-US" sz="1400" b="1" dirty="0" smtClean="0"/>
              <a:t>The Carnival of Venice</a:t>
            </a:r>
            <a:r>
              <a:rPr lang="ru-RU" sz="1400" b="1" dirty="0" smtClean="0"/>
              <a:t> </a:t>
            </a:r>
            <a:r>
              <a:rPr lang="en-US" sz="1400" b="1" dirty="0" smtClean="0"/>
              <a:t>is an annual festival, held in Venice, Italy. The Carnival starts 40 days before easter and ends on Shrove Tuesday (Fat Tuesday or </a:t>
            </a:r>
            <a:r>
              <a:rPr lang="en-US" sz="1400" b="1" i="1" dirty="0" smtClean="0"/>
              <a:t>Martedì Grasso</a:t>
            </a:r>
            <a:r>
              <a:rPr lang="en-US" sz="1400" b="1" dirty="0" smtClean="0"/>
              <a:t>), the day before Ash Wednesday.</a:t>
            </a:r>
            <a:endParaRPr lang="ru-RU" sz="1400" b="1" dirty="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Картинка 11 из 31336"/>
          <p:cNvPicPr>
            <a:picLocks noChangeAspect="1" noChangeArrowheads="1"/>
          </p:cNvPicPr>
          <p:nvPr/>
        </p:nvPicPr>
        <p:blipFill>
          <a:blip r:embed="rId2" cstate="print"/>
          <a:srcRect/>
          <a:stretch>
            <a:fillRect/>
          </a:stretch>
        </p:blipFill>
        <p:spPr bwMode="auto">
          <a:xfrm>
            <a:off x="285720" y="214290"/>
            <a:ext cx="3643306" cy="4286279"/>
          </a:xfrm>
          <a:prstGeom prst="rect">
            <a:avLst/>
          </a:prstGeom>
          <a:noFill/>
        </p:spPr>
      </p:pic>
      <p:pic>
        <p:nvPicPr>
          <p:cNvPr id="11" name="Picture 4" descr="Картинка 38 из 98395"/>
          <p:cNvPicPr>
            <a:picLocks noChangeAspect="1" noChangeArrowheads="1"/>
          </p:cNvPicPr>
          <p:nvPr/>
        </p:nvPicPr>
        <p:blipFill>
          <a:blip r:embed="rId3" cstate="print"/>
          <a:srcRect/>
          <a:stretch>
            <a:fillRect/>
          </a:stretch>
        </p:blipFill>
        <p:spPr bwMode="auto">
          <a:xfrm>
            <a:off x="4143372" y="3143248"/>
            <a:ext cx="4857784" cy="3500461"/>
          </a:xfrm>
          <a:prstGeom prst="rect">
            <a:avLst/>
          </a:prstGeom>
          <a:noFill/>
        </p:spPr>
      </p:pic>
      <p:sp>
        <p:nvSpPr>
          <p:cNvPr id="3" name="Прямоугольник 2"/>
          <p:cNvSpPr/>
          <p:nvPr/>
        </p:nvSpPr>
        <p:spPr>
          <a:xfrm>
            <a:off x="5214942" y="214290"/>
            <a:ext cx="3071834" cy="928694"/>
          </a:xfrm>
          <a:prstGeom prst="rect">
            <a:avLst/>
          </a:prstGeom>
        </p:spPr>
        <p:txBody>
          <a:bodyPr wrap="square">
            <a:prstTxWarp prst="textPlain">
              <a:avLst/>
            </a:prstTxWarp>
            <a:spAutoFit/>
          </a:bodyPr>
          <a:lstStyle/>
          <a:p>
            <a:r>
              <a:rPr lang="en-US" i="1" dirty="0" smtClean="0">
                <a:effectLst>
                  <a:outerShdw blurRad="50800" dist="38100" dir="10800000" algn="r" rotWithShape="0">
                    <a:prstClr val="black">
                      <a:alpha val="40000"/>
                    </a:prstClr>
                  </a:outerShdw>
                </a:effectLst>
              </a:rPr>
              <a:t>History</a:t>
            </a:r>
            <a:endParaRPr lang="en-US" i="1" dirty="0">
              <a:effectLst>
                <a:outerShdw blurRad="50800" dist="38100" dir="10800000" algn="r" rotWithShape="0">
                  <a:prstClr val="black">
                    <a:alpha val="40000"/>
                  </a:prstClr>
                </a:outerShdw>
              </a:effectLst>
            </a:endParaRPr>
          </a:p>
        </p:txBody>
      </p:sp>
      <p:sp>
        <p:nvSpPr>
          <p:cNvPr id="8" name="Прямоугольник 7"/>
          <p:cNvSpPr/>
          <p:nvPr/>
        </p:nvSpPr>
        <p:spPr>
          <a:xfrm>
            <a:off x="4643438" y="1357298"/>
            <a:ext cx="3500462" cy="1477328"/>
          </a:xfrm>
          <a:prstGeom prst="rect">
            <a:avLst/>
          </a:prstGeom>
        </p:spPr>
        <p:txBody>
          <a:bodyPr wrap="square">
            <a:spAutoFit/>
          </a:bodyPr>
          <a:lstStyle/>
          <a:p>
            <a:r>
              <a:rPr lang="en-US" dirty="0" smtClean="0"/>
              <a:t>Carnival started as a time for celebration and expression throughout the classes, as wearing masks hid any form of identity between social classes. </a:t>
            </a:r>
          </a:p>
        </p:txBody>
      </p:sp>
      <p:sp>
        <p:nvSpPr>
          <p:cNvPr id="9" name="Прямоугольник 8"/>
          <p:cNvSpPr/>
          <p:nvPr/>
        </p:nvSpPr>
        <p:spPr>
          <a:xfrm>
            <a:off x="214282" y="4786322"/>
            <a:ext cx="3643306" cy="1754326"/>
          </a:xfrm>
          <a:prstGeom prst="rect">
            <a:avLst/>
          </a:prstGeom>
        </p:spPr>
        <p:txBody>
          <a:bodyPr wrap="square">
            <a:spAutoFit/>
          </a:bodyPr>
          <a:lstStyle/>
          <a:p>
            <a:r>
              <a:rPr lang="en-US" dirty="0" smtClean="0"/>
              <a:t>Today, approximately 30,000 visitors come to Venice each day for Carnivals. One of the most important events is the contest for the best mask, placed at the last weekend of the Carnival.</a:t>
            </a:r>
            <a:endParaRPr lang="ru-RU"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48" name="Picture 36" descr="Картинка 5 из 30926"/>
          <p:cNvPicPr>
            <a:picLocks noChangeAspect="1" noChangeArrowheads="1"/>
          </p:cNvPicPr>
          <p:nvPr/>
        </p:nvPicPr>
        <p:blipFill>
          <a:blip r:embed="rId2" cstate="print"/>
          <a:srcRect/>
          <a:stretch>
            <a:fillRect/>
          </a:stretch>
        </p:blipFill>
        <p:spPr bwMode="auto">
          <a:xfrm>
            <a:off x="142844" y="214290"/>
            <a:ext cx="3929058" cy="6072230"/>
          </a:xfrm>
          <a:prstGeom prst="rect">
            <a:avLst/>
          </a:prstGeom>
          <a:noFill/>
        </p:spPr>
      </p:pic>
      <p:pic>
        <p:nvPicPr>
          <p:cNvPr id="13346" name="Picture 34" descr="Картинка 162 из 31465"/>
          <p:cNvPicPr>
            <a:picLocks noChangeAspect="1" noChangeArrowheads="1"/>
          </p:cNvPicPr>
          <p:nvPr/>
        </p:nvPicPr>
        <p:blipFill>
          <a:blip r:embed="rId3" cstate="print"/>
          <a:srcRect/>
          <a:stretch>
            <a:fillRect/>
          </a:stretch>
        </p:blipFill>
        <p:spPr bwMode="auto">
          <a:xfrm>
            <a:off x="4000496" y="714356"/>
            <a:ext cx="4965045" cy="4214842"/>
          </a:xfrm>
          <a:prstGeom prst="rect">
            <a:avLst/>
          </a:prstGeom>
          <a:noFill/>
        </p:spPr>
      </p:pic>
      <p:sp>
        <p:nvSpPr>
          <p:cNvPr id="10" name="Прямоугольник 9"/>
          <p:cNvSpPr/>
          <p:nvPr/>
        </p:nvSpPr>
        <p:spPr>
          <a:xfrm>
            <a:off x="4143372" y="0"/>
            <a:ext cx="4071966" cy="857232"/>
          </a:xfrm>
          <a:prstGeom prst="rect">
            <a:avLst/>
          </a:prstGeom>
        </p:spPr>
        <p:txBody>
          <a:bodyPr wrap="none">
            <a:prstTxWarp prst="textPlain">
              <a:avLst/>
            </a:prstTxWarp>
            <a:spAutoFit/>
          </a:bodyPr>
          <a:lstStyle/>
          <a:p>
            <a:r>
              <a:rPr lang="en-US" i="1" dirty="0" smtClean="0"/>
              <a:t>Venetian carnival masks</a:t>
            </a:r>
            <a:endParaRPr lang="ru-RU" i="1" dirty="0"/>
          </a:p>
        </p:txBody>
      </p:sp>
      <p:sp>
        <p:nvSpPr>
          <p:cNvPr id="11" name="Прямоугольник 10"/>
          <p:cNvSpPr/>
          <p:nvPr/>
        </p:nvSpPr>
        <p:spPr>
          <a:xfrm>
            <a:off x="4143372" y="4714884"/>
            <a:ext cx="4714908" cy="2031325"/>
          </a:xfrm>
          <a:prstGeom prst="rect">
            <a:avLst/>
          </a:prstGeom>
        </p:spPr>
        <p:txBody>
          <a:bodyPr wrap="square">
            <a:spAutoFit/>
          </a:bodyPr>
          <a:lstStyle/>
          <a:p>
            <a:r>
              <a:rPr lang="en-US" dirty="0" smtClean="0"/>
              <a:t>Masks have always been a central feature of the Venetian carnival; traditionally people were allowed to wear them between the festival of Santo Stefano (St. Stephen's Day, December 26) and the start of the carnival season and midnight of Shrove Tuesday. They have always been around Venice.</a:t>
            </a:r>
            <a:endParaRPr lang="ru-RU"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8 из 499"/>
          <p:cNvPicPr>
            <a:picLocks noChangeAspect="1" noChangeArrowheads="1"/>
          </p:cNvPicPr>
          <p:nvPr/>
        </p:nvPicPr>
        <p:blipFill>
          <a:blip r:embed="rId2" cstate="print"/>
          <a:srcRect/>
          <a:stretch>
            <a:fillRect/>
          </a:stretch>
        </p:blipFill>
        <p:spPr bwMode="auto">
          <a:xfrm>
            <a:off x="285720" y="142852"/>
            <a:ext cx="8215370" cy="6429420"/>
          </a:xfrm>
          <a:prstGeom prst="rect">
            <a:avLst/>
          </a:prstGeom>
          <a:noFill/>
        </p:spPr>
      </p:pic>
      <p:sp>
        <p:nvSpPr>
          <p:cNvPr id="5" name="Прямоугольник 4"/>
          <p:cNvSpPr/>
          <p:nvPr/>
        </p:nvSpPr>
        <p:spPr>
          <a:xfrm>
            <a:off x="785786" y="214290"/>
            <a:ext cx="2786082" cy="928694"/>
          </a:xfrm>
          <a:prstGeom prst="rect">
            <a:avLst/>
          </a:prstGeom>
        </p:spPr>
        <p:txBody>
          <a:bodyPr wrap="none">
            <a:prstTxWarp prst="textPlain">
              <a:avLst/>
            </a:prstTxWarp>
            <a:spAutoFit/>
          </a:bodyPr>
          <a:lstStyle/>
          <a:p>
            <a:r>
              <a:rPr lang="en-US" i="1" dirty="0" smtClean="0"/>
              <a:t>Bauta</a:t>
            </a:r>
            <a:endParaRPr lang="en-US" i="1" dirty="0"/>
          </a:p>
        </p:txBody>
      </p:sp>
      <p:sp>
        <p:nvSpPr>
          <p:cNvPr id="6" name="Прямоугольник 5"/>
          <p:cNvSpPr/>
          <p:nvPr/>
        </p:nvSpPr>
        <p:spPr>
          <a:xfrm>
            <a:off x="214282" y="1357298"/>
            <a:ext cx="2428892" cy="1754326"/>
          </a:xfrm>
          <a:prstGeom prst="rect">
            <a:avLst/>
          </a:prstGeom>
        </p:spPr>
        <p:txBody>
          <a:bodyPr wrap="square">
            <a:spAutoFit/>
          </a:bodyPr>
          <a:lstStyle/>
          <a:p>
            <a:r>
              <a:rPr lang="en-US" dirty="0" smtClean="0"/>
              <a:t>Bauta (sometimes referred to as baùtta) is the whole face, with a stubborn chin line, no mouth, and lots of "gilding". </a:t>
            </a:r>
          </a:p>
        </p:txBody>
      </p:sp>
      <p:sp>
        <p:nvSpPr>
          <p:cNvPr id="11" name="Прямоугольник 10"/>
          <p:cNvSpPr/>
          <p:nvPr/>
        </p:nvSpPr>
        <p:spPr>
          <a:xfrm>
            <a:off x="6572264" y="3786190"/>
            <a:ext cx="2143140" cy="2585323"/>
          </a:xfrm>
          <a:prstGeom prst="rect">
            <a:avLst/>
          </a:prstGeom>
        </p:spPr>
        <p:txBody>
          <a:bodyPr wrap="square">
            <a:spAutoFit/>
          </a:bodyPr>
          <a:lstStyle/>
          <a:p>
            <a:r>
              <a:rPr lang="en-US" dirty="0" smtClean="0"/>
              <a:t>It tends to be the main type of mask worn during the Carnival. It was used also on many other occasions as a device for hiding the wearer's identity and social status.</a:t>
            </a:r>
            <a:endParaRPr lang="ru-RU"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16" descr="Volto -Главные маски венецианского карнавала"/>
          <p:cNvPicPr>
            <a:picLocks noChangeAspect="1" noChangeArrowheads="1"/>
          </p:cNvPicPr>
          <p:nvPr/>
        </p:nvPicPr>
        <p:blipFill>
          <a:blip r:embed="rId2" cstate="print"/>
          <a:srcRect/>
          <a:stretch>
            <a:fillRect/>
          </a:stretch>
        </p:blipFill>
        <p:spPr bwMode="auto">
          <a:xfrm>
            <a:off x="4286248" y="3286124"/>
            <a:ext cx="4429124" cy="3278721"/>
          </a:xfrm>
          <a:prstGeom prst="rect">
            <a:avLst/>
          </a:prstGeom>
          <a:noFill/>
        </p:spPr>
      </p:pic>
      <p:sp>
        <p:nvSpPr>
          <p:cNvPr id="2" name="Прямоугольник 1"/>
          <p:cNvSpPr/>
          <p:nvPr/>
        </p:nvSpPr>
        <p:spPr>
          <a:xfrm>
            <a:off x="4714876" y="428604"/>
            <a:ext cx="3429024" cy="857256"/>
          </a:xfrm>
          <a:prstGeom prst="rect">
            <a:avLst/>
          </a:prstGeom>
        </p:spPr>
        <p:txBody>
          <a:bodyPr wrap="square">
            <a:prstTxWarp prst="textPlain">
              <a:avLst/>
            </a:prstTxWarp>
            <a:spAutoFit/>
          </a:bodyPr>
          <a:lstStyle/>
          <a:p>
            <a:r>
              <a:rPr lang="en-US" dirty="0" smtClean="0">
                <a:ln w="18415" cmpd="sng">
                  <a:solidFill>
                    <a:srgbClr val="FFFFFF"/>
                  </a:solidFill>
                  <a:prstDash val="solid"/>
                </a:ln>
                <a:effectLst>
                  <a:outerShdw blurRad="63500" dir="3600000" algn="tl" rotWithShape="0">
                    <a:srgbClr val="000000">
                      <a:alpha val="70000"/>
                    </a:srgbClr>
                  </a:outerShdw>
                </a:effectLst>
              </a:rPr>
              <a:t>Volto or Larva</a:t>
            </a:r>
            <a:endParaRPr lang="ru-RU" dirty="0">
              <a:ln w="18415" cmpd="sng">
                <a:solidFill>
                  <a:srgbClr val="FFFFFF"/>
                </a:solidFill>
                <a:prstDash val="solid"/>
              </a:ln>
              <a:effectLst>
                <a:outerShdw blurRad="63500" dir="3600000" algn="tl" rotWithShape="0">
                  <a:srgbClr val="000000">
                    <a:alpha val="70000"/>
                  </a:srgbClr>
                </a:outerShdw>
              </a:effectLst>
            </a:endParaRPr>
          </a:p>
        </p:txBody>
      </p:sp>
      <p:pic>
        <p:nvPicPr>
          <p:cNvPr id="11272" name="Picture 8" descr="Картинка 10 из 685"/>
          <p:cNvPicPr>
            <a:picLocks noChangeAspect="1" noChangeArrowheads="1"/>
          </p:cNvPicPr>
          <p:nvPr/>
        </p:nvPicPr>
        <p:blipFill>
          <a:blip r:embed="rId3" cstate="print"/>
          <a:srcRect/>
          <a:stretch>
            <a:fillRect/>
          </a:stretch>
        </p:blipFill>
        <p:spPr bwMode="auto">
          <a:xfrm>
            <a:off x="214282" y="3286124"/>
            <a:ext cx="3580304" cy="3429024"/>
          </a:xfrm>
          <a:prstGeom prst="rect">
            <a:avLst/>
          </a:prstGeom>
          <a:noFill/>
        </p:spPr>
      </p:pic>
      <p:sp>
        <p:nvSpPr>
          <p:cNvPr id="10" name="Прямоугольник 9"/>
          <p:cNvSpPr/>
          <p:nvPr/>
        </p:nvSpPr>
        <p:spPr>
          <a:xfrm>
            <a:off x="4357686" y="1571612"/>
            <a:ext cx="3429024" cy="1477328"/>
          </a:xfrm>
          <a:prstGeom prst="rect">
            <a:avLst/>
          </a:prstGeom>
        </p:spPr>
        <p:txBody>
          <a:bodyPr wrap="square">
            <a:spAutoFit/>
          </a:bodyPr>
          <a:lstStyle/>
          <a:p>
            <a:r>
              <a:rPr lang="en-US" dirty="0" smtClean="0"/>
              <a:t>The "Volto" was the more common mask used in Venice for centuries. Volto means "face", and it was the simplest mask to produce.</a:t>
            </a:r>
            <a:endParaRPr lang="ru-RU" dirty="0"/>
          </a:p>
        </p:txBody>
      </p:sp>
      <p:pic>
        <p:nvPicPr>
          <p:cNvPr id="11266" name="Picture 2" descr="http://im.quirao2.com/qimage/p/moy300/p19/volto-ibisco-piume-890.jpg"/>
          <p:cNvPicPr>
            <a:picLocks noChangeAspect="1" noChangeArrowheads="1"/>
          </p:cNvPicPr>
          <p:nvPr/>
        </p:nvPicPr>
        <p:blipFill>
          <a:blip r:embed="rId4" cstate="print"/>
          <a:srcRect/>
          <a:stretch>
            <a:fillRect/>
          </a:stretch>
        </p:blipFill>
        <p:spPr bwMode="auto">
          <a:xfrm>
            <a:off x="571472" y="285728"/>
            <a:ext cx="2857500" cy="28575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Картинка 9 из 58"/>
          <p:cNvPicPr>
            <a:picLocks noChangeAspect="1" noChangeArrowheads="1"/>
          </p:cNvPicPr>
          <p:nvPr/>
        </p:nvPicPr>
        <p:blipFill>
          <a:blip r:embed="rId2" cstate="print"/>
          <a:srcRect/>
          <a:stretch>
            <a:fillRect/>
          </a:stretch>
        </p:blipFill>
        <p:spPr bwMode="auto">
          <a:xfrm>
            <a:off x="357158" y="3500438"/>
            <a:ext cx="4929222" cy="3125549"/>
          </a:xfrm>
          <a:prstGeom prst="rect">
            <a:avLst/>
          </a:prstGeom>
          <a:noFill/>
        </p:spPr>
      </p:pic>
      <p:sp>
        <p:nvSpPr>
          <p:cNvPr id="2" name="Прямоугольник 1"/>
          <p:cNvSpPr/>
          <p:nvPr/>
        </p:nvSpPr>
        <p:spPr>
          <a:xfrm>
            <a:off x="142844" y="142852"/>
            <a:ext cx="5143536" cy="1214446"/>
          </a:xfrm>
          <a:prstGeom prst="rect">
            <a:avLst/>
          </a:prstGeom>
        </p:spPr>
        <p:txBody>
          <a:bodyPr wrap="none">
            <a:prstTxWarp prst="textPlain">
              <a:avLst/>
            </a:prstTxWarp>
            <a:spAutoFit/>
          </a:bodyPr>
          <a:lstStyle/>
          <a:p>
            <a:r>
              <a:rPr lang="en-US" b="1" dirty="0" smtClean="0"/>
              <a:t>Medico Della Peste (The Plague Doctor)</a:t>
            </a:r>
            <a:endParaRPr lang="en-US" b="1" dirty="0"/>
          </a:p>
        </p:txBody>
      </p:sp>
      <p:sp>
        <p:nvSpPr>
          <p:cNvPr id="3" name="Прямоугольник 2"/>
          <p:cNvSpPr/>
          <p:nvPr/>
        </p:nvSpPr>
        <p:spPr>
          <a:xfrm>
            <a:off x="214282" y="1214422"/>
            <a:ext cx="4071966" cy="2308324"/>
          </a:xfrm>
          <a:prstGeom prst="rect">
            <a:avLst/>
          </a:prstGeom>
        </p:spPr>
        <p:txBody>
          <a:bodyPr wrap="square">
            <a:spAutoFit/>
          </a:bodyPr>
          <a:lstStyle/>
          <a:p>
            <a:r>
              <a:rPr lang="en-US" dirty="0" smtClean="0"/>
              <a:t>The Medico Della Peste with its long beak is one of the most bizarre and recognisable of the Venetian masks. The striking design has a macabre history originating from 17th century French physician Charles de Lorme who adopted the mask together with other sanitary precautions while treating plague victims.</a:t>
            </a:r>
            <a:endParaRPr lang="ru-RU" dirty="0"/>
          </a:p>
        </p:txBody>
      </p:sp>
      <p:pic>
        <p:nvPicPr>
          <p:cNvPr id="10242" name="Picture 2" descr="http://static.diary.ru/userdir/1/4/4/6/1446900/49568511.jpg"/>
          <p:cNvPicPr>
            <a:picLocks noChangeAspect="1" noChangeArrowheads="1"/>
          </p:cNvPicPr>
          <p:nvPr/>
        </p:nvPicPr>
        <p:blipFill>
          <a:blip r:embed="rId3" cstate="print"/>
          <a:srcRect/>
          <a:stretch>
            <a:fillRect/>
          </a:stretch>
        </p:blipFill>
        <p:spPr bwMode="auto">
          <a:xfrm>
            <a:off x="5357818" y="500042"/>
            <a:ext cx="3571900" cy="500066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Файл:Carnival in Rio de Janeiro.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Прямоугольник 1"/>
          <p:cNvSpPr/>
          <p:nvPr/>
        </p:nvSpPr>
        <p:spPr>
          <a:xfrm>
            <a:off x="142844" y="4286256"/>
            <a:ext cx="4714908" cy="1938992"/>
          </a:xfrm>
          <a:prstGeom prst="rect">
            <a:avLst/>
          </a:prstGeom>
          <a:noFill/>
        </p:spPr>
        <p:txBody>
          <a:bodyPr wrap="square">
            <a:spAutoFit/>
          </a:body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Carnival in Rio de Janeiro is a world famous festival held before Lent every year and considered the biggest carnival in the world with two million people per day on the streets. The first festivals of Rio date back to 1723.</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1428728" y="142852"/>
            <a:ext cx="4572032" cy="928694"/>
          </a:xfrm>
          <a:prstGeom prst="rect">
            <a:avLst/>
          </a:prstGeom>
        </p:spPr>
        <p:txBody>
          <a:bodyPr wrap="square">
            <a:prstTxWarp prst="textPlain">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Rio Carnival</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а 374 из 31378"/>
          <p:cNvPicPr>
            <a:picLocks noChangeAspect="1" noChangeArrowheads="1"/>
          </p:cNvPicPr>
          <p:nvPr/>
        </p:nvPicPr>
        <p:blipFill>
          <a:blip r:embed="rId2" cstate="print"/>
          <a:srcRect/>
          <a:stretch>
            <a:fillRect/>
          </a:stretch>
        </p:blipFill>
        <p:spPr bwMode="auto">
          <a:xfrm>
            <a:off x="285720" y="214290"/>
            <a:ext cx="8286808" cy="4857784"/>
          </a:xfrm>
          <a:prstGeom prst="rect">
            <a:avLst/>
          </a:prstGeom>
          <a:noFill/>
        </p:spPr>
      </p:pic>
      <p:sp>
        <p:nvSpPr>
          <p:cNvPr id="2" name="Прямоугольник 1"/>
          <p:cNvSpPr/>
          <p:nvPr/>
        </p:nvSpPr>
        <p:spPr>
          <a:xfrm>
            <a:off x="928662" y="5072074"/>
            <a:ext cx="7143800" cy="1354217"/>
          </a:xfrm>
          <a:prstGeom prst="rect">
            <a:avLst/>
          </a:prstGeom>
        </p:spPr>
        <p:txBody>
          <a:bodyPr wrap="square">
            <a:spAutoFit/>
          </a:bodyPr>
          <a:lstStyle/>
          <a:p>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Block parades have become an expressive feature of Rio's Carnival. Today, they number more than 100 and the groups increase each year. Before the show, they gather in a square, then parade in sections of the city, often near the beach.</a:t>
            </a:r>
            <a:r>
              <a:rPr lang="ru-RU"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Block parades start in January, and may last until the Sunday after Carnival.</a:t>
            </a:r>
            <a:endParaRPr lang="ru-R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553</Words>
  <Application>Microsoft Office PowerPoint</Application>
  <PresentationFormat>Экран (4:3)</PresentationFormat>
  <Paragraphs>30</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HIPPIE</dc:title>
  <dc:creator>Ширин</dc:creator>
  <cp:lastModifiedBy>Пользователь Windows</cp:lastModifiedBy>
  <cp:revision>55</cp:revision>
  <dcterms:created xsi:type="dcterms:W3CDTF">2011-10-11T11:46:17Z</dcterms:created>
  <dcterms:modified xsi:type="dcterms:W3CDTF">2012-12-23T11:37:47Z</dcterms:modified>
</cp:coreProperties>
</file>