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58" r:id="rId5"/>
    <p:sldId id="264" r:id="rId6"/>
    <p:sldId id="259" r:id="rId7"/>
    <p:sldId id="260" r:id="rId8"/>
    <p:sldId id="274" r:id="rId9"/>
    <p:sldId id="275" r:id="rId10"/>
    <p:sldId id="270" r:id="rId11"/>
    <p:sldId id="273" r:id="rId12"/>
    <p:sldId id="261" r:id="rId13"/>
    <p:sldId id="257" r:id="rId14"/>
    <p:sldId id="266" r:id="rId15"/>
    <p:sldId id="268" r:id="rId16"/>
    <p:sldId id="269" r:id="rId17"/>
    <p:sldId id="276" r:id="rId18"/>
    <p:sldId id="267" r:id="rId19"/>
    <p:sldId id="280" r:id="rId20"/>
    <p:sldId id="281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F937-E311-4362-91DD-F1F9E68D2DF7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46B4-9190-4CC9-B583-69268F0DC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0556-CFD0-406B-B566-9591EF2CE4CA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2E67-BE0E-4A92-AE3D-0430A050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A248-8623-4F64-9E8D-2732104284EC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1D2E-AA4D-4540-9C82-7CFBEC48C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CC40-1C97-48C8-9FC7-C37FED57D56A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5FAB1-2D04-449B-8A45-6F70A6C08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FD4B-EBB2-41E6-A78C-5CE93B7EB66D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DEDB-DFDB-400D-8517-F60E9CBED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FACE-8DBD-4EBF-91F1-13F19B185424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F737-2E96-4EB6-B611-D6EAA6BCD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1142-CEEB-4994-B201-1F0E7095209C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47E4-A94C-45B0-B6E4-59F1D918A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7225-2CC7-4922-BDE6-D13FA08F5D42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AA9F-55BC-4E20-8FA5-388EFF618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D7F6-3F54-4717-B93C-42FDD90AF093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D39D-CE73-4FDC-BF72-3A485985F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41A9-0265-4480-A846-82341E2628C3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19EF7-2716-425C-9960-3B103008B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1D66-4971-42F2-A639-932AA5A3BDD7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DB5C-6D87-420C-9F2A-1D6CEFFB8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83BDF4-5057-43AB-B665-C95D6551E523}" type="datetimeFigureOut">
              <a:rPr lang="ru-RU"/>
              <a:pPr>
                <a:defRPr/>
              </a:pPr>
              <a:t>17.08.2014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E4C902-B066-4F38-86E5-CAF9934AD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6XsABW7SjeE/TpC00V8EdoI/AAAAAAAAAio/ImpnzuLd1A4/s1600/TangramAnimals-754657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28775"/>
            <a:ext cx="7785100" cy="1511300"/>
          </a:xfrm>
          <a:noFill/>
        </p:spPr>
      </p:pic>
      <p:pic>
        <p:nvPicPr>
          <p:cNvPr id="13316" name="Рисунок 4" descr="9170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446463"/>
            <a:ext cx="4259262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 descr="Пергамент"/>
          <p:cNvSpPr txBox="1">
            <a:spLocks noChangeArrowheads="1"/>
          </p:cNvSpPr>
          <p:nvPr/>
        </p:nvSpPr>
        <p:spPr bwMode="auto">
          <a:xfrm>
            <a:off x="250825" y="188913"/>
            <a:ext cx="8642350" cy="15525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2425" algn="just">
              <a:spcBef>
                <a:spcPct val="50000"/>
              </a:spcBef>
              <a:tabLst>
                <a:tab pos="5029200" algn="l"/>
              </a:tabLst>
            </a:pPr>
            <a:r>
              <a:rPr lang="ru-RU" sz="2400"/>
              <a:t>Эта элегантная старинная головоломка, удивляющая простотой деталей и многообразием фигур, которые можно из них составить, по-прежнему завораживает ценителей, каким бы ни был их возраст.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Школа\Головоломки\Схемы_картинки\теор_пифагор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Школа\Головоломки\Схемы_картинки\Парадоксы.jpg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79388" y="836613"/>
            <a:ext cx="87852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7188" algn="just"/>
            <a:r>
              <a:rPr lang="ru-RU" sz="2400">
                <a:ea typeface="Calibri" pitchFamily="34" charset="0"/>
                <a:cs typeface="Times New Roman" pitchFamily="18" charset="0"/>
              </a:rPr>
              <a:t>Все мы хорошо знаем книгу “Алиса в стране чудес” Л.Кэрролла (Чарльз Лютвидж Доджсон). Однако это его не единственное произведение. В книге “Модная китайская головоломка” он пишет, что танграм был любимой игрой Наполеона, который, лишившись трона, в изгнании проводил долгие часы за этой забавой, “упражняя свое терпение и находчивость”. </a:t>
            </a:r>
          </a:p>
        </p:txBody>
      </p:sp>
      <p:pic>
        <p:nvPicPr>
          <p:cNvPr id="24579" name="Рисунок 17" descr="1204130638_alice_24_iz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644900"/>
            <a:ext cx="43624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611188" y="115888"/>
            <a:ext cx="771525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/>
            <a:r>
              <a:rPr lang="ru-RU" sz="2800" b="1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Танграм в литературных произведениях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indent="228600"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50825" y="549275"/>
            <a:ext cx="8605838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sz="2800">
                <a:ea typeface="Calibri" pitchFamily="34" charset="0"/>
                <a:cs typeface="Times New Roman" pitchFamily="18" charset="0"/>
              </a:rPr>
              <a:t>Одним из поклонников игры был Эдгар Аллан По. Принадлежавший ему танграм сделан из слоновой кости и в настоящее время хранится в Нью-Йоркской публичной библиотеке.</a:t>
            </a:r>
          </a:p>
        </p:txBody>
      </p:sp>
      <p:pic>
        <p:nvPicPr>
          <p:cNvPr id="25603" name="Рисунок 2" descr="По.jpg"/>
          <p:cNvPicPr>
            <a:picLocks noChangeAspect="1"/>
          </p:cNvPicPr>
          <p:nvPr/>
        </p:nvPicPr>
        <p:blipFill>
          <a:blip r:embed="rId3"/>
          <a:srcRect b="20547"/>
          <a:stretch>
            <a:fillRect/>
          </a:stretch>
        </p:blipFill>
        <p:spPr bwMode="auto">
          <a:xfrm>
            <a:off x="1908175" y="2565400"/>
            <a:ext cx="56213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995738" y="393382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 algn="just"/>
            <a:r>
              <a:rPr lang="ru-RU" sz="2400">
                <a:latin typeface="Calibri" pitchFamily="34" charset="0"/>
              </a:rPr>
              <a:t>Известный писатель и дипломат Роберт Ван Гулик в романе «Убивающие ногтями » построил весь сюжет вокруг танграма.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620713"/>
            <a:ext cx="4267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26638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07950" y="692150"/>
            <a:ext cx="51117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8288" algn="just"/>
            <a:r>
              <a:rPr lang="ru-RU" sz="2000">
                <a:solidFill>
                  <a:srgbClr val="141414"/>
                </a:solidFill>
                <a:cs typeface="Times New Roman" pitchFamily="18" charset="0"/>
              </a:rPr>
              <a:t>Танграм во всех его проявлениях можно встретить, начиная от дизайна одежды, заканчивая архитектурой и ландшафтным дизайном. Самое удачное применение танграма, пожалуй, в качестве мебели. Есть и столы танграмы и трансформируемая мягкая мебель и знаменитые настенные полки фирмы Lago.</a:t>
            </a:r>
            <a:r>
              <a:rPr lang="ru-RU" sz="2000">
                <a:solidFill>
                  <a:srgbClr val="141414"/>
                </a:solidFill>
                <a:ea typeface="Times New Roman" pitchFamily="18" charset="0"/>
                <a:cs typeface="Arial" charset="0"/>
              </a:rPr>
              <a:t>      </a:t>
            </a:r>
            <a:endParaRPr lang="ru-RU" sz="2000">
              <a:cs typeface="Times New Roman" pitchFamily="18" charset="0"/>
            </a:endParaRPr>
          </a:p>
          <a:p>
            <a:pPr indent="268288" algn="just" eaLnBrk="0" hangingPunct="0"/>
            <a:r>
              <a:rPr lang="ru-RU" sz="2000">
                <a:solidFill>
                  <a:srgbClr val="141414"/>
                </a:solidFill>
                <a:cs typeface="Times New Roman" pitchFamily="18" charset="0"/>
              </a:rPr>
              <a:t>.</a:t>
            </a:r>
            <a:r>
              <a:rPr lang="ru-RU" sz="2000">
                <a:cs typeface="Times New Roman" pitchFamily="18" charset="0"/>
              </a:rPr>
              <a:t>    </a:t>
            </a:r>
            <a:endParaRPr lang="ru-RU" sz="2000"/>
          </a:p>
        </p:txBody>
      </p:sp>
      <p:pic>
        <p:nvPicPr>
          <p:cNvPr id="27651" name="Picture 3" descr="_450_lago2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765175"/>
            <a:ext cx="33845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_450_lago25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005263"/>
            <a:ext cx="33416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_450_la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500438"/>
            <a:ext cx="40052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_450_lag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8050"/>
            <a:ext cx="48244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076825" y="908050"/>
            <a:ext cx="40671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141414"/>
                </a:solidFill>
                <a:cs typeface="Times New Roman" pitchFamily="18" charset="0"/>
              </a:rPr>
              <a:t>Вся мебель, построенная по принципу, танграма очень удобна и функциональна. Каждый раз она может видоизменятся в зависимости от настроения и желания хозяина. Сколько всевозможных вариантов и комбинаций можно составить из этих симпатичных полочек. Сами производители выпустили вместе с инструкцией по сборке несколько страниц с идеями для библиотеки, гостиной, спальни и детской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Школа\Головоломки\Схемы_картинки\Энцк.jpg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179388" y="260350"/>
            <a:ext cx="87439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:\Школа\Головоломки\Схемы_картинки\tangr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076700"/>
            <a:ext cx="4286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79388" y="465138"/>
            <a:ext cx="87852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>
                <a:cs typeface="Times New Roman" pitchFamily="18" charset="0"/>
              </a:rPr>
              <a:t>Правила игры:</a:t>
            </a:r>
            <a:endParaRPr lang="ru-RU" sz="2400"/>
          </a:p>
          <a:p>
            <a:pPr algn="just" eaLnBrk="0" hangingPunct="0"/>
            <a:r>
              <a:rPr lang="ru-RU" sz="1400" b="1">
                <a:cs typeface="Times New Roman" pitchFamily="18" charset="0"/>
              </a:rPr>
              <a:t> </a:t>
            </a:r>
            <a:endParaRPr lang="ru-RU" sz="900"/>
          </a:p>
          <a:p>
            <a:pPr algn="just" eaLnBrk="0" hangingPunct="0"/>
            <a:r>
              <a:rPr lang="ru-RU" sz="1400">
                <a:latin typeface="Wingdings" pitchFamily="2" charset="2"/>
                <a:cs typeface="Times New Roman" pitchFamily="18" charset="0"/>
              </a:rPr>
              <a:t>Ø</a:t>
            </a:r>
            <a:r>
              <a:rPr lang="ru-RU">
                <a:cs typeface="Times New Roman" pitchFamily="18" charset="0"/>
              </a:rPr>
              <a:t>    В каждую собранную фигуру должны входить все семь элементов.</a:t>
            </a:r>
            <a:endParaRPr lang="ru-RU"/>
          </a:p>
          <a:p>
            <a:pPr algn="just" eaLnBrk="0" hangingPunct="0"/>
            <a:r>
              <a:rPr lang="ru-RU">
                <a:latin typeface="Wingdings" pitchFamily="2" charset="2"/>
                <a:cs typeface="Times New Roman" pitchFamily="18" charset="0"/>
              </a:rPr>
              <a:t>Ø</a:t>
            </a:r>
            <a:r>
              <a:rPr lang="ru-RU">
                <a:cs typeface="Times New Roman" pitchFamily="18" charset="0"/>
              </a:rPr>
              <a:t>    При составлении фигур элементы не должны налегать друг на друга.</a:t>
            </a:r>
            <a:endParaRPr lang="ru-RU"/>
          </a:p>
          <a:p>
            <a:pPr algn="just" eaLnBrk="0" hangingPunct="0"/>
            <a:r>
              <a:rPr lang="ru-RU">
                <a:latin typeface="Wingdings" pitchFamily="2" charset="2"/>
                <a:cs typeface="Times New Roman" pitchFamily="18" charset="0"/>
              </a:rPr>
              <a:t>Ø</a:t>
            </a:r>
            <a:r>
              <a:rPr lang="ru-RU">
                <a:cs typeface="Times New Roman" pitchFamily="18" charset="0"/>
              </a:rPr>
              <a:t>    Элементы фигур должны примыкать один к другому.</a:t>
            </a:r>
            <a:endParaRPr lang="ru-RU"/>
          </a:p>
          <a:p>
            <a:pPr algn="just" eaLnBrk="0" hangingPunct="0"/>
            <a:r>
              <a:rPr lang="ru-RU">
                <a:latin typeface="Wingdings" pitchFamily="2" charset="2"/>
                <a:cs typeface="Times New Roman" pitchFamily="18" charset="0"/>
              </a:rPr>
              <a:t>Ø</a:t>
            </a:r>
            <a:r>
              <a:rPr lang="ru-RU">
                <a:cs typeface="Times New Roman" pitchFamily="18" charset="0"/>
              </a:rPr>
              <a:t>    Начинать нужно с того, чтобы найти место самого большого треугольника.</a:t>
            </a:r>
            <a:endParaRPr lang="ru-RU"/>
          </a:p>
          <a:p>
            <a:pPr algn="just" eaLnBrk="0" hangingPunct="0"/>
            <a:r>
              <a:rPr lang="ru-RU">
                <a:cs typeface="Times New Roman" pitchFamily="18" charset="0"/>
              </a:rPr>
              <a:t> </a:t>
            </a:r>
            <a:endParaRPr lang="ru-RU"/>
          </a:p>
          <a:p>
            <a:pPr algn="just" eaLnBrk="0" hangingPunct="0"/>
            <a:r>
              <a:rPr lang="ru-RU">
                <a:solidFill>
                  <a:srgbClr val="333333"/>
                </a:solidFill>
                <a:cs typeface="Times New Roman" pitchFamily="18" charset="0"/>
              </a:rPr>
              <a:t>В результате игры получается плоскостное силуэтное изображение. Оно условно, схематично, но образ легко угадывается по основным характерным признакам предмета: его строению, пропорциональному соотношению частей и форме.</a:t>
            </a:r>
            <a:endParaRPr lang="ru-RU"/>
          </a:p>
        </p:txBody>
      </p:sp>
      <p:pic>
        <p:nvPicPr>
          <p:cNvPr id="31747" name="Рисунок 2" descr="http://festival.1september.ru:8080/articles/417145/Image5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508500"/>
            <a:ext cx="2879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1" descr="http://festival.1september.ru:8080/articles/417145/Image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70438"/>
            <a:ext cx="24368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0" descr="shapes"/>
          <p:cNvPicPr>
            <a:picLocks noChangeAspect="1" noChangeArrowheads="1"/>
          </p:cNvPicPr>
          <p:nvPr/>
        </p:nvPicPr>
        <p:blipFill>
          <a:blip r:embed="rId5"/>
          <a:srcRect l="3879" b="3310"/>
          <a:stretch>
            <a:fillRect/>
          </a:stretch>
        </p:blipFill>
        <p:spPr bwMode="auto">
          <a:xfrm>
            <a:off x="2555875" y="3500438"/>
            <a:ext cx="34004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4000" smtClean="0"/>
              <a:t>Задание.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76103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mtClean="0"/>
              <a:t>Открыть файл «Танграм-заготовка» в графическом редакторе </a:t>
            </a:r>
            <a:r>
              <a:rPr lang="en-US" smtClean="0"/>
              <a:t>Paint.</a:t>
            </a:r>
          </a:p>
          <a:p>
            <a:pPr algn="just">
              <a:lnSpc>
                <a:spcPct val="90000"/>
              </a:lnSpc>
            </a:pPr>
            <a:r>
              <a:rPr lang="ru-RU" smtClean="0"/>
              <a:t>Собрать несколько фигур, объединенных одной тематикой, из деталей заготовки. </a:t>
            </a:r>
            <a:r>
              <a:rPr lang="ru-RU" sz="1800" b="1" smtClean="0"/>
              <a:t>(правка - копировать/вставить, рисунок - повернуть/отразить) </a:t>
            </a:r>
            <a:br>
              <a:rPr lang="ru-RU" sz="1800" b="1" smtClean="0"/>
            </a:br>
            <a:r>
              <a:rPr lang="ru-RU" smtClean="0"/>
              <a:t>Следить за тем, чтобы детали заготовки всегда оставались на месте</a:t>
            </a:r>
            <a:br>
              <a:rPr lang="ru-RU" smtClean="0"/>
            </a:br>
            <a:r>
              <a:rPr lang="ru-RU" smtClean="0"/>
              <a:t>(не перемещать, а копировать!)</a:t>
            </a:r>
            <a:endParaRPr lang="ru-RU" sz="1800" b="1" smtClean="0"/>
          </a:p>
          <a:p>
            <a:pPr algn="just">
              <a:lnSpc>
                <a:spcPct val="90000"/>
              </a:lnSpc>
            </a:pPr>
            <a:r>
              <a:rPr lang="ru-RU" smtClean="0"/>
              <a:t>Придумать фон для своей композиции, сохранить его в отдельном файле.</a:t>
            </a:r>
          </a:p>
          <a:p>
            <a:pPr algn="just">
              <a:lnSpc>
                <a:spcPct val="90000"/>
              </a:lnSpc>
            </a:pPr>
            <a:r>
              <a:rPr lang="ru-RU" smtClean="0"/>
              <a:t>Скопировать на фон свои фигуры.</a:t>
            </a:r>
          </a:p>
          <a:p>
            <a:pPr algn="just">
              <a:lnSpc>
                <a:spcPct val="90000"/>
              </a:lnSpc>
            </a:pPr>
            <a:r>
              <a:rPr lang="ru-RU" smtClean="0"/>
              <a:t>Показать работу учителю.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Школа\Головоломки\Схемы_картинки\Определение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D:\Школа\Головоломки\Схемы_картинки\tangram-fig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60350"/>
            <a:ext cx="66960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7313" y="28098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ПРИМЕР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Школа\Головоломки\Схемы_картинки\44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4606925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Школа\Головоломки\Схемы_картинки\446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5" y="0"/>
            <a:ext cx="555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Головоломка: танграм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76825" y="3617913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D:\Школа\Головоломки\Схемы_картинки\Сторон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417671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D:\Школа\Головоломки\Схемы_картинки\Площад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0100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D:\Школа\Головоломки\Схемы_картинки\Выпуклый многоуголь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076700"/>
            <a:ext cx="4241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23850" y="4868863"/>
            <a:ext cx="8496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8288" algn="just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Танграм  - очень древняя  игра – головоломка. Она появилась в Китае более 4000 лет назад</a:t>
            </a:r>
            <a:r>
              <a:rPr lang="ru-RU" sz="2400">
                <a:cs typeface="Times New Roman" pitchFamily="18" charset="0"/>
              </a:rPr>
              <a:t>. </a:t>
            </a:r>
            <a:endParaRPr lang="ru-RU" sz="240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66725" y="2420938"/>
            <a:ext cx="43926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Первое  изображение танграма (1780) обнаружено на ксилографии японского художника Утамаро, где две девушки складывают фигурки. </a:t>
            </a:r>
            <a:endParaRPr lang="ru-RU" sz="2400"/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68313" y="476250"/>
            <a:ext cx="8280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 algn="just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Название "танграм" возникло в Европе, вероятнее всего, от слова "тань" (что означает "китаец") и корня "грамма" (в переводе с греческого "буква") На первых порах им пользовались не для развлечения, а для обучения геометрии.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6389" name="Picture 3" descr="ta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550" y="2341563"/>
            <a:ext cx="2295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395288" y="5732463"/>
            <a:ext cx="8388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8288" algn="just"/>
            <a:r>
              <a:rPr lang="ru-RU" sz="2400">
                <a:cs typeface="Times New Roman" pitchFamily="18" charset="0"/>
              </a:rPr>
              <a:t>В Китае слово </a:t>
            </a:r>
            <a:r>
              <a:rPr lang="ru-RU" sz="2400" i="1">
                <a:cs typeface="Times New Roman" pitchFamily="18" charset="0"/>
              </a:rPr>
              <a:t>танграм</a:t>
            </a:r>
            <a:r>
              <a:rPr lang="ru-RU" sz="2400">
                <a:cs typeface="Times New Roman" pitchFamily="18" charset="0"/>
              </a:rPr>
              <a:t> неизвестно, а игра имеет название </a:t>
            </a:r>
            <a:r>
              <a:rPr lang="ru-RU" sz="2400" b="1">
                <a:cs typeface="Times New Roman" pitchFamily="18" charset="0"/>
              </a:rPr>
              <a:t>Чи – Чао – Ту </a:t>
            </a:r>
            <a:r>
              <a:rPr lang="ru-RU" sz="2400">
                <a:cs typeface="Times New Roman" pitchFamily="18" charset="0"/>
              </a:rPr>
              <a:t>(семь хитроумных фигур).</a:t>
            </a:r>
            <a:endParaRPr lang="ru-RU" sz="2400"/>
          </a:p>
        </p:txBody>
      </p:sp>
      <p:pic>
        <p:nvPicPr>
          <p:cNvPr id="16391" name="Picture 3" descr="tan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2963" y="1989138"/>
            <a:ext cx="2295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7188" algn="just"/>
            <a:r>
              <a:rPr lang="ru-RU" sz="2000" b="1">
                <a:cs typeface="Times New Roman" pitchFamily="18" charset="0"/>
              </a:rPr>
              <a:t>Танграм</a:t>
            </a:r>
            <a:r>
              <a:rPr lang="ru-RU" sz="2000">
                <a:cs typeface="Times New Roman" pitchFamily="18" charset="0"/>
              </a:rPr>
              <a:t> (от китайского «семь дощечек мастерства») 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— головоломка</a:t>
            </a:r>
            <a:r>
              <a:rPr lang="ru-RU" sz="2000">
                <a:cs typeface="Times New Roman" pitchFamily="18" charset="0"/>
              </a:rPr>
              <a:t>, состоящая из семи танов (плоских геометрических  фигур), полученных делением квадрата на семь частей – 2 больших, 2 маленьких и 1 средний треугольник, 1 малый квадрат и параллелограмм, которые складывают определённым образом для получения другой, более сложной, фигуры (изображающей человека, животное, предмет домашнего обихода, букву или цифру и т. д.). Фигура, которую необходимо получить, при этом обычно задаётся в виде силуэта или внешнего контура. При решении головоломки требуется соблюдать два условия: первое — необходимо использовать все семь фигур танграма, и второе — фигуры не должны перекрываться между собой.</a:t>
            </a:r>
            <a:endParaRPr lang="ru-RU" sz="2000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50825" y="5300663"/>
            <a:ext cx="5545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8288" algn="just"/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Существует целый ряд версий и гипотез возникновения игры “Танграм”.</a:t>
            </a:r>
            <a:endParaRPr lang="ru-RU" sz="2000"/>
          </a:p>
        </p:txBody>
      </p:sp>
      <p:pic>
        <p:nvPicPr>
          <p:cNvPr id="17412" name="Picture 2" descr="D:\Школа\Головоломки\Схемы_картинки\446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70802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D:\Школа\Головоломки\Схемы_картинки\рис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941888"/>
            <a:ext cx="29686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288" y="388938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/>
            <a:r>
              <a:rPr lang="ru-RU" sz="2400" b="1" i="1">
                <a:solidFill>
                  <a:srgbClr val="953735"/>
                </a:solidFill>
                <a:cs typeface="Times New Roman" pitchFamily="18" charset="0"/>
              </a:rPr>
              <a:t>Легенда первая: версия про разбитую плитку.</a:t>
            </a:r>
          </a:p>
          <a:p>
            <a:pPr indent="457200" algn="just"/>
            <a:endParaRPr lang="ru-RU" sz="2400" b="1"/>
          </a:p>
        </p:txBody>
      </p:sp>
      <p:pic>
        <p:nvPicPr>
          <p:cNvPr id="18435" name="Рисунок 34" descr="Tangram-set-bluepl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41438"/>
            <a:ext cx="31162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79388" y="1412875"/>
            <a:ext cx="56880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 eaLnBrk="0" hangingPunct="0"/>
            <a:r>
              <a:rPr lang="ru-RU" sz="2400">
                <a:cs typeface="Times New Roman" pitchFamily="18" charset="0"/>
              </a:rPr>
              <a:t>Более 4000 тысяч лет назад у одного человека из рук выпала фарфоровая плитка и разбилась на семь частей. Расстроенный, он в спешке старался ее сложить, но каждый раз получал все новые интересные изображения. Это занятие оказалось настолько увлекательным, что впоследствии квадрат, составленный из семи геометрических фигур, назвали Доской Мудрости.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adani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</a:blip>
          <a:stretch>
            <a:fillRect/>
          </a:stretch>
        </p:blipFill>
        <p:spPr>
          <a:xfrm>
            <a:off x="0" y="-1"/>
            <a:ext cx="8964488" cy="6858001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388" y="522288"/>
            <a:ext cx="8640762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b="1" i="1">
                <a:solidFill>
                  <a:schemeClr val="tx2"/>
                </a:solidFill>
                <a:cs typeface="Times New Roman" pitchFamily="18" charset="0"/>
              </a:rPr>
              <a:t>Легенда вторая: три мудреца придумали «Ши-Чао-Тю».</a:t>
            </a:r>
          </a:p>
          <a:p>
            <a:pPr algn="just"/>
            <a:endParaRPr lang="ru-RU" sz="2400" b="1"/>
          </a:p>
          <a:p>
            <a:pPr algn="just" eaLnBrk="0" hangingPunct="0"/>
            <a:r>
              <a:rPr lang="ru-RU" sz="2000">
                <a:cs typeface="Times New Roman" pitchFamily="18" charset="0"/>
              </a:rPr>
              <a:t>Появление этой китайской головоломки связано с красивой легендой. Почти две с половиной тысячи лет тому назад у немолодого императора Китая родился долгожданный сын и наследник. Шли годы. Мальчик рос здоровым и сообразительным не по летам. Одно беспокоило старого императора: его сын, будущий властелин огромной страны, не хотел учиться. Мальчику доставляло большее удовольствие целый день забавляться игрушками. Император призвал к себе трех мудрецов, один из которых был известен как математик, другой прославился как художник, а третий был знаменитым философом, и повелел им придумать игру, забавляясь которой, его сын постиг бы начала математики, научился смотреть на окружающий мир пристальными глазами художника, стал бы терпеливым, как истинный философ, и понял бы, что зачастую сложные вещи состоят из простых вещей. Три мудреца придумали "Ши-Чао-Тю"- квадрат, разрезанный на семь частей.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Школа\Головоломки\Схемы_картинки\Обложка книг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92725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:\Школа\Головоломки\Схемы_картинки\Обложка книги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10000"/>
          </a:blip>
          <a:srcRect/>
          <a:stretch>
            <a:fillRect/>
          </a:stretch>
        </p:blipFill>
        <p:spPr bwMode="auto">
          <a:xfrm>
            <a:off x="755576" y="3933056"/>
            <a:ext cx="3847510" cy="2808312"/>
          </a:xfrm>
          <a:prstGeom prst="rect">
            <a:avLst/>
          </a:prstGeom>
          <a:noFill/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292725" y="692150"/>
            <a:ext cx="38512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sz="2000">
                <a:latin typeface="Calibri" pitchFamily="34" charset="0"/>
              </a:rPr>
              <a:t>В 1903 году С. Лойд выпустил книгу “Восьмая книга Тана”, в которой впервые опубликовал свою красивую версию о древнем происхождение  игры. Каждая из семи книг о танграмах, насчитывает ровно тысячу фигур. Эти книги ныне стали очень большой редкостью. Одна из книг, напечатанная золотом на пергаменте, была обнаружена в Пекине английским солдатом, продавшим свою находку за 300 фунтов стерлингов одному собирателю китайской старины.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6XsABW7SjeE/TpC00V8EdoI/AAAAAAAAAio/ImpnzuLd1A4/s320/TangramAnimals-754657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388" y="373063"/>
            <a:ext cx="87852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262626"/>
                </a:solidFill>
                <a:cs typeface="Times New Roman" pitchFamily="18" charset="0"/>
              </a:rPr>
              <a:t>Легенда третья: </a:t>
            </a:r>
            <a:r>
              <a:rPr lang="ru-RU" sz="2400" i="1">
                <a:solidFill>
                  <a:srgbClr val="262626"/>
                </a:solidFill>
                <a:cs typeface="Times New Roman" pitchFamily="18" charset="0"/>
              </a:rPr>
              <a:t>семь книг Тана.</a:t>
            </a:r>
          </a:p>
          <a:p>
            <a:pPr algn="ctr"/>
            <a:endParaRPr lang="ru-RU" sz="2400"/>
          </a:p>
          <a:p>
            <a:pPr algn="just" eaLnBrk="0" hangingPunct="0"/>
            <a:r>
              <a:rPr lang="ru-RU" sz="2000">
                <a:cs typeface="Times New Roman" pitchFamily="18" charset="0"/>
              </a:rPr>
              <a:t>Согласно легенде Лойда, Тан был легендарным китайским мудрецом, которому его соотечественники поклонялись как божеству. Фигуры в своих семи книгах он расположил в соответствии с семью стадиями в эволюции Земли. Его танграмы начинаются с символических изображений хаоса и принципа «инь и ян». Затем следуют простейшие формы жизни, по мере продвижения по древу эволюции появляются фигуры рыб, птиц, животных и человека. По пути в различных местах попадаются изображения того, что создано человеком: орудия труда, мебель, одежда и архитектурные сооружения. Лойд часто цитирует высказывания Конфуция, философа по имени Шуфуце, комментатора Ли Хуанчжан и вымышленного профессора Челленора. Ли Хуанчжан упоминается в связи с тем, что по преданию он знал все фигуры из семи книг Тана прежде, чем научился говорить. Встречаются у Лойда и ссылки на «известные» китайские пословицы типа «Только глупец взялся бы написать восьмую книгу Тана».</a:t>
            </a:r>
            <a:endParaRPr lang="ru-RU" sz="2000"/>
          </a:p>
          <a:p>
            <a:pPr eaLnBrk="0" hangingPunct="0"/>
            <a:r>
              <a:rPr lang="ru-RU" sz="2000" b="1" i="1">
                <a:cs typeface="Times New Roman" pitchFamily="18" charset="0"/>
              </a:rPr>
              <a:t> 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889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Задание.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ТАНГРАМ</dc:title>
  <dc:creator>Home</dc:creator>
  <cp:lastModifiedBy>Наталия</cp:lastModifiedBy>
  <cp:revision>27</cp:revision>
  <dcterms:created xsi:type="dcterms:W3CDTF">2012-11-25T16:17:38Z</dcterms:created>
  <dcterms:modified xsi:type="dcterms:W3CDTF">2014-08-17T19:25:39Z</dcterms:modified>
</cp:coreProperties>
</file>