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3"/>
  </p:notesMasterIdLst>
  <p:handoutMasterIdLst>
    <p:handoutMasterId r:id="rId14"/>
  </p:handoutMasterIdLst>
  <p:sldIdLst>
    <p:sldId id="662" r:id="rId2"/>
    <p:sldId id="764" r:id="rId3"/>
    <p:sldId id="781" r:id="rId4"/>
    <p:sldId id="669" r:id="rId5"/>
    <p:sldId id="769" r:id="rId6"/>
    <p:sldId id="770" r:id="rId7"/>
    <p:sldId id="771" r:id="rId8"/>
    <p:sldId id="782" r:id="rId9"/>
    <p:sldId id="783" r:id="rId10"/>
    <p:sldId id="784" r:id="rId11"/>
    <p:sldId id="785" r:id="rId12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23902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47804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717072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95609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1195121" algn="l" defTabSz="478048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1434145" algn="l" defTabSz="478048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1673169" algn="l" defTabSz="478048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1912193" algn="l" defTabSz="478048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A28"/>
    <a:srgbClr val="28C865"/>
    <a:srgbClr val="800000"/>
    <a:srgbClr val="FFCCCC"/>
    <a:srgbClr val="040230"/>
    <a:srgbClr val="FFFF99"/>
    <a:srgbClr val="CCFFFF"/>
    <a:srgbClr val="FF8B8B"/>
    <a:srgbClr val="00153E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9" autoAdjust="0"/>
    <p:restoredTop sz="97842" autoAdjust="0"/>
  </p:normalViewPr>
  <p:slideViewPr>
    <p:cSldViewPr>
      <p:cViewPr>
        <p:scale>
          <a:sx n="90" d="100"/>
          <a:sy n="90" d="100"/>
        </p:scale>
        <p:origin x="-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74"/>
    </p:cViewPr>
  </p:sorterViewPr>
  <p:notesViewPr>
    <p:cSldViewPr>
      <p:cViewPr varScale="1">
        <p:scale>
          <a:sx n="58" d="100"/>
          <a:sy n="58" d="100"/>
        </p:scale>
        <p:origin x="-2532" y="-72"/>
      </p:cViewPr>
      <p:guideLst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745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B5ED-C0F5-4383-916F-3BB238BCFB5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745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B55AA-7BDB-4AEB-9630-58BAE0A9A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8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78A3E04-7ED9-44A5-9201-E768A0B21728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91CE1F4-8A3D-47D8-867D-3F978468F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21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39024"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78048"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17072"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56097"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95121" algn="l" defTabSz="47804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34145" algn="l" defTabSz="47804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73169" algn="l" defTabSz="47804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12193" algn="l" defTabSz="47804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203" y="2130490"/>
            <a:ext cx="7772400" cy="14695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027"/>
            <a:ext cx="6400800" cy="1752946"/>
          </a:xfrm>
        </p:spPr>
        <p:txBody>
          <a:bodyPr/>
          <a:lstStyle>
            <a:lvl1pPr marL="0" indent="0" algn="ctr">
              <a:buNone/>
              <a:defRPr/>
            </a:lvl1pPr>
            <a:lvl2pPr marL="239024" indent="0" algn="ctr">
              <a:buNone/>
              <a:defRPr/>
            </a:lvl2pPr>
            <a:lvl3pPr marL="478048" indent="0" algn="ctr">
              <a:buNone/>
              <a:defRPr/>
            </a:lvl3pPr>
            <a:lvl4pPr marL="717072" indent="0" algn="ctr">
              <a:buNone/>
              <a:defRPr/>
            </a:lvl4pPr>
            <a:lvl5pPr marL="956097" indent="0" algn="ctr">
              <a:buNone/>
              <a:defRPr/>
            </a:lvl5pPr>
            <a:lvl6pPr marL="1195121" indent="0" algn="ctr">
              <a:buNone/>
              <a:defRPr/>
            </a:lvl6pPr>
            <a:lvl7pPr marL="1434145" indent="0" algn="ctr">
              <a:buNone/>
              <a:defRPr/>
            </a:lvl7pPr>
            <a:lvl8pPr marL="1673169" indent="0" algn="ctr">
              <a:buNone/>
              <a:defRPr/>
            </a:lvl8pPr>
            <a:lvl9pPr marL="19121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16AC-6B9D-4BCB-B6C6-909253AFD0F2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93A1-9BB4-4B62-BD0D-183C3DF0A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A46A-3ED5-4A6B-B0F6-BC445C55A683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C69CF-5D2D-400C-8FD1-56A8BC6A1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803" y="274735"/>
            <a:ext cx="2056997" cy="58515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35"/>
            <a:ext cx="6095193" cy="58515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92CA-A883-463B-9E7F-CAD7214DFD67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BA60-4B87-4118-AAB6-0593D0F35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1199-37CD-4738-AC6C-885C89E2E1C2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68007-6B44-482A-A496-1C279C156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89" y="4406987"/>
            <a:ext cx="7772400" cy="1361578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89" y="2906313"/>
            <a:ext cx="7772400" cy="1500674"/>
          </a:xfrm>
        </p:spPr>
        <p:txBody>
          <a:bodyPr anchor="b"/>
          <a:lstStyle>
            <a:lvl1pPr marL="0" indent="0">
              <a:buNone/>
              <a:defRPr sz="1000"/>
            </a:lvl1pPr>
            <a:lvl2pPr marL="239024" indent="0">
              <a:buNone/>
              <a:defRPr sz="900"/>
            </a:lvl2pPr>
            <a:lvl3pPr marL="478048" indent="0">
              <a:buNone/>
              <a:defRPr sz="800"/>
            </a:lvl3pPr>
            <a:lvl4pPr marL="717072" indent="0">
              <a:buNone/>
              <a:defRPr sz="700"/>
            </a:lvl4pPr>
            <a:lvl5pPr marL="956097" indent="0">
              <a:buNone/>
              <a:defRPr sz="700"/>
            </a:lvl5pPr>
            <a:lvl6pPr marL="1195121" indent="0">
              <a:buNone/>
              <a:defRPr sz="700"/>
            </a:lvl6pPr>
            <a:lvl7pPr marL="1434145" indent="0">
              <a:buNone/>
              <a:defRPr sz="700"/>
            </a:lvl7pPr>
            <a:lvl8pPr marL="1673169" indent="0">
              <a:buNone/>
              <a:defRPr sz="700"/>
            </a:lvl8pPr>
            <a:lvl9pPr marL="19121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D55D-C140-46D3-AB19-EC3B95C81FE8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92C0-E848-4D24-8F5E-01C1076C1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028"/>
            <a:ext cx="4076095" cy="4526211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705" y="1600028"/>
            <a:ext cx="4076095" cy="4526211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BB4B0-AF82-4C68-A764-D585A65B2C15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9B77B-A245-45E8-B026-18E5FC23D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231"/>
            <a:ext cx="4039810" cy="639320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39024" indent="0">
              <a:buNone/>
              <a:defRPr sz="1000" b="1"/>
            </a:lvl2pPr>
            <a:lvl3pPr marL="478048" indent="0">
              <a:buNone/>
              <a:defRPr sz="900" b="1"/>
            </a:lvl3pPr>
            <a:lvl4pPr marL="717072" indent="0">
              <a:buNone/>
              <a:defRPr sz="800" b="1"/>
            </a:lvl4pPr>
            <a:lvl5pPr marL="956097" indent="0">
              <a:buNone/>
              <a:defRPr sz="800" b="1"/>
            </a:lvl5pPr>
            <a:lvl6pPr marL="1195121" indent="0">
              <a:buNone/>
              <a:defRPr sz="800" b="1"/>
            </a:lvl6pPr>
            <a:lvl7pPr marL="1434145" indent="0">
              <a:buNone/>
              <a:defRPr sz="800" b="1"/>
            </a:lvl7pPr>
            <a:lvl8pPr marL="1673169" indent="0">
              <a:buNone/>
              <a:defRPr sz="800" b="1"/>
            </a:lvl8pPr>
            <a:lvl9pPr marL="1912193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552"/>
            <a:ext cx="4039810" cy="3951687"/>
          </a:xfrm>
        </p:spPr>
        <p:txBody>
          <a:bodyPr/>
          <a:lstStyle>
            <a:lvl1pPr>
              <a:defRPr sz="13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78" y="1535231"/>
            <a:ext cx="4041422" cy="639320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39024" indent="0">
              <a:buNone/>
              <a:defRPr sz="1000" b="1"/>
            </a:lvl2pPr>
            <a:lvl3pPr marL="478048" indent="0">
              <a:buNone/>
              <a:defRPr sz="900" b="1"/>
            </a:lvl3pPr>
            <a:lvl4pPr marL="717072" indent="0">
              <a:buNone/>
              <a:defRPr sz="800" b="1"/>
            </a:lvl4pPr>
            <a:lvl5pPr marL="956097" indent="0">
              <a:buNone/>
              <a:defRPr sz="800" b="1"/>
            </a:lvl5pPr>
            <a:lvl6pPr marL="1195121" indent="0">
              <a:buNone/>
              <a:defRPr sz="800" b="1"/>
            </a:lvl6pPr>
            <a:lvl7pPr marL="1434145" indent="0">
              <a:buNone/>
              <a:defRPr sz="800" b="1"/>
            </a:lvl7pPr>
            <a:lvl8pPr marL="1673169" indent="0">
              <a:buNone/>
              <a:defRPr sz="800" b="1"/>
            </a:lvl8pPr>
            <a:lvl9pPr marL="1912193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78" y="2174552"/>
            <a:ext cx="4041422" cy="3951687"/>
          </a:xfrm>
        </p:spPr>
        <p:txBody>
          <a:bodyPr/>
          <a:lstStyle>
            <a:lvl1pPr>
              <a:defRPr sz="13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848BE-360D-49E9-9096-52B4C77789B0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1C48-33F3-4806-8FC2-AA027F0BB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3482-DE3D-4E3C-A292-9527CBE77763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42F3-8F76-4077-BC84-528037634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69FF6-33B2-48AC-BB7B-1895DAC14AF2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05D22-26A9-45C8-B90E-372B8F1E2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07"/>
            <a:ext cx="3008489" cy="1162007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353" y="273007"/>
            <a:ext cx="5111448" cy="5853232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014"/>
            <a:ext cx="3008489" cy="4691224"/>
          </a:xfrm>
        </p:spPr>
        <p:txBody>
          <a:bodyPr/>
          <a:lstStyle>
            <a:lvl1pPr marL="0" indent="0">
              <a:buNone/>
              <a:defRPr sz="700"/>
            </a:lvl1pPr>
            <a:lvl2pPr marL="239024" indent="0">
              <a:buNone/>
              <a:defRPr sz="600"/>
            </a:lvl2pPr>
            <a:lvl3pPr marL="478048" indent="0">
              <a:buNone/>
              <a:defRPr sz="500"/>
            </a:lvl3pPr>
            <a:lvl4pPr marL="717072" indent="0">
              <a:buNone/>
              <a:defRPr sz="500"/>
            </a:lvl4pPr>
            <a:lvl5pPr marL="956097" indent="0">
              <a:buNone/>
              <a:defRPr sz="500"/>
            </a:lvl5pPr>
            <a:lvl6pPr marL="1195121" indent="0">
              <a:buNone/>
              <a:defRPr sz="500"/>
            </a:lvl6pPr>
            <a:lvl7pPr marL="1434145" indent="0">
              <a:buNone/>
              <a:defRPr sz="500"/>
            </a:lvl7pPr>
            <a:lvl8pPr marL="1673169" indent="0">
              <a:buNone/>
              <a:defRPr sz="500"/>
            </a:lvl8pPr>
            <a:lvl9pPr marL="191219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FDD8-114D-4864-8DAC-1D388A2917FF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87F1-3370-4107-84E7-84833EC3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15" y="4800946"/>
            <a:ext cx="5486400" cy="56674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15" y="612537"/>
            <a:ext cx="5486400" cy="4114973"/>
          </a:xfrm>
        </p:spPr>
        <p:txBody>
          <a:bodyPr/>
          <a:lstStyle>
            <a:lvl1pPr marL="0" indent="0">
              <a:buNone/>
              <a:defRPr sz="1700"/>
            </a:lvl1pPr>
            <a:lvl2pPr marL="239024" indent="0">
              <a:buNone/>
              <a:defRPr sz="1500"/>
            </a:lvl2pPr>
            <a:lvl3pPr marL="478048" indent="0">
              <a:buNone/>
              <a:defRPr sz="1300"/>
            </a:lvl3pPr>
            <a:lvl4pPr marL="717072" indent="0">
              <a:buNone/>
              <a:defRPr sz="1000"/>
            </a:lvl4pPr>
            <a:lvl5pPr marL="956097" indent="0">
              <a:buNone/>
              <a:defRPr sz="1000"/>
            </a:lvl5pPr>
            <a:lvl6pPr marL="1195121" indent="0">
              <a:buNone/>
              <a:defRPr sz="1000"/>
            </a:lvl6pPr>
            <a:lvl7pPr marL="1434145" indent="0">
              <a:buNone/>
              <a:defRPr sz="1000"/>
            </a:lvl7pPr>
            <a:lvl8pPr marL="1673169" indent="0">
              <a:buNone/>
              <a:defRPr sz="1000"/>
            </a:lvl8pPr>
            <a:lvl9pPr marL="1912193" indent="0">
              <a:buNone/>
              <a:defRPr sz="1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15" y="5367694"/>
            <a:ext cx="5486400" cy="804333"/>
          </a:xfrm>
        </p:spPr>
        <p:txBody>
          <a:bodyPr/>
          <a:lstStyle>
            <a:lvl1pPr marL="0" indent="0">
              <a:buNone/>
              <a:defRPr sz="700"/>
            </a:lvl1pPr>
            <a:lvl2pPr marL="239024" indent="0">
              <a:buNone/>
              <a:defRPr sz="600"/>
            </a:lvl2pPr>
            <a:lvl3pPr marL="478048" indent="0">
              <a:buNone/>
              <a:defRPr sz="500"/>
            </a:lvl3pPr>
            <a:lvl4pPr marL="717072" indent="0">
              <a:buNone/>
              <a:defRPr sz="500"/>
            </a:lvl4pPr>
            <a:lvl5pPr marL="956097" indent="0">
              <a:buNone/>
              <a:defRPr sz="500"/>
            </a:lvl5pPr>
            <a:lvl6pPr marL="1195121" indent="0">
              <a:buNone/>
              <a:defRPr sz="500"/>
            </a:lvl6pPr>
            <a:lvl7pPr marL="1434145" indent="0">
              <a:buNone/>
              <a:defRPr sz="500"/>
            </a:lvl7pPr>
            <a:lvl8pPr marL="1673169" indent="0">
              <a:buNone/>
              <a:defRPr sz="500"/>
            </a:lvl8pPr>
            <a:lvl9pPr marL="191219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BA6F-2A48-47CC-9299-261FC6B99022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B8B8-05D0-4AC4-968F-6989DFB19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8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73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0" tIns="45191" rIns="90400" bIns="451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028"/>
            <a:ext cx="8229600" cy="45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0" tIns="45191" rIns="90400" bIns="45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463"/>
            <a:ext cx="2133600" cy="47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0" tIns="45191" rIns="90400" bIns="45191" numCol="1" anchor="t" anchorCtr="0" compatLnSpc="1">
            <a:prstTxWarp prst="textNoShape">
              <a:avLst/>
            </a:prstTxWarp>
          </a:bodyPr>
          <a:lstStyle>
            <a:lvl1pPr defTabSz="914599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C856F91-5841-4356-8B2F-0BD5A0449C28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3" y="6245463"/>
            <a:ext cx="2895600" cy="47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0" tIns="45191" rIns="90400" bIns="45191" numCol="1" anchor="t" anchorCtr="0" compatLnSpc="1">
            <a:prstTxWarp prst="textNoShape">
              <a:avLst/>
            </a:prstTxWarp>
          </a:bodyPr>
          <a:lstStyle>
            <a:lvl1pPr algn="ctr" defTabSz="914599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463"/>
            <a:ext cx="2133600" cy="47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0" tIns="45191" rIns="90400" bIns="45191" numCol="1" anchor="t" anchorCtr="0" compatLnSpc="1">
            <a:prstTxWarp prst="textNoShape">
              <a:avLst/>
            </a:prstTxWarp>
          </a:bodyPr>
          <a:lstStyle>
            <a:lvl1pPr algn="r" defTabSz="914599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1795074-25AA-4918-A337-A8C8EB724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59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59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59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59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59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239024" algn="ctr" defTabSz="91459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478048" algn="ctr" defTabSz="91459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717072" algn="ctr" defTabSz="91459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956097" algn="ctr" defTabSz="91459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68" indent="-342768" algn="l" defTabSz="914599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501" algn="l" defTabSz="914599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35" indent="-228235" algn="l" defTabSz="914599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34" indent="-229065" algn="l" defTabSz="914599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34" indent="-229065" algn="l" defTabSz="914599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96458" indent="-229065" algn="l" defTabSz="91459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35482" indent="-229065" algn="l" defTabSz="91459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506" indent="-229065" algn="l" defTabSz="91459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013531" indent="-229065" algn="l" defTabSz="91459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4780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9024" algn="l" defTabSz="4780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8048" algn="l" defTabSz="4780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17072" algn="l" defTabSz="4780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56097" algn="l" defTabSz="4780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95121" algn="l" defTabSz="4780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34145" algn="l" defTabSz="4780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73169" algn="l" defTabSz="4780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12193" algn="l" defTabSz="4780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5" y="3764691"/>
            <a:ext cx="2849354" cy="3126409"/>
          </a:xfrm>
          <a:prstGeom prst="rect">
            <a:avLst/>
          </a:prstGeom>
        </p:spPr>
      </p:pic>
      <p:pic>
        <p:nvPicPr>
          <p:cNvPr id="205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67" y="3472082"/>
            <a:ext cx="4838" cy="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67" y="3472082"/>
            <a:ext cx="4838" cy="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AutoShape 27"/>
          <p:cNvSpPr>
            <a:spLocks noChangeArrowheads="1"/>
          </p:cNvSpPr>
          <p:nvPr/>
        </p:nvSpPr>
        <p:spPr bwMode="auto">
          <a:xfrm>
            <a:off x="473341" y="1743915"/>
            <a:ext cx="8378156" cy="2045125"/>
          </a:xfrm>
          <a:prstGeom prst="roundRect">
            <a:avLst>
              <a:gd name="adj" fmla="val 7909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47805" tIns="23902" rIns="47805" bIns="23902" anchor="ctr">
            <a:sp3d/>
          </a:bodyPr>
          <a:lstStyle/>
          <a:p>
            <a:pPr algn="ctr"/>
            <a:r>
              <a:rPr lang="ru-RU" sz="23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ИННОВАЦИИ </a:t>
            </a:r>
            <a:endParaRPr lang="ru-RU" sz="2300" b="1" dirty="0" smtClean="0">
              <a:solidFill>
                <a:srgbClr val="800000"/>
              </a:solidFill>
              <a:effectLst>
                <a:glow rad="228600">
                  <a:srgbClr val="C00000">
                    <a:alpha val="22000"/>
                  </a:srgbClr>
                </a:glow>
              </a:effectLst>
              <a:latin typeface="Arial" pitchFamily="34" charset="0"/>
            </a:endParaRPr>
          </a:p>
          <a:p>
            <a:pPr algn="ctr"/>
            <a:r>
              <a:rPr lang="ru-RU" sz="23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В ИНФОРМАЦИОННО-ОБРАЗОВАТЕЛЬНОМ </a:t>
            </a:r>
            <a:r>
              <a:rPr lang="ru-RU" sz="23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ПРОСТРАНСТВЕ УЛЬЯНОВСКОГО ГВАРДЕЙСКОГО СУВОРОВСКОГО ВОЕННОГО УЧИЛИЩА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979290" y="575939"/>
            <a:ext cx="5905500" cy="95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2890" tIns="86428" rIns="172890" bIns="86428">
            <a:spAutoFit/>
          </a:bodyPr>
          <a:lstStyle>
            <a:lvl1pPr defTabSz="1749425" eaLnBrk="0" hangingPunct="0">
              <a:defRPr sz="3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defTabSz="1749425" eaLnBrk="0" hangingPunct="0">
              <a:defRPr sz="3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defTabSz="1749425" eaLnBrk="0" hangingPunct="0">
              <a:defRPr sz="3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defTabSz="1749425" eaLnBrk="0" hangingPunct="0">
              <a:defRPr sz="3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defTabSz="1749425" eaLnBrk="0" hangingPunct="0">
              <a:defRPr sz="3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defTabSz="1749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defTabSz="1749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defTabSz="1749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defTabSz="1749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00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Министерство обороны Российской Федерации</a:t>
            </a:r>
          </a:p>
          <a:p>
            <a:pPr algn="ctr" eaLnBrk="1" hangingPunct="1"/>
            <a:endParaRPr lang="ru-RU" sz="1100" b="1" dirty="0">
              <a:solidFill>
                <a:srgbClr val="000066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algn="ctr" eaLnBrk="1" hangingPunct="1"/>
            <a:r>
              <a:rPr lang="ru-RU" sz="1400" b="1" dirty="0">
                <a:solidFill>
                  <a:srgbClr val="00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УЛЬЯНОВСКОЕ ГВАРДЕЙСКОЕ СУВОРОВСКОЕ ВОЕННОЕ УЧИЛИЩЕ</a:t>
            </a:r>
          </a:p>
        </p:txBody>
      </p:sp>
      <p:pic>
        <p:nvPicPr>
          <p:cNvPr id="8" name="Picture 25" descr="Герб УГСВ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59" y="154865"/>
            <a:ext cx="666993" cy="84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Миноборон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67" y="123487"/>
            <a:ext cx="1115169" cy="72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 descr="Гвардия"/>
          <p:cNvPicPr>
            <a:picLocks noChangeAspect="1" noChangeArrowheads="1"/>
          </p:cNvPicPr>
          <p:nvPr/>
        </p:nvPicPr>
        <p:blipFill>
          <a:blip r:embed="rId6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2156"/>
            <a:ext cx="353321" cy="46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Орден Красного Знамен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9571"/>
            <a:ext cx="395478" cy="48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Орден Красного Знамен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572"/>
            <a:ext cx="395478" cy="48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2" descr="Орден Красной Звезд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08" y="73321"/>
            <a:ext cx="452692" cy="45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1" y="4005064"/>
            <a:ext cx="1535906" cy="199786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179512" y="188640"/>
            <a:ext cx="8754842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Параметры работы училища в LMS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1772816"/>
            <a:ext cx="5832648" cy="3600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</a:effectLst>
          <a:ex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1" y="1600028"/>
            <a:ext cx="2674639" cy="4526211"/>
          </a:xfrm>
        </p:spPr>
        <p:txBody>
          <a:bodyPr/>
          <a:lstStyle/>
          <a:p>
            <a:pPr indent="0" algn="ctr">
              <a:buNone/>
            </a:pPr>
            <a:r>
              <a:rPr lang="ru-RU" sz="1400" b="1" dirty="0">
                <a:solidFill>
                  <a:srgbClr val="C00000"/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Функциональным назначением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специализированного программного обеспечения «Система управления обучением (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Learning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Management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System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) “Школа”» является автоматизация процессов управления и организации учебного процесса в образовательных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учреждениях Министерства обороны Российской Федерации.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</a:endParaRPr>
          </a:p>
          <a:p>
            <a:pPr indent="993775"/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66124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Программа «Школа» формирует единое информационное пространство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образовательного учреждения, в котором обеспечивает организацию совместной работы администрации, преподавательского состава,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суворовцев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родителей.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8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179512" y="188640"/>
            <a:ext cx="8754842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Электронный дневник суворовца</a:t>
            </a:r>
            <a:endParaRPr lang="ru-RU" sz="2000" b="1" dirty="0">
              <a:solidFill>
                <a:srgbClr val="800000"/>
              </a:solidFill>
              <a:effectLst>
                <a:glow rad="228600">
                  <a:srgbClr val="C00000">
                    <a:alpha val="22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052736"/>
            <a:ext cx="5796000" cy="54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8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09646" y="116632"/>
            <a:ext cx="8754842" cy="8435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Виды профессиональной информационной деятельности человека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82005"/>
              </p:ext>
            </p:extLst>
          </p:nvPr>
        </p:nvGraphicFramePr>
        <p:xfrm>
          <a:off x="266685" y="1196752"/>
          <a:ext cx="8640763" cy="5552688"/>
        </p:xfrm>
        <a:graphic>
          <a:graphicData uri="http://schemas.openxmlformats.org/drawingml/2006/table">
            <a:tbl>
              <a:tblPr/>
              <a:tblGrid>
                <a:gridCol w="1352987"/>
                <a:gridCol w="1512168"/>
                <a:gridCol w="2795870"/>
                <a:gridCol w="2979738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Область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 деятельности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Профессия</a:t>
                      </a: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Технические средства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Информационные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 ресурсы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cs typeface="+mn-cs"/>
                        </a:rPr>
                        <a:t>Военные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Компьютеры и устройства ввода/вывода и отображения, Аудио- и видеосистемы, системы мультимедиа,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 Телекоммуникации, Компьютерные сети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Интернет, Электронная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 почта, Библиотеки, Архивы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Преподаватели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Информационные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 с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истемы, 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Телекоммуникации,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Компьютеры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Компьютерные сети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Библиотеки,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Интернет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Управление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Менеджеры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Телекоммуникации,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Компьютеры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Компьютерные сети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БД, БЗ, экспертные системы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Наука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Ученые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Информационные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 с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истемы, 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Телекоммуникации,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Компьютеры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Компьютерные сети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Библиотеки, архивы, БД, БЗ, экспертные системы,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Интернет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Техника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Инженеры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Телекоммуникации,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Компьютеры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Компьютерные сети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Библиотеки, патенты, БД, БЗ, экспертные системы,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</a:rPr>
                        <a:t>Интернет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92" marR="447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96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47572" y="1025027"/>
            <a:ext cx="8216916" cy="603773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1. Федеральный закон «Об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образовании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в Российской Федерации» от 29 декабря 2012 г. №273 - ФЗ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09646" y="44624"/>
            <a:ext cx="8754842" cy="8435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Нормативная база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6093" y="1124744"/>
            <a:ext cx="491478" cy="413417"/>
            <a:chOff x="412739" y="2342543"/>
            <a:chExt cx="2179673" cy="1221940"/>
          </a:xfrm>
        </p:grpSpPr>
        <p:sp>
          <p:nvSpPr>
            <p:cNvPr id="2" name="Пятиугольник 1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3" name="Нашивка 2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39" name="AutoShape 9"/>
          <p:cNvSpPr>
            <a:spLocks noChangeArrowheads="1"/>
          </p:cNvSpPr>
          <p:nvPr/>
        </p:nvSpPr>
        <p:spPr bwMode="auto">
          <a:xfrm>
            <a:off x="746907" y="1700808"/>
            <a:ext cx="8216916" cy="603773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2. Стратегия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развития информационного общества в Российской Федерации 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( принята 7 февраля 2008 г. N Пр-21)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55428" y="1800525"/>
            <a:ext cx="491478" cy="413417"/>
            <a:chOff x="412739" y="2342543"/>
            <a:chExt cx="2179673" cy="1221940"/>
          </a:xfrm>
        </p:grpSpPr>
        <p:sp>
          <p:nvSpPr>
            <p:cNvPr id="41" name="Пятиугольник 40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42" name="Нашивка 41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747572" y="2393179"/>
            <a:ext cx="8216916" cy="603773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3. Государственная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программа Российской Федерации "Информационное общество (2011-2020 годы)»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256093" y="2492896"/>
            <a:ext cx="491478" cy="413417"/>
            <a:chOff x="412739" y="2342543"/>
            <a:chExt cx="2179673" cy="1221940"/>
          </a:xfrm>
        </p:grpSpPr>
        <p:sp>
          <p:nvSpPr>
            <p:cNvPr id="45" name="Пятиугольник 44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46" name="Нашивка 45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758783" y="3068960"/>
            <a:ext cx="8216916" cy="603774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4. Распоряжение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Правительства Российской Федерации  от 17 декабря 2009 г. N 1993-р  «Об оказании электронных услуг образовательным учреждением»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67304" y="3168678"/>
            <a:ext cx="491478" cy="413417"/>
            <a:chOff x="412739" y="2342543"/>
            <a:chExt cx="2179673" cy="1221940"/>
          </a:xfrm>
        </p:grpSpPr>
        <p:sp>
          <p:nvSpPr>
            <p:cNvPr id="49" name="Пятиугольник 48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50" name="Нашивка 49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762639" y="3710087"/>
            <a:ext cx="8216916" cy="943049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5. Постановление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Правительства РФ от 10.07.2013 N 582 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организации"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255428" y="3861048"/>
            <a:ext cx="491478" cy="413417"/>
            <a:chOff x="412739" y="2342543"/>
            <a:chExt cx="2179673" cy="1221940"/>
          </a:xfrm>
        </p:grpSpPr>
        <p:sp>
          <p:nvSpPr>
            <p:cNvPr id="53" name="Пятиугольник 52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54" name="Нашивка 53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55" name="AutoShape 9"/>
          <p:cNvSpPr>
            <a:spLocks noChangeArrowheads="1"/>
          </p:cNvSpPr>
          <p:nvPr/>
        </p:nvSpPr>
        <p:spPr bwMode="auto">
          <a:xfrm>
            <a:off x="738880" y="4725144"/>
            <a:ext cx="8216916" cy="762271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6.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Программа развития федерального государственного казенного общеобразовательного учреждения «Ульяновское гвардейское суворовское военное училище Министерства обороны Российской Федерации»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247402" y="4797152"/>
            <a:ext cx="491478" cy="413417"/>
            <a:chOff x="412739" y="2342543"/>
            <a:chExt cx="2179673" cy="1221940"/>
          </a:xfrm>
        </p:grpSpPr>
        <p:sp>
          <p:nvSpPr>
            <p:cNvPr id="57" name="Пятиугольник 56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58" name="Нашивка 57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59" name="AutoShape 9"/>
          <p:cNvSpPr>
            <a:spLocks noChangeArrowheads="1"/>
          </p:cNvSpPr>
          <p:nvPr/>
        </p:nvSpPr>
        <p:spPr bwMode="auto">
          <a:xfrm>
            <a:off x="762639" y="5562431"/>
            <a:ext cx="8216916" cy="1089198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7. План мероприятий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(«дорожная карта»),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направленных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на повышение эффективности деятельности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федерального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государственного казенного общеобразовательного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учреждения «Ульяновское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гвардейское суворовское военное училище Министерства обороны Российской Федерации»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247402" y="5900321"/>
            <a:ext cx="491478" cy="413417"/>
            <a:chOff x="412739" y="2342543"/>
            <a:chExt cx="2179673" cy="1221940"/>
          </a:xfrm>
        </p:grpSpPr>
        <p:sp>
          <p:nvSpPr>
            <p:cNvPr id="61" name="Пятиугольник 60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62" name="Нашивка 61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</p:spTree>
    <p:extLst>
      <p:ext uri="{BB962C8B-B14F-4D97-AF65-F5344CB8AC3E}">
        <p14:creationId xmlns:p14="http://schemas.microsoft.com/office/powerpoint/2010/main" val="111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39" grpId="0" animBg="1"/>
      <p:bldP spid="43" grpId="0" animBg="1"/>
      <p:bldP spid="47" grpId="0" animBg="1"/>
      <p:bldP spid="51" grpId="0" animBg="1"/>
      <p:bldP spid="55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47572" y="1025027"/>
            <a:ext cx="8216916" cy="603773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1. Модернизация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систем компьютерного тестирования и онлайн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анкетирования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обучающихся, обучение сотрудников работе с системами.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09646" y="44624"/>
            <a:ext cx="8754842" cy="8435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Направления деятельности </a:t>
            </a:r>
            <a:endParaRPr lang="ru-RU" sz="2000" b="1" dirty="0" smtClean="0">
              <a:solidFill>
                <a:srgbClr val="800000"/>
              </a:solidFill>
              <a:effectLst>
                <a:glow rad="228600">
                  <a:srgbClr val="C00000">
                    <a:alpha val="22000"/>
                  </a:srgbClr>
                </a:glow>
              </a:effectLst>
              <a:latin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в </a:t>
            </a:r>
            <a:r>
              <a:rPr lang="ru-RU" sz="20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сфере инновационных образовательных технологий </a:t>
            </a:r>
            <a:endParaRPr lang="en-US" sz="2000" b="1" dirty="0">
              <a:solidFill>
                <a:srgbClr val="800000"/>
              </a:solidFill>
              <a:effectLst>
                <a:glow rad="228600">
                  <a:srgbClr val="C00000">
                    <a:alpha val="22000"/>
                  </a:srgbClr>
                </a:glow>
              </a:effectLst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6093" y="1124744"/>
            <a:ext cx="491478" cy="413417"/>
            <a:chOff x="412739" y="2342543"/>
            <a:chExt cx="2179673" cy="1221940"/>
          </a:xfrm>
        </p:grpSpPr>
        <p:sp>
          <p:nvSpPr>
            <p:cNvPr id="2" name="Пятиугольник 1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3" name="Нашивка 2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39" name="AutoShape 9"/>
          <p:cNvSpPr>
            <a:spLocks noChangeArrowheads="1"/>
          </p:cNvSpPr>
          <p:nvPr/>
        </p:nvSpPr>
        <p:spPr bwMode="auto">
          <a:xfrm>
            <a:off x="746907" y="1700808"/>
            <a:ext cx="8216916" cy="603773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2. Обеспечение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функционирования электронной системы управления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училищем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«LMS-школа», обучение сотрудников работе с системой.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55428" y="1800525"/>
            <a:ext cx="491478" cy="413417"/>
            <a:chOff x="412739" y="2342543"/>
            <a:chExt cx="2179673" cy="1221940"/>
          </a:xfrm>
        </p:grpSpPr>
        <p:sp>
          <p:nvSpPr>
            <p:cNvPr id="41" name="Пятиугольник 40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42" name="Нашивка 41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747572" y="2393179"/>
            <a:ext cx="8216916" cy="603773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3. Обеспечение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функционирования сайта училища, систем электронных дневников обучающихся и электронных журналов преподавателей.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256093" y="2492896"/>
            <a:ext cx="491478" cy="413417"/>
            <a:chOff x="412739" y="2342543"/>
            <a:chExt cx="2179673" cy="1221940"/>
          </a:xfrm>
        </p:grpSpPr>
        <p:sp>
          <p:nvSpPr>
            <p:cNvPr id="45" name="Пятиугольник 44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46" name="Нашивка 45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758783" y="3068960"/>
            <a:ext cx="8216916" cy="603774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4. Оптимизация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системы технического обслуживания компьютерного, мультимедийного и телекоммуникационного оборудования училища.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67304" y="3168678"/>
            <a:ext cx="491478" cy="413417"/>
            <a:chOff x="412739" y="2342543"/>
            <a:chExt cx="2179673" cy="1221940"/>
          </a:xfrm>
        </p:grpSpPr>
        <p:sp>
          <p:nvSpPr>
            <p:cNvPr id="49" name="Пятиугольник 48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50" name="Нашивка 49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746907" y="3761330"/>
            <a:ext cx="8216916" cy="603774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5. Организация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мероприятий по повышению квалификации в сфере ИОТ внутри училища и совместно с другими образовательными учреждениями.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255428" y="3861048"/>
            <a:ext cx="491478" cy="413417"/>
            <a:chOff x="412739" y="2342543"/>
            <a:chExt cx="2179673" cy="1221940"/>
          </a:xfrm>
        </p:grpSpPr>
        <p:sp>
          <p:nvSpPr>
            <p:cNvPr id="53" name="Пятиугольник 52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54" name="Нашивка 53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55" name="AutoShape 9"/>
          <p:cNvSpPr>
            <a:spLocks noChangeArrowheads="1"/>
          </p:cNvSpPr>
          <p:nvPr/>
        </p:nvSpPr>
        <p:spPr bwMode="auto">
          <a:xfrm>
            <a:off x="758875" y="4437112"/>
            <a:ext cx="8216916" cy="720080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6. Техническое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обеспечение совместных мероприятий с обучающимися за-рубежных и российских образовательных учреждений. (Медиамосты, интерактивные игры, медиаконференции).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267396" y="4536830"/>
            <a:ext cx="491478" cy="413417"/>
            <a:chOff x="412739" y="2342543"/>
            <a:chExt cx="2179673" cy="1221940"/>
          </a:xfrm>
        </p:grpSpPr>
        <p:sp>
          <p:nvSpPr>
            <p:cNvPr id="57" name="Пятиугольник 56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58" name="Нашивка 57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59" name="AutoShape 9"/>
          <p:cNvSpPr>
            <a:spLocks noChangeArrowheads="1"/>
          </p:cNvSpPr>
          <p:nvPr/>
        </p:nvSpPr>
        <p:spPr bwMode="auto">
          <a:xfrm>
            <a:off x="758875" y="5229200"/>
            <a:ext cx="8216916" cy="720080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7. Техническое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обеспечение интерактивных форм повышения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квалификации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работников УГСВУ (Вебинаров).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267396" y="5328918"/>
            <a:ext cx="491478" cy="413417"/>
            <a:chOff x="412739" y="2342543"/>
            <a:chExt cx="2179673" cy="1221940"/>
          </a:xfrm>
        </p:grpSpPr>
        <p:sp>
          <p:nvSpPr>
            <p:cNvPr id="61" name="Пятиугольник 60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62" name="Нашивка 61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  <p:sp>
        <p:nvSpPr>
          <p:cNvPr id="63" name="AutoShape 9"/>
          <p:cNvSpPr>
            <a:spLocks noChangeArrowheads="1"/>
          </p:cNvSpPr>
          <p:nvPr/>
        </p:nvSpPr>
        <p:spPr bwMode="auto">
          <a:xfrm>
            <a:off x="747572" y="6021288"/>
            <a:ext cx="8216916" cy="720080"/>
          </a:xfrm>
          <a:prstGeom prst="roundRect">
            <a:avLst>
              <a:gd name="adj" fmla="val 684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17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31746" tIns="23902" rIns="131746" bIns="23902" anchor="ctr" anchorCtr="0">
            <a:sp3d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8. Организация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работы редакционного совета училища, выпуск учебно-методических пособий, мультимедийной и полиграфической продукции.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256093" y="6121006"/>
            <a:ext cx="491478" cy="413417"/>
            <a:chOff x="412739" y="2342543"/>
            <a:chExt cx="2179673" cy="1221940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412739" y="2342543"/>
              <a:ext cx="1171562" cy="1221940"/>
            </a:xfrm>
            <a:prstGeom prst="homePlate">
              <a:avLst/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66" name="Нашивка 65"/>
            <p:cNvSpPr/>
            <p:nvPr/>
          </p:nvSpPr>
          <p:spPr>
            <a:xfrm>
              <a:off x="1253509" y="2342543"/>
              <a:ext cx="1338903" cy="1221940"/>
            </a:xfrm>
            <a:prstGeom prst="chevron">
              <a:avLst>
                <a:gd name="adj" fmla="val 48466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56363"/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  <a:effectLst>
              <a:outerShdw blurRad="127000" dist="889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</p:grpSp>
    </p:spTree>
    <p:extLst>
      <p:ext uri="{BB962C8B-B14F-4D97-AF65-F5344CB8AC3E}">
        <p14:creationId xmlns:p14="http://schemas.microsoft.com/office/powerpoint/2010/main" val="450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39" grpId="0" animBg="1"/>
      <p:bldP spid="43" grpId="0" animBg="1"/>
      <p:bldP spid="47" grpId="0" animBg="1"/>
      <p:bldP spid="51" grpId="0" animBg="1"/>
      <p:bldP spid="55" grpId="0" animBg="1"/>
      <p:bldP spid="59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09646" y="116632"/>
            <a:ext cx="8754842" cy="8435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 Информационно-образовательное пространство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340768"/>
            <a:ext cx="8136904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540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бразовательное пространство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– совокупность информационных, технологических и педагогических условий, создающих возможность для организации процессов обучения, самообразования, самоопределения и саморазвития. </a:t>
            </a:r>
          </a:p>
          <a:p>
            <a:pPr marL="0" indent="3540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Информация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– это сведения, факты, комментарии, мнения, представленные в печатном или цифровом виде, которые можно хранить и передавать по мере необходимости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indent="3540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Компоненты информационного пространства: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информационные ресурсы, средства информационного взаимодействия и информационная инфраструктура.</a:t>
            </a:r>
          </a:p>
          <a:p>
            <a:pPr marL="0" indent="354013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Ресурсы информационного пространства:</a:t>
            </a:r>
          </a:p>
          <a:p>
            <a:pPr marL="354013" indent="365125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специально созданные в целях образования, воспитания и развития, обустроенные в соответствии со структурой процесса обучения;</a:t>
            </a:r>
          </a:p>
          <a:p>
            <a:pPr marL="354013" indent="365125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источники, на изучении которых строится процесс обучения, но сами они изначально создавались с другими целями;</a:t>
            </a:r>
          </a:p>
          <a:p>
            <a:pPr marL="354013" indent="365125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ресурсы, которые могут быть использованы в целях образования для создания и решения практико-ориентированных ситуаций;</a:t>
            </a:r>
          </a:p>
          <a:p>
            <a:pPr marL="354013" indent="365125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информационные ресурсы, образовательное использование которых невозможно.</a:t>
            </a:r>
          </a:p>
          <a:p>
            <a:pPr marL="354013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Информационно-образовательное пространство</a:t>
            </a:r>
            <a:r>
              <a:rPr lang="ru-RU" altLang="ru-RU" sz="2000" b="1" dirty="0">
                <a:latin typeface="Arial" pitchFamily="34" charset="0"/>
              </a:rPr>
              <a:t> </a:t>
            </a:r>
            <a:r>
              <a:rPr lang="ru-RU" altLang="ru-RU" sz="1400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— это неразрывное единство информации, средств её хранения и производства, методов </a:t>
            </a:r>
            <a:r>
              <a:rPr lang="ru-RU" alt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 </a:t>
            </a:r>
            <a:r>
              <a:rPr lang="ru-RU" altLang="ru-RU" sz="1400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технологий работы, обеспечивающих получение информации субъектами в целях </a:t>
            </a:r>
            <a:r>
              <a:rPr lang="ru-RU" alt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образования.</a:t>
            </a:r>
            <a:endParaRPr lang="ru-RU" altLang="ru-RU" sz="1400" b="1" i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</a:endParaRPr>
          </a:p>
          <a:p>
            <a:pPr marL="354013" indent="365125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04049" y="106429"/>
            <a:ext cx="8754842" cy="8435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Информационно-образовательная среда</a:t>
            </a:r>
            <a:endParaRPr lang="en-US" sz="2000" b="1" dirty="0">
              <a:solidFill>
                <a:srgbClr val="800000"/>
              </a:solidFill>
              <a:effectLst>
                <a:glow rad="228600">
                  <a:srgbClr val="C00000">
                    <a:alpha val="22000"/>
                  </a:srgbClr>
                </a:glo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870737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540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Образовательная среда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– совокупность условий, в которых разворачивается образовательный процесс и с которыми вступают во взаимодействие субъекты этого процесса. </a:t>
            </a:r>
          </a:p>
          <a:p>
            <a:pPr marL="0" indent="3540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Информационная среда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— совокупность информационных объектов, средств коммуникации, способов получения, переработки, использования, создания информации. Также она включает коллективных (социальных) и индивидуальных субъектов, наделённых мотивами и потребностями.</a:t>
            </a:r>
          </a:p>
          <a:p>
            <a:pPr marL="0" indent="3540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Информационно-образовательная среда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- это системно организованная совокупность информационного, технического, учебно-методического обеспечения, неразрывно связанная с человеком как субъектом образования.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156924"/>
            <a:ext cx="8707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Информационно-образовательная среда позволяет реализовать дидактические возможности инновационных технологий, эффективно организовать индивидуальную и коллективную работу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суворовцев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8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323528" y="116632"/>
            <a:ext cx="8754842" cy="1008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Информационно-образовательное </a:t>
            </a:r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пространство и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 информационно-образовательная среда УГСВУ </a:t>
            </a:r>
            <a:endParaRPr lang="en-US" sz="2000" b="1" dirty="0">
              <a:solidFill>
                <a:srgbClr val="800000"/>
              </a:solidFill>
              <a:effectLst>
                <a:glow rad="228600">
                  <a:srgbClr val="C00000">
                    <a:alpha val="22000"/>
                  </a:srgbClr>
                </a:glow>
              </a:effectLst>
              <a:latin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76404" y="3356942"/>
            <a:ext cx="1080120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rgbClr val="333300"/>
                  </a:solidFill>
                </a:ln>
                <a:solidFill>
                  <a:srgbClr val="462300"/>
                </a:solidFill>
              </a:rPr>
              <a:t>ИОП ОУ</a:t>
            </a:r>
          </a:p>
        </p:txBody>
      </p:sp>
      <p:sp>
        <p:nvSpPr>
          <p:cNvPr id="17" name="Овал 16"/>
          <p:cNvSpPr/>
          <p:nvPr/>
        </p:nvSpPr>
        <p:spPr>
          <a:xfrm>
            <a:off x="899592" y="1628800"/>
            <a:ext cx="1872208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Медиатека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7904" y="1594024"/>
            <a:ext cx="1872208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Прикладное ПО</a:t>
            </a:r>
          </a:p>
        </p:txBody>
      </p:sp>
      <p:sp>
        <p:nvSpPr>
          <p:cNvPr id="20" name="Овал 19"/>
          <p:cNvSpPr/>
          <p:nvPr/>
        </p:nvSpPr>
        <p:spPr>
          <a:xfrm>
            <a:off x="6300192" y="1628800"/>
            <a:ext cx="1872208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Сайт УГСВУ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00192" y="3356992"/>
            <a:ext cx="1872208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Внешний ресурс</a:t>
            </a:r>
          </a:p>
        </p:txBody>
      </p:sp>
      <p:sp>
        <p:nvSpPr>
          <p:cNvPr id="22" name="Овал 21"/>
          <p:cNvSpPr/>
          <p:nvPr/>
        </p:nvSpPr>
        <p:spPr>
          <a:xfrm>
            <a:off x="3779912" y="5013176"/>
            <a:ext cx="1872208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Системное ПО</a:t>
            </a:r>
          </a:p>
        </p:txBody>
      </p:sp>
      <p:sp>
        <p:nvSpPr>
          <p:cNvPr id="23" name="Овал 22"/>
          <p:cNvSpPr/>
          <p:nvPr/>
        </p:nvSpPr>
        <p:spPr>
          <a:xfrm>
            <a:off x="6300192" y="5013176"/>
            <a:ext cx="1872208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 smtClean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Специальное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 (для управления ОП)</a:t>
            </a:r>
          </a:p>
          <a:p>
            <a:pPr algn="ctr">
              <a:defRPr/>
            </a:pPr>
            <a:endParaRPr lang="ru-RU" sz="1400" dirty="0">
              <a:ln>
                <a:solidFill>
                  <a:srgbClr val="333300"/>
                </a:solidFill>
              </a:ln>
              <a:solidFill>
                <a:srgbClr val="4623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71600" y="3356992"/>
            <a:ext cx="1872208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Электронный журнал</a:t>
            </a:r>
          </a:p>
        </p:txBody>
      </p:sp>
      <p:sp>
        <p:nvSpPr>
          <p:cNvPr id="25" name="Овал 24"/>
          <p:cNvSpPr/>
          <p:nvPr/>
        </p:nvSpPr>
        <p:spPr>
          <a:xfrm>
            <a:off x="1043608" y="5013176"/>
            <a:ext cx="1872208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Электронный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дневник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lumMod val="50000"/>
                    <a:alpha val="22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>
            <a:stCxn id="16" idx="0"/>
            <a:endCxn id="19" idx="4"/>
          </p:cNvCxnSpPr>
          <p:nvPr/>
        </p:nvCxnSpPr>
        <p:spPr>
          <a:xfrm flipH="1" flipV="1">
            <a:off x="4644008" y="2674144"/>
            <a:ext cx="72456" cy="682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7"/>
            <a:endCxn id="20" idx="3"/>
          </p:cNvCxnSpPr>
          <p:nvPr/>
        </p:nvCxnSpPr>
        <p:spPr>
          <a:xfrm flipV="1">
            <a:off x="5098344" y="2550740"/>
            <a:ext cx="1476027" cy="964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6"/>
            <a:endCxn id="21" idx="2"/>
          </p:cNvCxnSpPr>
          <p:nvPr/>
        </p:nvCxnSpPr>
        <p:spPr>
          <a:xfrm>
            <a:off x="5256524" y="3897002"/>
            <a:ext cx="1043668" cy="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5"/>
            <a:endCxn id="23" idx="1"/>
          </p:cNvCxnSpPr>
          <p:nvPr/>
        </p:nvCxnSpPr>
        <p:spPr>
          <a:xfrm>
            <a:off x="5098344" y="4278882"/>
            <a:ext cx="1476027" cy="892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6" idx="4"/>
            <a:endCxn id="22" idx="0"/>
          </p:cNvCxnSpPr>
          <p:nvPr/>
        </p:nvCxnSpPr>
        <p:spPr>
          <a:xfrm flipH="1">
            <a:off x="4716016" y="4437062"/>
            <a:ext cx="448" cy="576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6" idx="3"/>
            <a:endCxn id="25" idx="7"/>
          </p:cNvCxnSpPr>
          <p:nvPr/>
        </p:nvCxnSpPr>
        <p:spPr>
          <a:xfrm flipH="1">
            <a:off x="2641637" y="4278882"/>
            <a:ext cx="1692947" cy="892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6" idx="2"/>
            <a:endCxn id="24" idx="6"/>
          </p:cNvCxnSpPr>
          <p:nvPr/>
        </p:nvCxnSpPr>
        <p:spPr>
          <a:xfrm flipH="1">
            <a:off x="2843808" y="3897002"/>
            <a:ext cx="1332596" cy="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6" idx="1"/>
            <a:endCxn id="17" idx="5"/>
          </p:cNvCxnSpPr>
          <p:nvPr/>
        </p:nvCxnSpPr>
        <p:spPr>
          <a:xfrm flipH="1" flipV="1">
            <a:off x="2497621" y="2550740"/>
            <a:ext cx="1836963" cy="964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175956" y="3363033"/>
            <a:ext cx="1080120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ИОП </a:t>
            </a:r>
          </a:p>
        </p:txBody>
      </p:sp>
    </p:spTree>
    <p:extLst>
      <p:ext uri="{BB962C8B-B14F-4D97-AF65-F5344CB8AC3E}">
        <p14:creationId xmlns:p14="http://schemas.microsoft.com/office/powerpoint/2010/main" val="33655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323528" y="116632"/>
            <a:ext cx="8754842" cy="1008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Информационно-образовательное </a:t>
            </a:r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пространство и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 информационно-образовательная среда УГСВУ </a:t>
            </a:r>
            <a:endParaRPr lang="en-US" sz="2000" b="1" dirty="0">
              <a:solidFill>
                <a:srgbClr val="800000"/>
              </a:solidFill>
              <a:effectLst>
                <a:glow rad="228600">
                  <a:srgbClr val="C00000">
                    <a:alpha val="22000"/>
                  </a:srgbClr>
                </a:glow>
              </a:effectLst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69944"/>
              </p:ext>
            </p:extLst>
          </p:nvPr>
        </p:nvGraphicFramePr>
        <p:xfrm>
          <a:off x="457200" y="1340766"/>
          <a:ext cx="8064501" cy="644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298"/>
                <a:gridCol w="2085647"/>
                <a:gridCol w="3406556"/>
              </a:tblGrid>
              <a:tr h="381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WINDOWS</a:t>
                      </a:r>
                      <a:endParaRPr lang="ru-RU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Linux</a:t>
                      </a:r>
                      <a:endParaRPr lang="ru-RU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Описание</a:t>
                      </a:r>
                      <a:endParaRPr lang="ru-RU" sz="1800" dirty="0"/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Word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Writer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Текстовый редактор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Adobe Page Maker, </a:t>
                      </a:r>
                      <a:r>
                        <a:rPr lang="en-US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XPress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Scribus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Настольная издательская система 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Point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Impress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Редактор презентаций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Excel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Calc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Редактор электронных таблиц</a:t>
                      </a:r>
                    </a:p>
                  </a:txBody>
                  <a:tcPr marL="91436" marR="91436" marT="45711" marB="45711"/>
                </a:tc>
              </a:tr>
              <a:tr h="53986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Access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Base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Система управления базами данных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Adobe </a:t>
                      </a:r>
                      <a:r>
                        <a:rPr lang="en-US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PhotoShop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Gimp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Растровый графический редактор</a:t>
                      </a:r>
                    </a:p>
                  </a:txBody>
                  <a:tcPr marL="91436" marR="91436" marT="45711" marB="45711"/>
                </a:tc>
              </a:tr>
              <a:tr h="53986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Corel Draw, Adobe Illustrator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Inkscape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Векторный графический редактор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MathCad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Math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Редактор математических формул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Logo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Scratch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Визуальная среда разработки 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Skype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Skype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Программы-коммуникаторы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Pascal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Lazarus</a:t>
                      </a: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Визуальная среда разработки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 Explorer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Mozilla Firefox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Браузер Интернета 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OutLook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Mozilla Thunderbird</a:t>
                      </a: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Клиент электронной почты </a:t>
                      </a:r>
                    </a:p>
                  </a:txBody>
                  <a:tcPr marL="91436" marR="91436" marT="45711" marB="45711"/>
                </a:tc>
              </a:tr>
              <a:tr h="53986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</a:t>
                      </a: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ПАС, </a:t>
                      </a:r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AutoCAD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QCad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Профессиональная система черчения 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SoundForge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Audacity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Редактор звуковых файлов </a:t>
                      </a: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 Movie Maker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Kino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Видеоредактор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</a:tr>
              <a:tr h="317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3D Max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Blender</a:t>
                      </a:r>
                      <a:endParaRPr lang="ru-RU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glow rad="228600">
                            <a:schemeClr val="accent5">
                              <a:lumMod val="50000"/>
                              <a:alpha val="22000"/>
                            </a:schemeClr>
                          </a:glo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lumMod val="50000"/>
                                <a:alpha val="22000"/>
                              </a:schemeClr>
                            </a:glo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Редактор трехмерной графики</a:t>
                      </a:r>
                    </a:p>
                  </a:txBody>
                  <a:tcPr marL="91436" marR="91436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8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323528" y="116632"/>
            <a:ext cx="8754842" cy="1008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5400000" scaled="1"/>
          </a:gradFill>
          <a:ln w="6350">
            <a:solidFill>
              <a:srgbClr val="003366"/>
            </a:solidFill>
            <a:round/>
            <a:headEnd/>
            <a:tailEnd/>
          </a:ln>
          <a:effectLst>
            <a:outerShdw blurRad="266700" dist="107763" dir="2700000" algn="ctr" rotWithShape="0">
              <a:schemeClr val="tx2">
                <a:alpha val="76000"/>
              </a:scheme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47805" tIns="23902" rIns="47805" bIns="23902" anchor="ctr">
            <a:sp3d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Информационно-образовательное </a:t>
            </a:r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пространство и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glow rad="228600">
                    <a:srgbClr val="C00000">
                      <a:alpha val="22000"/>
                    </a:srgbClr>
                  </a:glow>
                </a:effectLst>
                <a:latin typeface="Arial" pitchFamily="34" charset="0"/>
              </a:rPr>
              <a:t> информационно-образовательная среда УГСВУ </a:t>
            </a:r>
            <a:endParaRPr lang="en-US" sz="2000" b="1" dirty="0">
              <a:solidFill>
                <a:srgbClr val="800000"/>
              </a:solidFill>
              <a:effectLst>
                <a:glow rad="228600">
                  <a:srgbClr val="C00000">
                    <a:alpha val="22000"/>
                  </a:srgbClr>
                </a:glo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13690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Функционирование ИОП УГСВУ обеспечивается следующими аппаратными ресурсами и телекоммуникациями: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центральный сервер училища, состоящий из серверов домена, безопасности, почтового и сервера приложений;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пограничный маршрутизатор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Juniper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SRX-240;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коммутатор серверной группы D-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Link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DGS-3620;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контроллер беспроводной сети D-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Link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DWS-4026;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13 коммутаторов этажных групп D-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Link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DGS-3620;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6 коммутаторов этажных групп для беспроводной сети D-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link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DGS-1210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PoE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17 точек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Wi-Fi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 D-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Link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, обеспечивающих беспроводное соединение в учебном корпусе и казармах;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10 информационных киосков с сенсорными панелями;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4 высокоскоростных оптоволоконных линии, соединяющих телекоммуникационное оборудование в штабе, 2 казармах и учебном корпусе;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сетевые кабели (витая пара) разведены от коммутаторов этажных групп по всем этажам учебного корпуса, казарм, штаба, в клубе, медпункте и столовой.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Всего в училище подключены к сети 189 рабочих станций воспитателей и преподавателей, 702 ноутбука, в том числе суворовских.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lumMod val="50000"/>
                      <a:alpha val="22000"/>
                    </a:schemeClr>
                  </a:glow>
                </a:effectLst>
                <a:latin typeface="Arial" pitchFamily="34" charset="0"/>
              </a:rPr>
              <a:t>Все компьютеры объединены в домен и рабочие группы, на каждом компьютере существуют сетевые ресурсы файлового обмена.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20_Оформление по умолчанию">
  <a:themeElements>
    <a:clrScheme name="20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12300</TotalTime>
  <Words>1065</Words>
  <Application>Microsoft Office PowerPoint</Application>
  <PresentationFormat>Экран (4:3)</PresentationFormat>
  <Paragraphs>157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20_Оформление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УГСВУ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Бадигин А.А.</dc:creator>
  <cp:lastModifiedBy>Володя</cp:lastModifiedBy>
  <cp:revision>1436</cp:revision>
  <cp:lastPrinted>2012-08-20T12:54:59Z</cp:lastPrinted>
  <dcterms:created xsi:type="dcterms:W3CDTF">2006-09-12T10:40:59Z</dcterms:created>
  <dcterms:modified xsi:type="dcterms:W3CDTF">2014-07-01T07:33:59Z</dcterms:modified>
  <cp:category>ППО</cp:category>
</cp:coreProperties>
</file>