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№3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Единица измерения.</a:t>
            </a:r>
            <a:br>
              <a:rPr lang="ru-RU" dirty="0" smtClean="0"/>
            </a:br>
            <a:r>
              <a:rPr lang="ru-RU" dirty="0" smtClean="0"/>
              <a:t>Содержательный и алфавитный подход к измерению 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9390" y="0"/>
            <a:ext cx="687239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Вероятностный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содержательный подход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 измерению информации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571744"/>
            <a:ext cx="5036379" cy="2428892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5143512"/>
            <a:ext cx="755604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 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Количество возможных событий</a:t>
            </a:r>
          </a:p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ru-RU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Количество информации</a:t>
            </a:r>
            <a:endParaRPr lang="ru-RU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9390" y="0"/>
            <a:ext cx="687239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Вероятностный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содержательный подход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 измерению информации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5357826"/>
          <a:ext cx="7286677" cy="12801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86610"/>
                <a:gridCol w="447427"/>
                <a:gridCol w="572487"/>
                <a:gridCol w="495847"/>
                <a:gridCol w="465703"/>
                <a:gridCol w="511346"/>
                <a:gridCol w="510492"/>
                <a:gridCol w="495847"/>
                <a:gridCol w="655534"/>
                <a:gridCol w="616623"/>
                <a:gridCol w="661742"/>
                <a:gridCol w="7670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битов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событий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428868"/>
            <a:ext cx="2107421" cy="101634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429000"/>
            <a:ext cx="2495550" cy="12954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071934" y="38576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46225" algn="l"/>
              </a:tabLst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=&gt;</a:t>
            </a: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=1 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бит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5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42852"/>
            <a:ext cx="639880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Алфавитный подход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измерению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информации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1510" y="2967335"/>
            <a:ext cx="8040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 –</a:t>
            </a:r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мощность алфавита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786190"/>
            <a:ext cx="3607619" cy="1739845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072066" y="4071942"/>
            <a:ext cx="4000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2963" algn="l"/>
              </a:tabLst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I=k*</a:t>
            </a: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8302" y="5429264"/>
            <a:ext cx="7787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объем информации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457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52"/>
            <a:ext cx="7241081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Задача: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Два текста содержат  одинаковое количество  символов алфавита. Первый текст составлен </a:t>
            </a:r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алфавита мощностью 32 символа, 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второй – мощностью 64 символа. 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 сколько раз отличается 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количество информации в этих текстах?</a:t>
            </a:r>
            <a:endParaRPr lang="ru-RU" sz="2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2357430"/>
            <a:ext cx="18829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Решение: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00430" y="2928934"/>
            <a:ext cx="21431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42963" algn="l"/>
              </a:tabLst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I=k*</a:t>
            </a: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143380"/>
            <a:ext cx="2886075" cy="428625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643446"/>
            <a:ext cx="2762250" cy="428625"/>
          </a:xfrm>
          <a:prstGeom prst="rect">
            <a:avLst/>
          </a:prstGeom>
          <a:noFill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143380"/>
            <a:ext cx="1200150" cy="409575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572008"/>
            <a:ext cx="1200150" cy="409575"/>
          </a:xfrm>
          <a:prstGeom prst="rect">
            <a:avLst/>
          </a:prstGeom>
          <a:noFill/>
        </p:spPr>
      </p:pic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214950"/>
            <a:ext cx="2314575" cy="609600"/>
          </a:xfrm>
          <a:prstGeom prst="rect">
            <a:avLst/>
          </a:prstGeom>
          <a:noFill/>
        </p:spPr>
      </p:pic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50313" y="5780782"/>
            <a:ext cx="65966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r>
              <a:rPr lang="ru-RU" sz="2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Количество информации  в этих 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Текстах отличаются в 1,2 раза</a:t>
            </a:r>
            <a:endParaRPr lang="ru-RU" sz="2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5601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214422"/>
            <a:ext cx="7255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Единицы измерения.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500306"/>
            <a:ext cx="17794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256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357562"/>
            <a:ext cx="1819275" cy="62865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3857628"/>
            <a:ext cx="4774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байт = 8 бит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4714884"/>
            <a:ext cx="6828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Кбайт = 1024 байт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5643578"/>
            <a:ext cx="7838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Мбайт = 1024 Кбайт…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857232"/>
            <a:ext cx="5560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643182"/>
            <a:ext cx="8202566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1.Сколько бит информации несёт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сообщение о том,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что из колоды в 32 карты достали даму пик.</a:t>
            </a:r>
            <a:endParaRPr lang="ru-RU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929198"/>
            <a:ext cx="870507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Сообщение о том, что Петя живёт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во втором подъезде, несёт 3 бита информации.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Сколько подъездов в доме?</a:t>
            </a:r>
            <a:endParaRPr lang="ru-RU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928670"/>
            <a:ext cx="5560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67349" y="2643182"/>
            <a:ext cx="9337363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Объем сообщения, содержащего 2048 символов,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составил 1/512 часть </a:t>
            </a:r>
            <a:r>
              <a:rPr lang="ru-RU" sz="28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Мбайта</a:t>
            </a:r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Каков размер алфавита, с помощью которого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Записано сообщение.</a:t>
            </a:r>
            <a:endParaRPr lang="ru-RU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3852" y="4500570"/>
            <a:ext cx="8970148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В библиотеке 16 стеллажей, 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каждом стеллаже 8 полок. 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количество информации несёт сообщение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том, что нужная книга 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находится на четвёртой полке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928670"/>
            <a:ext cx="5560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3071810"/>
            <a:ext cx="4076308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Сравните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 байт и 0,25 Кбайт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байт и 24 бит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1536 бит и 1 Кбайт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1000 бит и 1 Кбайт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8192 байт и 1 Кбайт</a:t>
            </a:r>
            <a:endParaRPr lang="ru-RU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928670"/>
            <a:ext cx="5560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214686"/>
            <a:ext cx="7622215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В коробке лежат 64 фломастера. </a:t>
            </a:r>
            <a:endParaRPr lang="ru-RU" sz="28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 фломастеры разных цветов.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количество информации содержит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Сообщение о том, что из неё </a:t>
            </a:r>
          </a:p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достали красный фломастер?</a:t>
            </a:r>
            <a:endParaRPr lang="ru-RU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928670"/>
            <a:ext cx="55607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496"/>
            <a:ext cx="8427885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7. Имеется 2 текста на разных языках.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Первый текст имеет 32-символьный алфавит 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содержит 200 символов. 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Второй 16-символьный алфавит 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содержит 250 символов. Какой из текстов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Содержит больше количество</a:t>
            </a:r>
          </a:p>
          <a:p>
            <a:pPr algn="ctr"/>
            <a:r>
              <a:rPr lang="ru-RU" sz="2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информации и на сколько?</a:t>
            </a:r>
          </a:p>
          <a:p>
            <a:pPr algn="ctr"/>
            <a:endParaRPr lang="ru-RU" sz="28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42976" y="3571876"/>
            <a:ext cx="1928826" cy="1571636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357818" y="4214818"/>
            <a:ext cx="2857520" cy="2357454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71604" y="400050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ЗНАНИЕ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507207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ЗНАНИЕ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321468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НЕЗНАНИЕ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1285860"/>
            <a:ext cx="813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Процесс познания мира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2" animBg="1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Неизмеримость информации в быту</a:t>
            </a:r>
          </a:p>
          <a:p>
            <a:pPr marL="457200" indent="-457200">
              <a:buAutoNum type="arabicPeriod"/>
            </a:pPr>
            <a:r>
              <a:rPr lang="ru-RU" dirty="0" smtClean="0"/>
              <a:t>Вероятностный или содержательный подход </a:t>
            </a:r>
          </a:p>
          <a:p>
            <a:pPr marL="457200" indent="-457200">
              <a:buAutoNum type="arabicPeriod"/>
            </a:pPr>
            <a:r>
              <a:rPr lang="ru-RU" dirty="0" smtClean="0"/>
              <a:t>Алфавитный подход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0042"/>
            <a:ext cx="92528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 подхода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измерению информации: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428604"/>
            <a:ext cx="68964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Неизмеримость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информации в быту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2857496"/>
          <a:ext cx="7286678" cy="3500462"/>
        </p:xfrm>
        <a:graphic>
          <a:graphicData uri="http://schemas.openxmlformats.org/drawingml/2006/table">
            <a:tbl>
              <a:tblPr/>
              <a:tblGrid>
                <a:gridCol w="867010"/>
                <a:gridCol w="1475137"/>
                <a:gridCol w="954208"/>
                <a:gridCol w="930744"/>
                <a:gridCol w="851588"/>
                <a:gridCol w="867010"/>
                <a:gridCol w="1340981"/>
              </a:tblGrid>
              <a:tr h="14262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 err="1" smtClean="0"/>
                        <a:t>пн</a:t>
                      </a:r>
                      <a:endParaRPr lang="ru-RU" sz="1800" b="0" dirty="0"/>
                    </a:p>
                    <a:p>
                      <a:pPr algn="ctr" fontAlgn="t"/>
                      <a:r>
                        <a:rPr lang="ru-RU" sz="1800" b="0" dirty="0"/>
                        <a:t>17 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 err="1"/>
                        <a:t>вт</a:t>
                      </a:r>
                      <a:endParaRPr lang="ru-RU" sz="1800" b="0" dirty="0"/>
                    </a:p>
                    <a:p>
                      <a:pPr algn="ctr" fontAlgn="t"/>
                      <a:r>
                        <a:rPr lang="ru-RU" sz="1800" b="0" dirty="0"/>
                        <a:t>18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/>
                        <a:t>ср</a:t>
                      </a:r>
                    </a:p>
                    <a:p>
                      <a:pPr algn="ctr" fontAlgn="t"/>
                      <a:r>
                        <a:rPr lang="ru-RU" sz="1800" b="0" dirty="0"/>
                        <a:t>19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 err="1"/>
                        <a:t>чт</a:t>
                      </a:r>
                      <a:endParaRPr lang="ru-RU" sz="1800" b="0" dirty="0"/>
                    </a:p>
                    <a:p>
                      <a:pPr algn="ctr" fontAlgn="t"/>
                      <a:r>
                        <a:rPr lang="ru-RU" sz="1800" b="0" dirty="0"/>
                        <a:t>20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 err="1"/>
                        <a:t>пт</a:t>
                      </a:r>
                      <a:endParaRPr lang="ru-RU" sz="1800" b="0" dirty="0"/>
                    </a:p>
                    <a:p>
                      <a:pPr algn="ctr" fontAlgn="t"/>
                      <a:r>
                        <a:rPr lang="ru-RU" sz="1800" b="0" dirty="0"/>
                        <a:t>21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 err="1">
                          <a:solidFill>
                            <a:srgbClr val="FF3300"/>
                          </a:solidFill>
                        </a:rPr>
                        <a:t>сб</a:t>
                      </a:r>
                      <a:endParaRPr lang="ru-RU" sz="1800" b="0" dirty="0">
                        <a:solidFill>
                          <a:srgbClr val="FF3300"/>
                        </a:solidFill>
                      </a:endParaRPr>
                    </a:p>
                    <a:p>
                      <a:pPr algn="ctr" fontAlgn="t"/>
                      <a:r>
                        <a:rPr lang="ru-RU" sz="1800" b="0" dirty="0">
                          <a:solidFill>
                            <a:srgbClr val="FF3300"/>
                          </a:solidFill>
                        </a:rPr>
                        <a:t>22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 err="1">
                          <a:solidFill>
                            <a:srgbClr val="FF3300"/>
                          </a:solidFill>
                        </a:rPr>
                        <a:t>вс</a:t>
                      </a:r>
                      <a:endParaRPr lang="ru-RU" sz="1800" b="0" dirty="0">
                        <a:solidFill>
                          <a:srgbClr val="FF3300"/>
                        </a:solidFill>
                      </a:endParaRPr>
                    </a:p>
                    <a:p>
                      <a:pPr algn="ctr" fontAlgn="t"/>
                      <a:r>
                        <a:rPr lang="ru-RU" sz="1800" b="0" dirty="0">
                          <a:solidFill>
                            <a:srgbClr val="FF3300"/>
                          </a:solidFill>
                        </a:rPr>
                        <a:t>23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4262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dirty="0"/>
                        <a:t>ясно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dirty="0"/>
                        <a:t>переменная облачность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dirty="0"/>
                        <a:t>облачно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dirty="0"/>
                        <a:t>облачно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dirty="0"/>
                        <a:t>облачно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dirty="0"/>
                        <a:t>облачно, небольшой дождь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dirty="0"/>
                        <a:t>облачно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6478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rgbClr val="FF0000"/>
                          </a:solidFill>
                        </a:rPr>
                        <a:t>+19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rgbClr val="FF0000"/>
                          </a:solidFill>
                        </a:rPr>
                        <a:t>+18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rgbClr val="FF0000"/>
                          </a:solidFill>
                        </a:rPr>
                        <a:t>+17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rgbClr val="FF0000"/>
                          </a:solidFill>
                        </a:rPr>
                        <a:t>+18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rgbClr val="FF0000"/>
                          </a:solidFill>
                        </a:rPr>
                        <a:t>+18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rgbClr val="FF0000"/>
                          </a:solidFill>
                        </a:rPr>
                        <a:t>+16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rgbClr val="FF0000"/>
                          </a:solidFill>
                        </a:rPr>
                        <a:t>+16</a:t>
                      </a:r>
                    </a:p>
                  </a:txBody>
                  <a:tcPr marL="31750" marR="317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 descr="http://yandex.st/weather/1.1.76.1/i/icons/30x30/skc_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pic>
        <p:nvPicPr>
          <p:cNvPr id="1026" name="Picture 2" descr="http://yandex.st/weather/1.1.76.1/i/icons/30x30/bkn_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pic>
        <p:nvPicPr>
          <p:cNvPr id="1027" name="Picture 3" descr="http://yandex.st/weather/1.1.76.1/i/icons/30x30/ov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pic>
        <p:nvPicPr>
          <p:cNvPr id="1028" name="Picture 4" descr="http://yandex.st/weather/1.1.76.1/i/icons/30x30/ov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pic>
        <p:nvPicPr>
          <p:cNvPr id="1029" name="Picture 5" descr="http://yandex.st/weather/1.1.76.1/i/icons/30x30/ov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pic>
        <p:nvPicPr>
          <p:cNvPr id="1030" name="Picture 6" descr="http://yandex.st/weather/1.1.76.1/i/icons/30x30/ovc_-r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pic>
        <p:nvPicPr>
          <p:cNvPr id="1031" name="Picture 7" descr="http://yandex.st/weather/1.1.76.1/i/icons/30x30/ov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pic>
        <p:nvPicPr>
          <p:cNvPr id="1032" name="Picture 8" descr="http://yandex.st/weather/1.1.76.1/i/icons/30x30/bkn_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pic>
        <p:nvPicPr>
          <p:cNvPr id="1033" name="Picture 9" descr="http://yandex.st/weather/1.1.76.1/i/icons/30x30/bkn_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sentabr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285992"/>
            <a:ext cx="3470972" cy="307181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488" y="500042"/>
            <a:ext cx="353804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2=4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g19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500306"/>
            <a:ext cx="4357117" cy="2881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571480"/>
            <a:ext cx="4395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ВИКТОРИНА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643182"/>
          <a:ext cx="864399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357322"/>
                <a:gridCol w="2928958"/>
                <a:gridCol w="23574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 </a:t>
                      </a:r>
                    </a:p>
                    <a:p>
                      <a:r>
                        <a:rPr lang="ru-RU" dirty="0" smtClean="0"/>
                        <a:t>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</a:p>
                    <a:p>
                      <a:r>
                        <a:rPr lang="ru-RU" dirty="0" smtClean="0"/>
                        <a:t>ученика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Информативность</a:t>
                      </a:r>
                    </a:p>
                    <a:p>
                      <a:r>
                        <a:rPr lang="ru-RU" dirty="0" smtClean="0"/>
                        <a:t>сообщения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Причина не информативности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Какой город является столицей</a:t>
                      </a:r>
                      <a:r>
                        <a:rPr lang="ru-RU" baseline="0" dirty="0" smtClean="0"/>
                        <a:t> Франции?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изучает коллоидная</a:t>
                      </a:r>
                      <a:r>
                        <a:rPr lang="ru-RU" baseline="0" dirty="0" smtClean="0"/>
                        <a:t> химия?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Какую высоту и вес имеет Эйфелева башня?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57422" y="3643314"/>
            <a:ext cx="121101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Париж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3286124"/>
            <a:ext cx="5615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3571876"/>
            <a:ext cx="14269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новое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4429132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4429132"/>
            <a:ext cx="5615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63543" y="4572008"/>
            <a:ext cx="17588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Непонятно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5500702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5500702"/>
            <a:ext cx="5615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9390" y="0"/>
            <a:ext cx="687239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Вероятностный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содержательный подход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 измерению информации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0b21ab31beff9eea6e6cdab5262a7b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500306"/>
            <a:ext cx="4214842" cy="4214842"/>
          </a:xfrm>
          <a:prstGeom prst="rect">
            <a:avLst/>
          </a:prstGeom>
        </p:spPr>
      </p:pic>
      <p:pic>
        <p:nvPicPr>
          <p:cNvPr id="5" name="Рисунок 4" descr="5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2500306"/>
            <a:ext cx="4286279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9390" y="0"/>
            <a:ext cx="687239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Вероятностный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содержательный подход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 измерению информации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61" y="2967335"/>
            <a:ext cx="7855099" cy="255454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Сообщение, уменьшающее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4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еопределённость знаний </a:t>
            </a:r>
          </a:p>
          <a:p>
            <a:pPr algn="ctr"/>
            <a:r>
              <a:rPr lang="ru-RU" sz="4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некотором событии в </a:t>
            </a:r>
            <a:r>
              <a:rPr lang="ru-RU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раза</a:t>
            </a:r>
            <a:r>
              <a:rPr lang="ru-RU" sz="4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несёт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бит 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информации</a:t>
            </a:r>
            <a:endParaRPr lang="ru-RU" sz="40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9390" y="0"/>
            <a:ext cx="687239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Вероятностный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содержательный подход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 измерению информации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70008220_1296464644_image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786190"/>
            <a:ext cx="3810000" cy="2857500"/>
          </a:xfrm>
          <a:prstGeom prst="rect">
            <a:avLst/>
          </a:prstGeom>
        </p:spPr>
      </p:pic>
      <p:pic>
        <p:nvPicPr>
          <p:cNvPr id="7" name="Рисунок 6" descr="1feee960a0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571744"/>
            <a:ext cx="4314689" cy="20764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4357694"/>
            <a:ext cx="564289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вариант </a:t>
            </a:r>
          </a:p>
          <a:p>
            <a:pPr algn="ctr"/>
            <a:r>
              <a:rPr lang="ru-RU" sz="3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возможных событий: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Либо выпадает «Орел», 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либо - «Решка».</a:t>
            </a:r>
            <a:endParaRPr lang="ru-RU" sz="36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2643182"/>
            <a:ext cx="312168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Сообщение несёт</a:t>
            </a:r>
          </a:p>
          <a:p>
            <a:pPr algn="ctr"/>
            <a:r>
              <a:rPr lang="ru-RU" sz="24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400" b="1" cap="all" spc="0" dirty="0" smtClean="0">
                <a:ln/>
                <a:solidFill>
                  <a:schemeClr val="accent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 бит </a:t>
            </a:r>
          </a:p>
          <a:p>
            <a:pPr algn="ctr"/>
            <a:r>
              <a:rPr lang="ru-RU" sz="24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информации</a:t>
            </a:r>
            <a:endParaRPr lang="ru-RU" sz="2400" b="1" cap="all" spc="0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559</TotalTime>
  <Words>512</Words>
  <Application>Microsoft Office PowerPoint</Application>
  <PresentationFormat>Экран (4:3)</PresentationFormat>
  <Paragraphs>177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Единица измерения. Содержательный и алфавитный подход к измерению информации.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Единица измерения. Содержательный и алфавитный подход к измерению информации.</dc:title>
  <dc:creator>Общий</dc:creator>
  <cp:lastModifiedBy>user</cp:lastModifiedBy>
  <cp:revision>73</cp:revision>
  <dcterms:modified xsi:type="dcterms:W3CDTF">2014-01-12T10:58:04Z</dcterms:modified>
</cp:coreProperties>
</file>