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5" r:id="rId3"/>
    <p:sldId id="267" r:id="rId4"/>
    <p:sldId id="266" r:id="rId5"/>
    <p:sldId id="257" r:id="rId6"/>
    <p:sldId id="278" r:id="rId7"/>
    <p:sldId id="269" r:id="rId8"/>
    <p:sldId id="290" r:id="rId9"/>
    <p:sldId id="294" r:id="rId10"/>
    <p:sldId id="271" r:id="rId11"/>
    <p:sldId id="273" r:id="rId12"/>
    <p:sldId id="275" r:id="rId13"/>
    <p:sldId id="277" r:id="rId14"/>
    <p:sldId id="299" r:id="rId15"/>
    <p:sldId id="280" r:id="rId16"/>
    <p:sldId id="281" r:id="rId17"/>
    <p:sldId id="282" r:id="rId18"/>
    <p:sldId id="284" r:id="rId19"/>
    <p:sldId id="286" r:id="rId20"/>
    <p:sldId id="288" r:id="rId21"/>
    <p:sldId id="289" r:id="rId22"/>
    <p:sldId id="261" r:id="rId23"/>
    <p:sldId id="262" r:id="rId24"/>
    <p:sldId id="264" r:id="rId25"/>
    <p:sldId id="293" r:id="rId26"/>
    <p:sldId id="291" r:id="rId27"/>
    <p:sldId id="292" r:id="rId28"/>
    <p:sldId id="295" r:id="rId29"/>
    <p:sldId id="296" r:id="rId30"/>
    <p:sldId id="297" r:id="rId31"/>
    <p:sldId id="298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CC33"/>
    <a:srgbClr val="008000"/>
    <a:srgbClr val="003300"/>
    <a:srgbClr val="006600"/>
    <a:srgbClr val="00541D"/>
    <a:srgbClr val="CCECFF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9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4BFE-93CC-4094-A53D-064860AF11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C5EB-2363-43F7-B6BB-E509C8B2F8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6DD2B-1331-4080-9091-EBE1964FE4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F7221-757C-4F39-AD9C-00221EFDC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6D17D-4E6F-4EA1-83C9-97A8A326F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DCE37-9459-490F-927A-4A01419448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1B829-8FDF-4B90-BCF8-399117DF74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78A25-C161-4018-88A7-60676596E1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3F81B-D6F5-4F46-B5A5-D6492142C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D343B-AC00-4BE7-A702-0389615F4F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7A987-2153-4595-879B-818836B3A1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4678A1-4D3B-45E7-9043-9797A5DC058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6699"/>
            </a:gs>
            <a:gs pos="50000">
              <a:srgbClr val="006699">
                <a:gamma/>
                <a:tint val="25098"/>
                <a:invGamma/>
              </a:srgbClr>
            </a:gs>
            <a:gs pos="100000">
              <a:srgbClr val="0066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7489825" cy="365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>
                <a:solidFill>
                  <a:srgbClr val="003399"/>
                </a:solidFill>
                <a:latin typeface="Monotype Corsiva" pitchFamily="66" charset="0"/>
              </a:rPr>
              <a:t>Тема:</a:t>
            </a:r>
            <a:r>
              <a:rPr lang="ru-RU" sz="5400">
                <a:solidFill>
                  <a:srgbClr val="003399"/>
                </a:solidFill>
                <a:latin typeface="Monotype Corsiva" pitchFamily="66" charset="0"/>
              </a:rPr>
              <a:t>  Теоремы «невесты»; «бабочки»; «100 быков»; «бегства убогих»; «ослов</a:t>
            </a:r>
            <a:r>
              <a:rPr lang="ru-RU" sz="7200">
                <a:solidFill>
                  <a:srgbClr val="003399"/>
                </a:solidFill>
                <a:latin typeface="Monotype Corsiva" pitchFamily="66" charset="0"/>
              </a:rPr>
              <a:t>»</a:t>
            </a:r>
            <a:r>
              <a:rPr lang="ru-RU" sz="5400">
                <a:solidFill>
                  <a:srgbClr val="003399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5072074"/>
            <a:ext cx="3812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Презентация учителя математики</a:t>
            </a:r>
          </a:p>
          <a:p>
            <a:r>
              <a:rPr lang="ru-RU" sz="1800" dirty="0" smtClean="0"/>
              <a:t>МБОУ «Судинская СОШ»</a:t>
            </a:r>
          </a:p>
          <a:p>
            <a:r>
              <a:rPr lang="ru-RU" sz="1800" dirty="0" smtClean="0"/>
              <a:t> Рязановой Л.П</a:t>
            </a:r>
            <a:endParaRPr lang="ru-RU" sz="1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сканирование00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4D7"/>
              </a:clrFrom>
              <a:clrTo>
                <a:srgbClr val="F2E4D7">
                  <a:alpha val="0"/>
                </a:srgbClr>
              </a:clrTo>
            </a:clrChange>
          </a:blip>
          <a:srcRect t="3583" r="9587" b="1772"/>
          <a:stretch>
            <a:fillRect/>
          </a:stretch>
        </p:blipFill>
        <p:spPr bwMode="auto">
          <a:xfrm>
            <a:off x="6300788" y="2349500"/>
            <a:ext cx="23399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5795963" y="5013325"/>
            <a:ext cx="2162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Пифагор – древнегреческий ученый (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 в. до н.э.)</a:t>
            </a:r>
            <a:endParaRPr 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864235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</a:pPr>
            <a:r>
              <a:rPr lang="ru-RU" sz="1600"/>
              <a:t>   </a:t>
            </a:r>
            <a:r>
              <a:rPr lang="ru-RU" sz="2800"/>
              <a:t>Знаменитый греческий философ и математик Пифагор Самосский, именем которого названа теорема, жил около 2,5 тысяч лет тому назад. Дошедшие до нас биографические сведения о Пифагоре отрывочны и далеко недостоверны. С его именем связано много легенд. </a:t>
            </a:r>
          </a:p>
        </p:txBody>
      </p:sp>
      <p:pic>
        <p:nvPicPr>
          <p:cNvPr id="142341" name="Picture 5" descr="ступени 0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781300"/>
            <a:ext cx="3606800" cy="38433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/>
      <p:bldP spid="1423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684213" y="549275"/>
            <a:ext cx="6840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61950">
              <a:spcBef>
                <a:spcPct val="50000"/>
              </a:spcBef>
            </a:pPr>
            <a:r>
              <a:rPr lang="ru-RU" sz="1600"/>
              <a:t>    </a:t>
            </a:r>
            <a:r>
              <a:rPr lang="ru-RU" sz="2400"/>
              <a:t>Достоверно известно, что Пифагор много путешествовал по странам Востока, посещал Египет, Индию и Вавилон, изучал древнюю культуру и достижения науки разных стран. </a:t>
            </a: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95288" y="206057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395288" y="2133600"/>
            <a:ext cx="48244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Вернувшись на родину, Пифагор организовал кружок молодежи из представителей аристократии, куда принимались с большими церемониями после долгих испытаний. Каждый вступающий отрекался от своего имущества и давал клятву хранить в тайне учения основателя.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519113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/>
          </a:p>
        </p:txBody>
      </p:sp>
      <p:pic>
        <p:nvPicPr>
          <p:cNvPr id="144391" name="Picture 7" descr="обуч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92375"/>
            <a:ext cx="4319587" cy="2881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/>
      <p:bldP spid="144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395288" y="2060575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519113" y="4745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2751138" y="1073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900113" y="404813"/>
            <a:ext cx="5976937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Так на юге Италии, которая была в то время греческой колонией, возникла знаменитая «Пифагорейская школа», сыгравшая важную роль в научной и политической жизни древней Греции.  </a:t>
            </a:r>
          </a:p>
          <a:p>
            <a:endParaRPr lang="ru-RU" sz="2400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250825" y="3068638"/>
            <a:ext cx="62658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Пифагорейцы занимались математикой, философией, естественными науками. Ими было сделано много важных открытий в арифметике и геометрии. Однако, в школе существовал Декрет, по которому авторство всех математических работ приписывалось Пифагору.</a:t>
            </a:r>
          </a:p>
        </p:txBody>
      </p:sp>
      <p:pic>
        <p:nvPicPr>
          <p:cNvPr id="146441" name="Picture 9" descr="пифагорейская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1052513"/>
            <a:ext cx="2565400" cy="48037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8" grpId="0"/>
      <p:bldP spid="1464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сканирование000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E4D7"/>
              </a:clrFrom>
              <a:clrTo>
                <a:srgbClr val="F2E4D7">
                  <a:alpha val="0"/>
                </a:srgbClr>
              </a:clrTo>
            </a:clrChange>
          </a:blip>
          <a:srcRect t="3583" r="9587" b="1772"/>
          <a:stretch>
            <a:fillRect/>
          </a:stretch>
        </p:blipFill>
        <p:spPr bwMode="auto">
          <a:xfrm>
            <a:off x="6288088" y="3257550"/>
            <a:ext cx="285591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42988" y="333375"/>
            <a:ext cx="6840537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Именно Пифагору приписывают и доказательство знаменитой геометрической теоремы. </a:t>
            </a:r>
          </a:p>
          <a:p>
            <a:r>
              <a:rPr lang="ru-RU" sz="2400"/>
              <a:t>На основе преданий, распространенных известными математиками (Прокл, Плутарх и др.), длительное время считали, что до Пифагора эта теорема не была известна, отсюда и название – теорема Пифагора.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323850" y="3879850"/>
            <a:ext cx="59769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Пифагор был убит в уличной схватке во время народного восстания. После его смерти ученики окружили тайной имя своего учителя, так что установить правду о Пифагоре невозможно.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75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  <p:bldP spid="148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604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Не подлежит, однако, сомнению, что эту теорему знали за много лет до Пифагора. Так, за 1500 лет до Пифагора древние египтяне знали о том, что треугольник со сторонами 3, 4 и 5 является прямоугольным, и пользовались этим свойством (т. е. теоремой, обратной теореме Пифагора) для построения прямых углов при планировке земельных участков и сооружений зданий.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1908175" y="1341438"/>
            <a:ext cx="36734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Во времена Пифагора формулировка теоремы звучала так:</a:t>
            </a:r>
          </a:p>
        </p:txBody>
      </p:sp>
      <p:grpSp>
        <p:nvGrpSpPr>
          <p:cNvPr id="151557" name="Group 5"/>
          <p:cNvGrpSpPr>
            <a:grpSpLocks/>
          </p:cNvGrpSpPr>
          <p:nvPr/>
        </p:nvGrpSpPr>
        <p:grpSpPr bwMode="auto">
          <a:xfrm>
            <a:off x="2843213" y="3284538"/>
            <a:ext cx="5545137" cy="2447925"/>
            <a:chOff x="2064" y="1797"/>
            <a:chExt cx="3493" cy="1951"/>
          </a:xfrm>
        </p:grpSpPr>
        <p:sp>
          <p:nvSpPr>
            <p:cNvPr id="151558" name="AutoShape 6"/>
            <p:cNvSpPr>
              <a:spLocks noChangeArrowheads="1"/>
            </p:cNvSpPr>
            <p:nvPr/>
          </p:nvSpPr>
          <p:spPr bwMode="auto">
            <a:xfrm>
              <a:off x="2064" y="1797"/>
              <a:ext cx="3493" cy="1951"/>
            </a:xfrm>
            <a:prstGeom prst="verticalScroll">
              <a:avLst>
                <a:gd name="adj" fmla="val 12500"/>
              </a:avLst>
            </a:prstGeom>
            <a:gradFill rotWithShape="1">
              <a:gsLst>
                <a:gs pos="0">
                  <a:srgbClr val="FFFFCC">
                    <a:alpha val="50000"/>
                  </a:srgbClr>
                </a:gs>
                <a:gs pos="100000">
                  <a:srgbClr val="FFFFFF">
                    <a:alpha val="30000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1600">
                <a:latin typeface="Tahoma" pitchFamily="34" charset="0"/>
              </a:endParaRPr>
            </a:p>
            <a:p>
              <a:pPr algn="ctr"/>
              <a:endParaRPr lang="ru-RU" sz="1800">
                <a:solidFill>
                  <a:srgbClr val="A50021"/>
                </a:solidFill>
                <a:latin typeface="Tahoma" pitchFamily="34" charset="0"/>
              </a:endParaRPr>
            </a:p>
          </p:txBody>
        </p:sp>
        <p:sp>
          <p:nvSpPr>
            <p:cNvPr id="151559" name="Text Box 7"/>
            <p:cNvSpPr txBox="1">
              <a:spLocks noChangeArrowheads="1"/>
            </p:cNvSpPr>
            <p:nvPr/>
          </p:nvSpPr>
          <p:spPr bwMode="auto">
            <a:xfrm>
              <a:off x="2381" y="2023"/>
              <a:ext cx="2949" cy="1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i="1">
                  <a:solidFill>
                    <a:srgbClr val="6600FF"/>
                  </a:solidFill>
                  <a:latin typeface="Tahoma" pitchFamily="34" charset="0"/>
                </a:rPr>
                <a:t>«Квадрат, построенный на гипотенузе прямоугольного треугольника, равновелик сумме квадратов, построенных на катетах».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9930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Площадь квадрата, построенного на гипотенузе прямоугольного треугольника, равна сумме площадей квадратов, построенных на его катетах.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 rot="3832707">
            <a:off x="2827338" y="1939925"/>
            <a:ext cx="2112962" cy="2160588"/>
          </a:xfrm>
          <a:prstGeom prst="rect">
            <a:avLst/>
          </a:prstGeom>
          <a:solidFill>
            <a:srgbClr val="F0EAA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2432050" y="4437063"/>
            <a:ext cx="936625" cy="936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152583" name="AutoShape 7"/>
          <p:cNvSpPr>
            <a:spLocks noChangeArrowheads="1"/>
          </p:cNvSpPr>
          <p:nvPr/>
        </p:nvSpPr>
        <p:spPr bwMode="auto">
          <a:xfrm>
            <a:off x="2447925" y="2565400"/>
            <a:ext cx="914400" cy="1871663"/>
          </a:xfrm>
          <a:prstGeom prst="rtTriangle">
            <a:avLst/>
          </a:prstGeom>
          <a:solidFill>
            <a:srgbClr val="FCA2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539750" y="2565400"/>
            <a:ext cx="1908175" cy="1873250"/>
          </a:xfrm>
          <a:prstGeom prst="rect">
            <a:avLst/>
          </a:prstGeom>
          <a:solidFill>
            <a:srgbClr val="C7ACF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800"/>
              <a:t>                         </a:t>
            </a:r>
          </a:p>
        </p:txBody>
      </p:sp>
      <p:sp>
        <p:nvSpPr>
          <p:cNvPr id="152587" name="Text Box 11"/>
          <p:cNvSpPr txBox="1">
            <a:spLocks noChangeArrowheads="1"/>
          </p:cNvSpPr>
          <p:nvPr/>
        </p:nvSpPr>
        <p:spPr bwMode="auto">
          <a:xfrm>
            <a:off x="3529013" y="2276475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 </a:t>
            </a:r>
            <a:r>
              <a:rPr lang="ru-RU" sz="1800"/>
              <a:t>= </a:t>
            </a:r>
            <a:r>
              <a:rPr lang="en-US" sz="1800"/>
              <a:t>c</a:t>
            </a:r>
            <a:r>
              <a:rPr lang="ru-RU" sz="1800" baseline="30000"/>
              <a:t>2</a:t>
            </a:r>
            <a:endParaRPr lang="ru-RU" sz="1800"/>
          </a:p>
        </p:txBody>
      </p:sp>
      <p:sp>
        <p:nvSpPr>
          <p:cNvPr id="152588" name="Text Box 12"/>
          <p:cNvSpPr txBox="1">
            <a:spLocks noChangeArrowheads="1"/>
          </p:cNvSpPr>
          <p:nvPr/>
        </p:nvSpPr>
        <p:spPr bwMode="auto">
          <a:xfrm>
            <a:off x="2952750" y="32131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с</a:t>
            </a:r>
          </a:p>
        </p:txBody>
      </p:sp>
      <p:sp>
        <p:nvSpPr>
          <p:cNvPr id="152589" name="Text Box 13"/>
          <p:cNvSpPr txBox="1">
            <a:spLocks noChangeArrowheads="1"/>
          </p:cNvSpPr>
          <p:nvPr/>
        </p:nvSpPr>
        <p:spPr bwMode="auto">
          <a:xfrm>
            <a:off x="2716213" y="43846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a</a:t>
            </a:r>
            <a:endParaRPr lang="ru-RU" sz="1800"/>
          </a:p>
        </p:txBody>
      </p:sp>
      <p:sp>
        <p:nvSpPr>
          <p:cNvPr id="152590" name="Text Box 14"/>
          <p:cNvSpPr txBox="1">
            <a:spLocks noChangeArrowheads="1"/>
          </p:cNvSpPr>
          <p:nvPr/>
        </p:nvSpPr>
        <p:spPr bwMode="auto">
          <a:xfrm>
            <a:off x="2644775" y="4889500"/>
            <a:ext cx="808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S </a:t>
            </a:r>
            <a:r>
              <a:rPr lang="ru-RU" sz="1800"/>
              <a:t>= </a:t>
            </a:r>
            <a:r>
              <a:rPr lang="en-US" sz="1800"/>
              <a:t>a</a:t>
            </a:r>
            <a:r>
              <a:rPr lang="ru-RU" sz="1800" baseline="30000"/>
              <a:t>2</a:t>
            </a:r>
            <a:endParaRPr lang="ru-RU" sz="1800"/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2139950" y="344805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/>
              <a:t>в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771525" y="2944813"/>
            <a:ext cx="812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</a:t>
            </a:r>
            <a:r>
              <a:rPr lang="ru-RU" sz="1800"/>
              <a:t> = в</a:t>
            </a:r>
            <a:r>
              <a:rPr lang="ru-RU" sz="1800" baseline="30000"/>
              <a:t>2</a:t>
            </a:r>
            <a:endParaRPr lang="ru-RU" sz="1800"/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2160588" y="21336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</a:t>
            </a:r>
            <a:endParaRPr lang="ru-RU" sz="1800"/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3455988" y="45085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endParaRPr lang="ru-RU" sz="1800"/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2087563" y="45085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C</a:t>
            </a:r>
            <a:endParaRPr lang="ru-RU" sz="1800"/>
          </a:p>
        </p:txBody>
      </p:sp>
      <p:sp>
        <p:nvSpPr>
          <p:cNvPr id="152596" name="Text Box 20"/>
          <p:cNvSpPr txBox="1">
            <a:spLocks noChangeArrowheads="1"/>
          </p:cNvSpPr>
          <p:nvPr/>
        </p:nvSpPr>
        <p:spPr bwMode="auto">
          <a:xfrm>
            <a:off x="5470525" y="1773238"/>
            <a:ext cx="3673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u="sng"/>
              <a:t>Дано</a:t>
            </a:r>
            <a:r>
              <a:rPr lang="ru-RU" sz="2400"/>
              <a:t>: </a:t>
            </a:r>
            <a:endParaRPr lang="en-US" sz="2400"/>
          </a:p>
          <a:p>
            <a:r>
              <a:rPr lang="ru-RU" sz="2400">
                <a:cs typeface="Arial" charset="0"/>
              </a:rPr>
              <a:t>∆АВС – прямоугольный</a:t>
            </a:r>
          </a:p>
          <a:p>
            <a:r>
              <a:rPr lang="en-US" sz="2400">
                <a:cs typeface="Arial" charset="0"/>
              </a:rPr>
              <a:t> </a:t>
            </a:r>
            <a:r>
              <a:rPr lang="ru-RU" sz="2400"/>
              <a:t>а = ВС – катет</a:t>
            </a:r>
            <a:r>
              <a:rPr lang="en-US" sz="2400"/>
              <a:t>  </a:t>
            </a:r>
            <a:endParaRPr lang="ru-RU" sz="2400"/>
          </a:p>
          <a:p>
            <a:r>
              <a:rPr lang="ru-RU" sz="2400"/>
              <a:t> в = АС – катет,</a:t>
            </a:r>
            <a:r>
              <a:rPr lang="en-US" sz="2400"/>
              <a:t>   </a:t>
            </a:r>
            <a:endParaRPr lang="ru-RU" sz="2400"/>
          </a:p>
          <a:p>
            <a:r>
              <a:rPr lang="ru-RU" sz="2400">
                <a:cs typeface="Arial" charset="0"/>
              </a:rPr>
              <a:t> с = АВ – гипотенуза.</a:t>
            </a:r>
          </a:p>
        </p:txBody>
      </p:sp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5003800" y="4005263"/>
            <a:ext cx="3889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sng"/>
              <a:t>Док-ть</a:t>
            </a:r>
            <a:r>
              <a:rPr lang="ru-RU" sz="2400"/>
              <a:t>:   с</a:t>
            </a:r>
            <a:r>
              <a:rPr lang="ru-RU" sz="2400" baseline="30000"/>
              <a:t>2</a:t>
            </a:r>
            <a:r>
              <a:rPr lang="ru-RU" sz="2400"/>
              <a:t> = а</a:t>
            </a:r>
            <a:r>
              <a:rPr lang="ru-RU" sz="2400" baseline="30000"/>
              <a:t>2 </a:t>
            </a:r>
            <a:r>
              <a:rPr lang="ru-RU" sz="2400"/>
              <a:t>+ в</a:t>
            </a:r>
            <a:r>
              <a:rPr lang="ru-RU" sz="2400" baseline="30000"/>
              <a:t>2</a:t>
            </a:r>
          </a:p>
          <a:p>
            <a:r>
              <a:rPr lang="ru-RU" sz="2400"/>
              <a:t>                     или  </a:t>
            </a:r>
          </a:p>
          <a:p>
            <a:r>
              <a:rPr lang="ru-RU" sz="2400"/>
              <a:t>           АВ</a:t>
            </a:r>
            <a:r>
              <a:rPr lang="ru-RU" sz="2400" baseline="30000"/>
              <a:t>2</a:t>
            </a:r>
            <a:r>
              <a:rPr lang="ru-RU" sz="2400"/>
              <a:t> = АС</a:t>
            </a:r>
            <a:r>
              <a:rPr lang="ru-RU" sz="2400" baseline="30000"/>
              <a:t>2</a:t>
            </a:r>
            <a:r>
              <a:rPr lang="ru-RU" sz="2400"/>
              <a:t> + ВС</a:t>
            </a:r>
            <a:r>
              <a:rPr lang="ru-RU" sz="2400" baseline="30000"/>
              <a:t>2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152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152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2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6" dur="1000"/>
                                        <p:tgtEl>
                                          <p:spTgt spid="152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1000"/>
                                        <p:tgtEl>
                                          <p:spTgt spid="152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1000"/>
                                        <p:tgtEl>
                                          <p:spTgt spid="152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1000"/>
                                        <p:tgtEl>
                                          <p:spTgt spid="152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152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nimBg="1"/>
      <p:bldP spid="152582" grpId="0" animBg="1"/>
      <p:bldP spid="152583" grpId="0" animBg="1"/>
      <p:bldP spid="152584" grpId="0" animBg="1"/>
      <p:bldP spid="152587" grpId="0"/>
      <p:bldP spid="152588" grpId="0"/>
      <p:bldP spid="152589" grpId="0"/>
      <p:bldP spid="152590" grpId="0"/>
      <p:bldP spid="152591" grpId="0"/>
      <p:bldP spid="152592" grpId="0"/>
      <p:bldP spid="152593" grpId="0"/>
      <p:bldP spid="152594" grpId="0"/>
      <p:bldP spid="152595" grpId="0"/>
      <p:bldP spid="152596" grpId="0" uiExpand="1" build="p"/>
      <p:bldP spid="1525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5492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 В настоящее время имеется более 100 различных способов доказательства, поэтому теорема Пифагора попала в «Книгу рекордов Гиннеса».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Такой интерес к теореме объясняется тем, что в прошлом для получения звания </a:t>
            </a:r>
            <a:r>
              <a:rPr lang="ru-RU" sz="4000" i="1">
                <a:latin typeface="Monotype Corsiva" pitchFamily="66" charset="0"/>
              </a:rPr>
              <a:t>Магистра Математики</a:t>
            </a:r>
            <a:r>
              <a:rPr lang="ru-RU"/>
              <a:t> требовалось предоставить новое доказательство.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 contrast="12000"/>
          </a:blip>
          <a:srcRect l="848" t="18855" r="43604"/>
          <a:stretch>
            <a:fillRect/>
          </a:stretch>
        </p:blipFill>
        <p:spPr bwMode="auto">
          <a:xfrm>
            <a:off x="250825" y="2420938"/>
            <a:ext cx="46799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323850" y="260350"/>
            <a:ext cx="8424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 i="1"/>
              <a:t> </a:t>
            </a:r>
            <a:r>
              <a:rPr lang="ru-RU" sz="2400"/>
              <a:t>К </a:t>
            </a:r>
            <a:r>
              <a:rPr lang="ru-RU" sz="2400" b="1" i="1"/>
              <a:t>теореме Пифагора</a:t>
            </a:r>
            <a:r>
              <a:rPr lang="ru-RU" sz="2400" i="1"/>
              <a:t> </a:t>
            </a:r>
            <a:r>
              <a:rPr lang="ru-RU" sz="2400"/>
              <a:t>ученики составляли стишки, вроде:</a:t>
            </a:r>
            <a:endParaRPr lang="ru-RU" sz="2400" i="1"/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203575" y="1052513"/>
            <a:ext cx="576103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FF"/>
                </a:solidFill>
              </a:rPr>
              <a:t>«Пифагоровы штаны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00FF"/>
                </a:solidFill>
              </a:rPr>
              <a:t>во все стороны равны»,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250825" y="2276475"/>
            <a:ext cx="6265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А также рисовали такие карикатуры:</a:t>
            </a:r>
          </a:p>
        </p:txBody>
      </p:sp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6011863" y="6165850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Шарж  из учебника 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 века.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727" t="18729" r="3500" b="1555"/>
          <a:stretch>
            <a:fillRect/>
          </a:stretch>
        </p:blipFill>
        <p:spPr bwMode="auto">
          <a:xfrm>
            <a:off x="6227763" y="2205038"/>
            <a:ext cx="23764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/>
      <p:bldP spid="155653" grpId="0"/>
      <p:bldP spid="1556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bg1"/>
          </a:fgClr>
          <a:bgClr>
            <a:srgbClr val="CC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064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Теорему называли </a:t>
            </a:r>
            <a:r>
              <a:rPr lang="ru-RU" sz="2400" b="1"/>
              <a:t>«мостом ослов»,</a:t>
            </a:r>
            <a:r>
              <a:rPr lang="ru-RU" sz="2400"/>
              <a:t> так как слабые ученики, заучивающие теоремы наизусть, без понимания, и прозванные поэтому «ослами», были не в состоянии преодолеть теорему Пифагора, служившую для них вроде непреодолимого моста.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2700338" y="3933825"/>
            <a:ext cx="55451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Или </a:t>
            </a:r>
            <a:r>
              <a:rPr lang="ru-RU" sz="2400" b="1"/>
              <a:t>«бегство убогих»</a:t>
            </a:r>
            <a:r>
              <a:rPr lang="ru-RU" sz="2400"/>
              <a:t>, так как некоторые «убогие» ученики, не имевшие серьезной математической подготовки, бежали от геометрии.</a:t>
            </a:r>
          </a:p>
        </p:txBody>
      </p:sp>
      <p:sp>
        <p:nvSpPr>
          <p:cNvPr id="157700" name="WordArt 4"/>
          <p:cNvSpPr>
            <a:spLocks noChangeArrowheads="1" noChangeShapeType="1" noTextEdit="1"/>
          </p:cNvSpPr>
          <p:nvPr/>
        </p:nvSpPr>
        <p:spPr bwMode="auto">
          <a:xfrm rot="-2243519">
            <a:off x="0" y="2420938"/>
            <a:ext cx="4968875" cy="3455987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8986000"/>
                <a:gd name="adj2" fmla="val 4657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"Dons asinorum"</a:t>
            </a:r>
            <a:endParaRPr lang="ru-RU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57701" name="WordArt 5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011863" y="4868863"/>
            <a:ext cx="2592387" cy="16557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2088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"elefuga"</a:t>
            </a:r>
            <a:endParaRPr lang="ru-RU" sz="36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66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2819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В некоторых списках «Начал» Евклида теорема Пифагора называлась теоремой Нимфы, «теорема – бабочка», по-видимому из-за сходства чертежа с бабочкой, поскольку словом «нимфа» греки называли бабочек. Нимфами греки называли еще и невест, а также некоторых богинь. 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3851275" y="3213100"/>
            <a:ext cx="477361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При переводе с греческого арабский переводчик, вероятно, не обратил внимания на чертеж и перевел слово «нимфа» не как «бабочка», а как «невеста». Так и появилось ласковое название знаменитой теоремы – «Теорема Невесты».</a:t>
            </a:r>
          </a:p>
        </p:txBody>
      </p:sp>
      <p:grpSp>
        <p:nvGrpSpPr>
          <p:cNvPr id="159748" name="Group 4"/>
          <p:cNvGrpSpPr>
            <a:grpSpLocks/>
          </p:cNvGrpSpPr>
          <p:nvPr/>
        </p:nvGrpSpPr>
        <p:grpSpPr bwMode="auto">
          <a:xfrm>
            <a:off x="0" y="2616200"/>
            <a:ext cx="3475038" cy="4241800"/>
            <a:chOff x="0" y="1389"/>
            <a:chExt cx="2351" cy="2830"/>
          </a:xfrm>
        </p:grpSpPr>
        <p:pic>
          <p:nvPicPr>
            <p:cNvPr id="1597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 l="2365" r="13676" b="4134"/>
            <a:stretch>
              <a:fillRect/>
            </a:stretch>
          </p:blipFill>
          <p:spPr bwMode="auto">
            <a:xfrm>
              <a:off x="0" y="1389"/>
              <a:ext cx="2080" cy="2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9750" name="Text Box 6"/>
            <p:cNvSpPr txBox="1">
              <a:spLocks noChangeArrowheads="1"/>
            </p:cNvSpPr>
            <p:nvPr/>
          </p:nvSpPr>
          <p:spPr bwMode="auto">
            <a:xfrm>
              <a:off x="158" y="3974"/>
              <a:ext cx="219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«Нимфа» - бабочка, невеста</a:t>
              </a:r>
            </a:p>
          </p:txBody>
        </p:sp>
      </p:grp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2" name="Picture 4" descr="kv0604kaleid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778" t="6813" r="2362" b="4559"/>
          <a:stretch>
            <a:fillRect/>
          </a:stretch>
        </p:blipFill>
        <p:spPr bwMode="auto">
          <a:xfrm>
            <a:off x="250825" y="476250"/>
            <a:ext cx="28082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3851275" y="260350"/>
            <a:ext cx="4968875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Теорема Пифагора- это символ математики. Великий Гаус предлагал использовать ее в качестве первого сообщения внеземным цивилизациям о существовании на Земле разумной жизни, проводя в лесах России огромные вырубки в виде «пифагоровых штанов»,так, чтобы этот чертеж был виден из космоса.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 descr="дом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4248150" cy="5310188"/>
          </a:xfrm>
          <a:prstGeom prst="rect">
            <a:avLst/>
          </a:prstGeom>
          <a:noFill/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5148263" y="549275"/>
            <a:ext cx="29511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800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5003800" y="1341438"/>
            <a:ext cx="36718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/>
              <a:t>Какой длины должна быть лестница, чтобы ее можно было приставить к окну, находящемуся на высоте 6 метров, если нижний конец лестницы должен отстоять от здания на 2,5 метра?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ступе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6250"/>
            <a:ext cx="5832475" cy="2425700"/>
          </a:xfrm>
          <a:prstGeom prst="rect">
            <a:avLst/>
          </a:prstGeom>
          <a:noFill/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84213" y="3644900"/>
            <a:ext cx="75596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Установите, на каком расстоянии от места старта упадут обломки первой ступени ракеты-носителя, если отделение этой ступени произойдет на высоте 35 км от поверхности Земли и к тому моменту ракета пролетит 37 км. Ракета движется под углом к горизонту.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6" name="Picture 8" descr="Копия до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92150"/>
            <a:ext cx="5111750" cy="3529013"/>
          </a:xfrm>
          <a:prstGeom prst="rect">
            <a:avLst/>
          </a:prstGeom>
          <a:noFill/>
        </p:spPr>
      </p:pic>
      <p:sp>
        <p:nvSpPr>
          <p:cNvPr id="89097" name="Text Box 9"/>
          <p:cNvSpPr txBox="1">
            <a:spLocks noChangeArrowheads="1"/>
          </p:cNvSpPr>
          <p:nvPr/>
        </p:nvSpPr>
        <p:spPr bwMode="auto">
          <a:xfrm>
            <a:off x="1331913" y="4581525"/>
            <a:ext cx="70564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Нужно перекрыть крышу сарая. Высота конька крыши 1,5 метра, ширина сарая 4 метра. Какой длины должны быть доски?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   Можно ли из бревна, диаметр поперечного сечения которого 30 см, выпилить брус квадратного сечения со стороной 20 см?</a:t>
            </a:r>
          </a:p>
        </p:txBody>
      </p:sp>
      <p:sp>
        <p:nvSpPr>
          <p:cNvPr id="165892" name="Oval 4"/>
          <p:cNvSpPr>
            <a:spLocks noChangeArrowheads="1"/>
          </p:cNvSpPr>
          <p:nvPr/>
        </p:nvSpPr>
        <p:spPr bwMode="auto">
          <a:xfrm>
            <a:off x="1042988" y="2636838"/>
            <a:ext cx="2233612" cy="22320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589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913" y="2997200"/>
            <a:ext cx="1655762" cy="15113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endParaRPr lang="ru-RU" sz="4000"/>
          </a:p>
          <a:p>
            <a:pPr>
              <a:buFontTx/>
              <a:buNone/>
            </a:pPr>
            <a:r>
              <a:rPr lang="ru-RU" sz="4000"/>
              <a:t> </a:t>
            </a:r>
          </a:p>
        </p:txBody>
      </p:sp>
      <p:pic>
        <p:nvPicPr>
          <p:cNvPr id="163844" name="Picture 4" descr="вариан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47725"/>
            <a:ext cx="8839200" cy="5162550"/>
          </a:xfrm>
          <a:prstGeom prst="rect">
            <a:avLst/>
          </a:prstGeom>
          <a:noFill/>
        </p:spPr>
      </p:pic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95288" y="476250"/>
            <a:ext cx="23764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1 Вариант:</a:t>
            </a:r>
          </a:p>
        </p:txBody>
      </p:sp>
      <p:sp>
        <p:nvSpPr>
          <p:cNvPr id="163846" name="Text Box 6"/>
          <p:cNvSpPr txBox="1">
            <a:spLocks noChangeArrowheads="1"/>
          </p:cNvSpPr>
          <p:nvPr/>
        </p:nvSpPr>
        <p:spPr bwMode="auto">
          <a:xfrm>
            <a:off x="539750" y="3068638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2 Вариант: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19"/>
          <p:cNvPicPr>
            <a:picLocks noChangeAspect="1" noChangeArrowheads="1" noCrop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1258888" y="2060575"/>
            <a:ext cx="3313112" cy="3089275"/>
          </a:xfrm>
          <a:prstGeom prst="rect">
            <a:avLst/>
          </a:prstGeom>
          <a:noFill/>
        </p:spPr>
      </p:pic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4427538" y="1196975"/>
            <a:ext cx="3240087" cy="1801813"/>
          </a:xfrm>
          <a:prstGeom prst="cloudCallout">
            <a:avLst>
              <a:gd name="adj1" fmla="val -59213"/>
              <a:gd name="adj2" fmla="val 9572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4932363" y="1557338"/>
            <a:ext cx="2376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/>
              <a:t>Спасибо за урок!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4" name="Picture 4" descr="дом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549275"/>
            <a:ext cx="4248150" cy="5310188"/>
          </a:xfrm>
          <a:prstGeom prst="rect">
            <a:avLst/>
          </a:prstGeom>
          <a:noFill/>
        </p:spPr>
      </p:pic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5148263" y="1052513"/>
            <a:ext cx="3455987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/>
              <a:t>6</a:t>
            </a:r>
            <a:r>
              <a:rPr lang="en-US" sz="3200">
                <a:cs typeface="Arial" charset="0"/>
              </a:rPr>
              <a:t>²</a:t>
            </a:r>
            <a:r>
              <a:rPr lang="ru-RU" sz="3200">
                <a:cs typeface="Arial" charset="0"/>
              </a:rPr>
              <a:t> + 2,5</a:t>
            </a:r>
            <a:r>
              <a:rPr lang="en-US" sz="3200">
                <a:cs typeface="Arial" charset="0"/>
              </a:rPr>
              <a:t>²</a:t>
            </a:r>
            <a:r>
              <a:rPr lang="ru-RU" sz="3200">
                <a:cs typeface="Arial" charset="0"/>
              </a:rPr>
              <a:t> = 42,25 </a:t>
            </a:r>
          </a:p>
          <a:p>
            <a:endParaRPr lang="ru-RU" sz="3200">
              <a:cs typeface="Arial" charset="0"/>
            </a:endParaRPr>
          </a:p>
          <a:p>
            <a:r>
              <a:rPr lang="ru-RU" sz="3200">
                <a:cs typeface="Arial" charset="0"/>
              </a:rPr>
              <a:t>С</a:t>
            </a:r>
            <a:r>
              <a:rPr lang="en-US" sz="3200">
                <a:cs typeface="Arial" charset="0"/>
              </a:rPr>
              <a:t>²</a:t>
            </a:r>
            <a:r>
              <a:rPr lang="ru-RU" sz="3200">
                <a:cs typeface="Arial" charset="0"/>
              </a:rPr>
              <a:t>=42,25</a:t>
            </a:r>
          </a:p>
          <a:p>
            <a:endParaRPr lang="ru-RU" sz="3200">
              <a:cs typeface="Arial" charset="0"/>
            </a:endParaRPr>
          </a:p>
          <a:p>
            <a:r>
              <a:rPr lang="ru-RU" sz="3200">
                <a:cs typeface="Arial" charset="0"/>
              </a:rPr>
              <a:t>С=6,5</a:t>
            </a:r>
            <a:endParaRPr lang="en-US" sz="320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ступен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76250"/>
            <a:ext cx="5832475" cy="2425700"/>
          </a:xfrm>
          <a:prstGeom prst="rect">
            <a:avLst/>
          </a:prstGeom>
          <a:noFill/>
        </p:spPr>
      </p:pic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1116013" y="3860800"/>
            <a:ext cx="61928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37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-35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=1369-1225=144</a:t>
            </a:r>
          </a:p>
          <a:p>
            <a:r>
              <a:rPr lang="ru-RU">
                <a:cs typeface="Arial" charset="0"/>
              </a:rPr>
              <a:t>АВ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=144</a:t>
            </a:r>
          </a:p>
          <a:p>
            <a:r>
              <a:rPr lang="ru-RU">
                <a:cs typeface="Arial" charset="0"/>
              </a:rPr>
              <a:t>АВ=12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7220" name="Picture 4"/>
          <p:cNvPicPr>
            <a:picLocks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pic>
        <p:nvPicPr>
          <p:cNvPr id="137221" name="Picture 5" descr="J0283615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157788"/>
            <a:ext cx="1800225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2" name="Picture 4" descr="Копия дом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692150"/>
            <a:ext cx="5111750" cy="3529013"/>
          </a:xfrm>
          <a:prstGeom prst="rect">
            <a:avLst/>
          </a:prstGeom>
          <a:noFill/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1403350" y="5013325"/>
            <a:ext cx="509746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1,5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+2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=2,25+4=6,25</a:t>
            </a:r>
          </a:p>
          <a:p>
            <a:pPr>
              <a:spcBef>
                <a:spcPct val="50000"/>
              </a:spcBef>
            </a:pPr>
            <a:r>
              <a:rPr lang="ru-RU">
                <a:cs typeface="Arial" charset="0"/>
              </a:rPr>
              <a:t>6,25=2,5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         </a:t>
            </a: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6" name="Oval 4"/>
          <p:cNvSpPr>
            <a:spLocks noChangeArrowheads="1"/>
          </p:cNvSpPr>
          <p:nvPr/>
        </p:nvSpPr>
        <p:spPr bwMode="auto">
          <a:xfrm>
            <a:off x="1403350" y="981075"/>
            <a:ext cx="2233613" cy="2232025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203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692275" y="1341438"/>
            <a:ext cx="1655763" cy="15113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4264025" y="944563"/>
            <a:ext cx="44116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20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+20</a:t>
            </a:r>
            <a:r>
              <a:rPr lang="en-US">
                <a:cs typeface="Arial" charset="0"/>
              </a:rPr>
              <a:t>²</a:t>
            </a:r>
            <a:r>
              <a:rPr lang="ru-RU">
                <a:cs typeface="Arial" charset="0"/>
              </a:rPr>
              <a:t>=800</a:t>
            </a:r>
          </a:p>
          <a:p>
            <a:r>
              <a:rPr lang="ru-RU">
                <a:cs typeface="Arial" charset="0"/>
              </a:rPr>
              <a:t>900</a:t>
            </a:r>
            <a:r>
              <a:rPr lang="en-US">
                <a:cs typeface="Arial" charset="0"/>
              </a:rPr>
              <a:t>&gt;</a:t>
            </a:r>
            <a:r>
              <a:rPr lang="ru-RU">
                <a:cs typeface="Arial" charset="0"/>
              </a:rPr>
              <a:t>800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50307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   </a:t>
            </a:r>
            <a:r>
              <a:rPr lang="ru-RU" sz="2400">
                <a:solidFill>
                  <a:srgbClr val="000099"/>
                </a:solidFill>
                <a:latin typeface="French Script MT" pitchFamily="66" charset="0"/>
              </a:rPr>
              <a:t>Еще в глубокой древности возникла необходимость вычислять стороны прямоугольного треугольника по двум известным сторонам.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French Script MT" pitchFamily="66" charset="0"/>
              </a:rPr>
              <a:t>    Такие задачи решаются при проектировании любых строительных объектов. Подобные задачи решаются и в нашей повседневной жизни.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99"/>
              </a:solidFill>
              <a:latin typeface="French Script MT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99"/>
              </a:solidFill>
              <a:latin typeface="French Script MT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2400">
              <a:solidFill>
                <a:srgbClr val="000099"/>
              </a:solidFill>
              <a:latin typeface="French Script MT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>
                <a:solidFill>
                  <a:srgbClr val="000099"/>
                </a:solidFill>
                <a:latin typeface="French Script MT" pitchFamily="66" charset="0"/>
              </a:rPr>
              <a:t>    Например, на площади устанавливается елка высотой </a:t>
            </a:r>
            <a:r>
              <a:rPr lang="ru-RU" sz="4000">
                <a:solidFill>
                  <a:srgbClr val="000099"/>
                </a:solidFill>
                <a:latin typeface="French Script MT" pitchFamily="66" charset="0"/>
              </a:rPr>
              <a:t>8</a:t>
            </a:r>
            <a:r>
              <a:rPr lang="ru-RU" sz="2400">
                <a:solidFill>
                  <a:srgbClr val="000099"/>
                </a:solidFill>
                <a:latin typeface="French Script MT" pitchFamily="66" charset="0"/>
              </a:rPr>
              <a:t>м.Для закрепления ее в вертикальном положении от вершины елки сделали проволочные натяжки одинаковой длины и закрепили на земле на расстоянии </a:t>
            </a:r>
            <a:r>
              <a:rPr lang="ru-RU" sz="4000">
                <a:solidFill>
                  <a:srgbClr val="000099"/>
                </a:solidFill>
                <a:latin typeface="French Script MT" pitchFamily="66" charset="0"/>
              </a:rPr>
              <a:t>6</a:t>
            </a:r>
            <a:r>
              <a:rPr lang="ru-RU" sz="2400">
                <a:solidFill>
                  <a:srgbClr val="000099"/>
                </a:solidFill>
                <a:latin typeface="French Script MT" pitchFamily="66" charset="0"/>
              </a:rPr>
              <a:t>м от основания елки.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FF">
                <a:gamma/>
                <a:tint val="39216"/>
                <a:invGamma/>
              </a:srgbClr>
            </a:gs>
            <a:gs pos="100000">
              <a:srgbClr val="00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Копия е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4681538" cy="4176713"/>
          </a:xfrm>
          <a:prstGeom prst="rect">
            <a:avLst/>
          </a:prstGeom>
          <a:noFill/>
        </p:spPr>
      </p:pic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5148263" y="1484313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10,   6,   8.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148263" y="2420938"/>
            <a:ext cx="34559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100</a:t>
            </a:r>
            <a:r>
              <a:rPr lang="ru-RU" sz="2400"/>
              <a:t>,  </a:t>
            </a:r>
            <a:r>
              <a:rPr lang="ru-RU" sz="3600"/>
              <a:t>36,  64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5148263" y="32131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100 = 36 + 64</a:t>
            </a:r>
          </a:p>
        </p:txBody>
      </p:sp>
      <p:sp>
        <p:nvSpPr>
          <p:cNvPr id="80905" name="Text Box 9"/>
          <p:cNvSpPr txBox="1">
            <a:spLocks noChangeArrowheads="1"/>
          </p:cNvSpPr>
          <p:nvPr/>
        </p:nvSpPr>
        <p:spPr bwMode="auto">
          <a:xfrm>
            <a:off x="5148263" y="4149725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10</a:t>
            </a:r>
            <a:r>
              <a:rPr lang="en-US" sz="3600">
                <a:cs typeface="Arial" charset="0"/>
              </a:rPr>
              <a:t>²</a:t>
            </a:r>
            <a:r>
              <a:rPr lang="ru-RU" sz="3600"/>
              <a:t> = 6</a:t>
            </a:r>
            <a:r>
              <a:rPr lang="en-US" sz="3600">
                <a:cs typeface="Arial" charset="0"/>
              </a:rPr>
              <a:t>²</a:t>
            </a:r>
            <a:r>
              <a:rPr lang="ru-RU" sz="3600"/>
              <a:t> + 8</a:t>
            </a:r>
            <a:r>
              <a:rPr lang="en-US" sz="3600">
                <a:cs typeface="Arial" charset="0"/>
              </a:rPr>
              <a:t>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3" grpId="0"/>
      <p:bldP spid="80904" grpId="0"/>
      <p:bldP spid="809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Text Box 4"/>
          <p:cNvSpPr txBox="1">
            <a:spLocks noChangeArrowheads="1"/>
          </p:cNvSpPr>
          <p:nvPr>
            <p:ph type="title"/>
          </p:nvPr>
        </p:nvSpPr>
        <p:spPr>
          <a:xfrm>
            <a:off x="457200" y="274638"/>
            <a:ext cx="2674938" cy="633412"/>
          </a:xfrm>
          <a:noFill/>
          <a:ln/>
        </p:spPr>
        <p:txBody>
          <a:bodyPr/>
          <a:lstStyle/>
          <a:p>
            <a:pPr algn="l"/>
            <a:r>
              <a:rPr lang="ru-RU" sz="4000" b="1" i="1" u="sng"/>
              <a:t>Теорема.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763713" y="1125538"/>
            <a:ext cx="66452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/>
              <a:t>В прямоугольном треугольнике квадрат гипотенузы равен сумме квадратов катетов</a:t>
            </a:r>
          </a:p>
        </p:txBody>
      </p:sp>
      <p:grpSp>
        <p:nvGrpSpPr>
          <p:cNvPr id="149510" name="Group 6"/>
          <p:cNvGrpSpPr>
            <a:grpSpLocks/>
          </p:cNvGrpSpPr>
          <p:nvPr/>
        </p:nvGrpSpPr>
        <p:grpSpPr bwMode="auto">
          <a:xfrm>
            <a:off x="1641475" y="3357563"/>
            <a:ext cx="1635125" cy="2400300"/>
            <a:chOff x="1034" y="2115"/>
            <a:chExt cx="1030" cy="1512"/>
          </a:xfrm>
        </p:grpSpPr>
        <p:sp>
          <p:nvSpPr>
            <p:cNvPr id="149511" name="Text Box 7"/>
            <p:cNvSpPr txBox="1">
              <a:spLocks noChangeArrowheads="1"/>
            </p:cNvSpPr>
            <p:nvPr/>
          </p:nvSpPr>
          <p:spPr bwMode="auto">
            <a:xfrm>
              <a:off x="1837" y="2172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1800"/>
            </a:p>
          </p:txBody>
        </p:sp>
        <p:sp>
          <p:nvSpPr>
            <p:cNvPr id="149512" name="AutoShape 8"/>
            <p:cNvSpPr>
              <a:spLocks noChangeArrowheads="1"/>
            </p:cNvSpPr>
            <p:nvPr/>
          </p:nvSpPr>
          <p:spPr bwMode="auto">
            <a:xfrm>
              <a:off x="1319" y="2205"/>
              <a:ext cx="576" cy="1179"/>
            </a:xfrm>
            <a:prstGeom prst="rtTriangle">
              <a:avLst/>
            </a:prstGeom>
            <a:solidFill>
              <a:srgbClr val="FCA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3" name="Text Box 9"/>
            <p:cNvSpPr txBox="1">
              <a:spLocks noChangeArrowheads="1"/>
            </p:cNvSpPr>
            <p:nvPr/>
          </p:nvSpPr>
          <p:spPr bwMode="auto">
            <a:xfrm>
              <a:off x="1442" y="333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endParaRPr lang="ru-RU" sz="2400"/>
            </a:p>
          </p:txBody>
        </p:sp>
        <p:sp>
          <p:nvSpPr>
            <p:cNvPr id="149514" name="Text Box 10"/>
            <p:cNvSpPr txBox="1">
              <a:spLocks noChangeArrowheads="1"/>
            </p:cNvSpPr>
            <p:nvPr/>
          </p:nvSpPr>
          <p:spPr bwMode="auto">
            <a:xfrm>
              <a:off x="1034" y="2749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  <a:endParaRPr lang="ru-RU" sz="2400"/>
            </a:p>
          </p:txBody>
        </p:sp>
        <p:sp>
          <p:nvSpPr>
            <p:cNvPr id="149515" name="Text Box 11"/>
            <p:cNvSpPr txBox="1">
              <a:spLocks noChangeArrowheads="1"/>
            </p:cNvSpPr>
            <p:nvPr/>
          </p:nvSpPr>
          <p:spPr bwMode="auto">
            <a:xfrm>
              <a:off x="1623" y="2613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endParaRPr lang="ru-RU" sz="2400"/>
            </a:p>
          </p:txBody>
        </p:sp>
        <p:sp>
          <p:nvSpPr>
            <p:cNvPr id="149516" name="Arc 12"/>
            <p:cNvSpPr>
              <a:spLocks/>
            </p:cNvSpPr>
            <p:nvPr/>
          </p:nvSpPr>
          <p:spPr bwMode="auto">
            <a:xfrm rot="6736954">
              <a:off x="1096" y="2193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7" name="Arc 13"/>
            <p:cNvSpPr>
              <a:spLocks/>
            </p:cNvSpPr>
            <p:nvPr/>
          </p:nvSpPr>
          <p:spPr bwMode="auto">
            <a:xfrm rot="16200000">
              <a:off x="1557" y="3093"/>
              <a:ext cx="482" cy="533"/>
            </a:xfrm>
            <a:custGeom>
              <a:avLst/>
              <a:gdLst>
                <a:gd name="G0" fmla="+- 0 0 0"/>
                <a:gd name="G1" fmla="+- 19994 0 0"/>
                <a:gd name="G2" fmla="+- 21600 0 0"/>
                <a:gd name="T0" fmla="*/ 8173 w 18072"/>
                <a:gd name="T1" fmla="*/ 0 h 19994"/>
                <a:gd name="T2" fmla="*/ 18072 w 18072"/>
                <a:gd name="T3" fmla="*/ 8163 h 19994"/>
                <a:gd name="T4" fmla="*/ 0 w 18072"/>
                <a:gd name="T5" fmla="*/ 19994 h 19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072" h="19994" fill="none" extrusionOk="0">
                  <a:moveTo>
                    <a:pt x="8173" y="-1"/>
                  </a:moveTo>
                  <a:cubicBezTo>
                    <a:pt x="12223" y="1655"/>
                    <a:pt x="15675" y="4502"/>
                    <a:pt x="18071" y="8163"/>
                  </a:cubicBezTo>
                </a:path>
                <a:path w="18072" h="19994" stroke="0" extrusionOk="0">
                  <a:moveTo>
                    <a:pt x="8173" y="-1"/>
                  </a:moveTo>
                  <a:cubicBezTo>
                    <a:pt x="12223" y="1655"/>
                    <a:pt x="15675" y="4502"/>
                    <a:pt x="18071" y="8163"/>
                  </a:cubicBezTo>
                  <a:lnTo>
                    <a:pt x="0" y="199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8" name="Arc 14"/>
            <p:cNvSpPr>
              <a:spLocks/>
            </p:cNvSpPr>
            <p:nvPr/>
          </p:nvSpPr>
          <p:spPr bwMode="auto">
            <a:xfrm rot="6736954">
              <a:off x="1073" y="2121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19" name="Rectangle 15"/>
            <p:cNvSpPr>
              <a:spLocks noChangeArrowheads="1"/>
            </p:cNvSpPr>
            <p:nvPr/>
          </p:nvSpPr>
          <p:spPr bwMode="auto">
            <a:xfrm>
              <a:off x="1325" y="3294"/>
              <a:ext cx="104" cy="9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20" name="Text Box 16"/>
            <p:cNvSpPr txBox="1">
              <a:spLocks noChangeArrowheads="1"/>
            </p:cNvSpPr>
            <p:nvPr/>
          </p:nvSpPr>
          <p:spPr bwMode="auto">
            <a:xfrm>
              <a:off x="1578" y="3158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α </a:t>
              </a:r>
            </a:p>
          </p:txBody>
        </p:sp>
        <p:sp>
          <p:nvSpPr>
            <p:cNvPr id="149521" name="Text Box 17"/>
            <p:cNvSpPr txBox="1">
              <a:spLocks noChangeArrowheads="1"/>
            </p:cNvSpPr>
            <p:nvPr/>
          </p:nvSpPr>
          <p:spPr bwMode="auto">
            <a:xfrm>
              <a:off x="1306" y="2387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β </a:t>
              </a:r>
            </a:p>
          </p:txBody>
        </p:sp>
      </p:grpSp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5219700" y="3357563"/>
            <a:ext cx="36718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u="sng"/>
              <a:t>Дано</a:t>
            </a:r>
            <a:r>
              <a:rPr lang="ru-RU" sz="2400"/>
              <a:t>: прямоугольный</a:t>
            </a:r>
          </a:p>
          <a:p>
            <a:r>
              <a:rPr lang="ru-RU" sz="2400"/>
              <a:t>треугольник с катетами </a:t>
            </a:r>
            <a:r>
              <a:rPr lang="en-US" sz="2400" b="1"/>
              <a:t>a</a:t>
            </a:r>
            <a:r>
              <a:rPr lang="ru-RU" sz="2400"/>
              <a:t>, </a:t>
            </a:r>
            <a:r>
              <a:rPr lang="en-US" sz="2400" b="1"/>
              <a:t>b</a:t>
            </a:r>
            <a:r>
              <a:rPr lang="en-US" sz="2400"/>
              <a:t> </a:t>
            </a:r>
            <a:r>
              <a:rPr lang="ru-RU" sz="2400"/>
              <a:t> и гипотенузой </a:t>
            </a:r>
            <a:r>
              <a:rPr lang="en-US" sz="2400" b="1"/>
              <a:t>c</a:t>
            </a:r>
            <a:r>
              <a:rPr lang="ru-RU" sz="2400"/>
              <a:t>.</a:t>
            </a: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5292725" y="4724400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u="sng"/>
              <a:t>Док-ть</a:t>
            </a:r>
            <a:r>
              <a:rPr lang="ru-RU" sz="2400"/>
              <a:t>:      </a:t>
            </a:r>
            <a:r>
              <a:rPr lang="en-US" sz="2400">
                <a:hlinkClick r:id="rId3" action="ppaction://hlinksldjump"/>
              </a:rPr>
              <a:t>a</a:t>
            </a:r>
            <a:r>
              <a:rPr lang="en-US" sz="2400">
                <a:cs typeface="Arial" charset="0"/>
                <a:hlinkClick r:id="rId3" action="ppaction://hlinksldjump"/>
              </a:rPr>
              <a:t>²</a:t>
            </a:r>
            <a:r>
              <a:rPr lang="en-US" sz="2400">
                <a:hlinkClick r:id="rId3" action="ppaction://hlinksldjump"/>
              </a:rPr>
              <a:t> + b</a:t>
            </a:r>
            <a:r>
              <a:rPr lang="en-US" sz="2400">
                <a:cs typeface="Arial" charset="0"/>
                <a:hlinkClick r:id="rId3" action="ppaction://hlinksldjump"/>
              </a:rPr>
              <a:t>²</a:t>
            </a:r>
            <a:r>
              <a:rPr lang="en-US" sz="2400">
                <a:hlinkClick r:id="rId3" action="ppaction://hlinksldjump"/>
              </a:rPr>
              <a:t> = c</a:t>
            </a:r>
            <a:r>
              <a:rPr lang="en-US" sz="2400">
                <a:solidFill>
                  <a:schemeClr val="hlink"/>
                </a:solidFill>
                <a:cs typeface="Arial" charset="0"/>
              </a:rPr>
              <a:t>²</a:t>
            </a:r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6443663" y="4652963"/>
            <a:ext cx="2305050" cy="6477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4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14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14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4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/>
      <p:bldP spid="149509" grpId="0"/>
      <p:bldP spid="149534" grpId="0"/>
      <p:bldP spid="149535" grpId="0"/>
      <p:bldP spid="1495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363538" y="450850"/>
            <a:ext cx="2495550" cy="1835150"/>
            <a:chOff x="219" y="274"/>
            <a:chExt cx="1572" cy="1156"/>
          </a:xfrm>
        </p:grpSpPr>
        <p:sp>
          <p:nvSpPr>
            <p:cNvPr id="140293" name="AutoShape 5"/>
            <p:cNvSpPr>
              <a:spLocks noChangeArrowheads="1"/>
            </p:cNvSpPr>
            <p:nvPr/>
          </p:nvSpPr>
          <p:spPr bwMode="auto">
            <a:xfrm rot="-16200000">
              <a:off x="777" y="232"/>
              <a:ext cx="576" cy="1179"/>
            </a:xfrm>
            <a:prstGeom prst="rtTriangle">
              <a:avLst/>
            </a:prstGeom>
            <a:solidFill>
              <a:srgbClr val="FCA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294" name="Text Box 6"/>
            <p:cNvSpPr txBox="1">
              <a:spLocks noChangeArrowheads="1"/>
            </p:cNvSpPr>
            <p:nvPr/>
          </p:nvSpPr>
          <p:spPr bwMode="auto">
            <a:xfrm>
              <a:off x="219" y="63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endParaRPr lang="ru-RU" sz="2400"/>
            </a:p>
          </p:txBody>
        </p:sp>
        <p:sp>
          <p:nvSpPr>
            <p:cNvPr id="140295" name="Text Box 7"/>
            <p:cNvSpPr txBox="1">
              <a:spLocks noChangeArrowheads="1"/>
            </p:cNvSpPr>
            <p:nvPr/>
          </p:nvSpPr>
          <p:spPr bwMode="auto">
            <a:xfrm rot="-21743108">
              <a:off x="900" y="27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  <a:endParaRPr lang="ru-RU" sz="2400"/>
            </a:p>
          </p:txBody>
        </p:sp>
        <p:sp>
          <p:nvSpPr>
            <p:cNvPr id="140296" name="Text Box 8"/>
            <p:cNvSpPr txBox="1">
              <a:spLocks noChangeArrowheads="1"/>
            </p:cNvSpPr>
            <p:nvPr/>
          </p:nvSpPr>
          <p:spPr bwMode="auto">
            <a:xfrm>
              <a:off x="886" y="887"/>
              <a:ext cx="22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/>
                <a:t>c</a:t>
              </a:r>
              <a:endParaRPr lang="ru-RU" sz="2400"/>
            </a:p>
          </p:txBody>
        </p:sp>
        <p:sp>
          <p:nvSpPr>
            <p:cNvPr id="140297" name="Arc 9"/>
            <p:cNvSpPr>
              <a:spLocks/>
            </p:cNvSpPr>
            <p:nvPr/>
          </p:nvSpPr>
          <p:spPr bwMode="auto">
            <a:xfrm rot="-9463046">
              <a:off x="1271" y="307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298" name="Arc 10"/>
            <p:cNvSpPr>
              <a:spLocks/>
            </p:cNvSpPr>
            <p:nvPr/>
          </p:nvSpPr>
          <p:spPr bwMode="auto">
            <a:xfrm>
              <a:off x="262" y="897"/>
              <a:ext cx="409" cy="533"/>
            </a:xfrm>
            <a:custGeom>
              <a:avLst/>
              <a:gdLst>
                <a:gd name="G0" fmla="+- 0 0 0"/>
                <a:gd name="G1" fmla="+- 19994 0 0"/>
                <a:gd name="G2" fmla="+- 21600 0 0"/>
                <a:gd name="T0" fmla="*/ 8173 w 15326"/>
                <a:gd name="T1" fmla="*/ 0 h 19994"/>
                <a:gd name="T2" fmla="*/ 15326 w 15326"/>
                <a:gd name="T3" fmla="*/ 4773 h 19994"/>
                <a:gd name="T4" fmla="*/ 0 w 15326"/>
                <a:gd name="T5" fmla="*/ 19994 h 19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26" h="19994" fill="none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</a:path>
                <a:path w="15326" h="19994" stroke="0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  <a:lnTo>
                    <a:pt x="0" y="199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299" name="Arc 11"/>
            <p:cNvSpPr>
              <a:spLocks/>
            </p:cNvSpPr>
            <p:nvPr/>
          </p:nvSpPr>
          <p:spPr bwMode="auto">
            <a:xfrm rot="-9463046">
              <a:off x="1317" y="300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0" name="Rectangle 12"/>
            <p:cNvSpPr>
              <a:spLocks noChangeArrowheads="1"/>
            </p:cNvSpPr>
            <p:nvPr/>
          </p:nvSpPr>
          <p:spPr bwMode="auto">
            <a:xfrm rot="-16200000">
              <a:off x="475" y="533"/>
              <a:ext cx="136" cy="1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1" name="Text Box 13"/>
            <p:cNvSpPr txBox="1">
              <a:spLocks noChangeArrowheads="1"/>
            </p:cNvSpPr>
            <p:nvPr/>
          </p:nvSpPr>
          <p:spPr bwMode="auto">
            <a:xfrm rot="-16200000">
              <a:off x="421" y="900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/>
                <a:t>α </a:t>
              </a:r>
            </a:p>
          </p:txBody>
        </p:sp>
        <p:sp>
          <p:nvSpPr>
            <p:cNvPr id="140302" name="Text Box 14"/>
            <p:cNvSpPr txBox="1">
              <a:spLocks noChangeArrowheads="1"/>
            </p:cNvSpPr>
            <p:nvPr/>
          </p:nvSpPr>
          <p:spPr bwMode="auto">
            <a:xfrm rot="-16200000">
              <a:off x="1328" y="49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β </a:t>
              </a:r>
            </a:p>
          </p:txBody>
        </p:sp>
      </p:grpSp>
      <p:grpSp>
        <p:nvGrpSpPr>
          <p:cNvPr id="140303" name="Group 15"/>
          <p:cNvGrpSpPr>
            <a:grpSpLocks/>
          </p:cNvGrpSpPr>
          <p:nvPr/>
        </p:nvGrpSpPr>
        <p:grpSpPr bwMode="auto">
          <a:xfrm>
            <a:off x="2108200" y="409575"/>
            <a:ext cx="1795463" cy="2546350"/>
            <a:chOff x="3016" y="1026"/>
            <a:chExt cx="1131" cy="1604"/>
          </a:xfrm>
        </p:grpSpPr>
        <p:sp>
          <p:nvSpPr>
            <p:cNvPr id="140304" name="AutoShape 16"/>
            <p:cNvSpPr>
              <a:spLocks noChangeArrowheads="1"/>
            </p:cNvSpPr>
            <p:nvPr/>
          </p:nvSpPr>
          <p:spPr bwMode="auto">
            <a:xfrm rot="-10800000">
              <a:off x="3338" y="1314"/>
              <a:ext cx="576" cy="1179"/>
            </a:xfrm>
            <a:prstGeom prst="rtTriangle">
              <a:avLst/>
            </a:prstGeom>
            <a:solidFill>
              <a:srgbClr val="FCA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5" name="Text Box 17"/>
            <p:cNvSpPr txBox="1">
              <a:spLocks noChangeArrowheads="1"/>
            </p:cNvSpPr>
            <p:nvPr/>
          </p:nvSpPr>
          <p:spPr bwMode="auto">
            <a:xfrm>
              <a:off x="3554" y="102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endParaRPr lang="ru-RU" sz="2400"/>
            </a:p>
          </p:txBody>
        </p:sp>
        <p:sp>
          <p:nvSpPr>
            <p:cNvPr id="140306" name="Text Box 18"/>
            <p:cNvSpPr txBox="1">
              <a:spLocks noChangeArrowheads="1"/>
            </p:cNvSpPr>
            <p:nvPr/>
          </p:nvSpPr>
          <p:spPr bwMode="auto">
            <a:xfrm>
              <a:off x="3917" y="1707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  <a:endParaRPr lang="ru-RU" sz="2400"/>
            </a:p>
          </p:txBody>
        </p:sp>
        <p:sp>
          <p:nvSpPr>
            <p:cNvPr id="140307" name="Text Box 19"/>
            <p:cNvSpPr txBox="1">
              <a:spLocks noChangeArrowheads="1"/>
            </p:cNvSpPr>
            <p:nvPr/>
          </p:nvSpPr>
          <p:spPr bwMode="auto">
            <a:xfrm>
              <a:off x="3379" y="175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400"/>
                <a:t>с</a:t>
              </a:r>
            </a:p>
          </p:txBody>
        </p:sp>
        <p:sp>
          <p:nvSpPr>
            <p:cNvPr id="140308" name="Arc 20"/>
            <p:cNvSpPr>
              <a:spLocks/>
            </p:cNvSpPr>
            <p:nvPr/>
          </p:nvSpPr>
          <p:spPr bwMode="auto">
            <a:xfrm rot="-4063046">
              <a:off x="3673" y="2116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09" name="Arc 21"/>
            <p:cNvSpPr>
              <a:spLocks/>
            </p:cNvSpPr>
            <p:nvPr/>
          </p:nvSpPr>
          <p:spPr bwMode="auto">
            <a:xfrm rot="5400000">
              <a:off x="3078" y="1039"/>
              <a:ext cx="409" cy="533"/>
            </a:xfrm>
            <a:custGeom>
              <a:avLst/>
              <a:gdLst>
                <a:gd name="G0" fmla="+- 0 0 0"/>
                <a:gd name="G1" fmla="+- 19994 0 0"/>
                <a:gd name="G2" fmla="+- 21600 0 0"/>
                <a:gd name="T0" fmla="*/ 8173 w 15326"/>
                <a:gd name="T1" fmla="*/ 0 h 19994"/>
                <a:gd name="T2" fmla="*/ 15326 w 15326"/>
                <a:gd name="T3" fmla="*/ 4773 h 19994"/>
                <a:gd name="T4" fmla="*/ 0 w 15326"/>
                <a:gd name="T5" fmla="*/ 19994 h 19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26" h="19994" fill="none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</a:path>
                <a:path w="15326" h="19994" stroke="0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  <a:lnTo>
                    <a:pt x="0" y="199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0" name="Arc 22"/>
            <p:cNvSpPr>
              <a:spLocks/>
            </p:cNvSpPr>
            <p:nvPr/>
          </p:nvSpPr>
          <p:spPr bwMode="auto">
            <a:xfrm rot="-4063046">
              <a:off x="3680" y="2162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1" name="Rectangle 23"/>
            <p:cNvSpPr>
              <a:spLocks noChangeArrowheads="1"/>
            </p:cNvSpPr>
            <p:nvPr/>
          </p:nvSpPr>
          <p:spPr bwMode="auto">
            <a:xfrm rot="-10800000">
              <a:off x="3778" y="1314"/>
              <a:ext cx="136" cy="1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2" name="Text Box 24"/>
            <p:cNvSpPr txBox="1">
              <a:spLocks noChangeArrowheads="1"/>
            </p:cNvSpPr>
            <p:nvPr/>
          </p:nvSpPr>
          <p:spPr bwMode="auto">
            <a:xfrm rot="-10800000">
              <a:off x="3311" y="1264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/>
                <a:t>α </a:t>
              </a:r>
            </a:p>
          </p:txBody>
        </p:sp>
        <p:sp>
          <p:nvSpPr>
            <p:cNvPr id="140313" name="Text Box 25"/>
            <p:cNvSpPr txBox="1">
              <a:spLocks noChangeArrowheads="1"/>
            </p:cNvSpPr>
            <p:nvPr/>
          </p:nvSpPr>
          <p:spPr bwMode="auto">
            <a:xfrm rot="-10800000">
              <a:off x="3719" y="2171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β </a:t>
              </a:r>
            </a:p>
          </p:txBody>
        </p:sp>
      </p:grpSp>
      <p:grpSp>
        <p:nvGrpSpPr>
          <p:cNvPr id="140314" name="Group 26"/>
          <p:cNvGrpSpPr>
            <a:grpSpLocks/>
          </p:cNvGrpSpPr>
          <p:nvPr/>
        </p:nvGrpSpPr>
        <p:grpSpPr bwMode="auto">
          <a:xfrm>
            <a:off x="1444625" y="2220913"/>
            <a:ext cx="2425700" cy="1836737"/>
            <a:chOff x="3606" y="1797"/>
            <a:chExt cx="1528" cy="1157"/>
          </a:xfrm>
        </p:grpSpPr>
        <p:sp>
          <p:nvSpPr>
            <p:cNvPr id="140315" name="AutoShape 27"/>
            <p:cNvSpPr>
              <a:spLocks noChangeArrowheads="1"/>
            </p:cNvSpPr>
            <p:nvPr/>
          </p:nvSpPr>
          <p:spPr bwMode="auto">
            <a:xfrm rot="16200000">
              <a:off x="4044" y="1817"/>
              <a:ext cx="576" cy="1179"/>
            </a:xfrm>
            <a:prstGeom prst="rtTriangle">
              <a:avLst/>
            </a:prstGeom>
            <a:solidFill>
              <a:srgbClr val="FCA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16" name="Text Box 28"/>
            <p:cNvSpPr txBox="1">
              <a:spLocks noChangeArrowheads="1"/>
            </p:cNvSpPr>
            <p:nvPr/>
          </p:nvSpPr>
          <p:spPr bwMode="auto">
            <a:xfrm>
              <a:off x="4893" y="229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endParaRPr lang="ru-RU" sz="2400"/>
            </a:p>
          </p:txBody>
        </p:sp>
        <p:sp>
          <p:nvSpPr>
            <p:cNvPr id="140317" name="Text Box 29"/>
            <p:cNvSpPr txBox="1">
              <a:spLocks noChangeArrowheads="1"/>
            </p:cNvSpPr>
            <p:nvPr/>
          </p:nvSpPr>
          <p:spPr bwMode="auto">
            <a:xfrm>
              <a:off x="4273" y="266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  <a:endParaRPr lang="ru-RU" sz="2400"/>
            </a:p>
          </p:txBody>
        </p:sp>
        <p:sp>
          <p:nvSpPr>
            <p:cNvPr id="140318" name="Text Box 30"/>
            <p:cNvSpPr txBox="1">
              <a:spLocks noChangeArrowheads="1"/>
            </p:cNvSpPr>
            <p:nvPr/>
          </p:nvSpPr>
          <p:spPr bwMode="auto">
            <a:xfrm>
              <a:off x="4241" y="2115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endParaRPr lang="ru-RU" sz="2400"/>
            </a:p>
          </p:txBody>
        </p:sp>
        <p:sp>
          <p:nvSpPr>
            <p:cNvPr id="140319" name="Arc 31"/>
            <p:cNvSpPr>
              <a:spLocks/>
            </p:cNvSpPr>
            <p:nvPr/>
          </p:nvSpPr>
          <p:spPr bwMode="auto">
            <a:xfrm rot="1336954">
              <a:off x="3652" y="2460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0" name="Arc 32"/>
            <p:cNvSpPr>
              <a:spLocks/>
            </p:cNvSpPr>
            <p:nvPr/>
          </p:nvSpPr>
          <p:spPr bwMode="auto">
            <a:xfrm rot="10800000">
              <a:off x="4725" y="1797"/>
              <a:ext cx="409" cy="533"/>
            </a:xfrm>
            <a:custGeom>
              <a:avLst/>
              <a:gdLst>
                <a:gd name="G0" fmla="+- 0 0 0"/>
                <a:gd name="G1" fmla="+- 19994 0 0"/>
                <a:gd name="G2" fmla="+- 21600 0 0"/>
                <a:gd name="T0" fmla="*/ 8173 w 15326"/>
                <a:gd name="T1" fmla="*/ 0 h 19994"/>
                <a:gd name="T2" fmla="*/ 15326 w 15326"/>
                <a:gd name="T3" fmla="*/ 4773 h 19994"/>
                <a:gd name="T4" fmla="*/ 0 w 15326"/>
                <a:gd name="T5" fmla="*/ 19994 h 19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26" h="19994" fill="none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</a:path>
                <a:path w="15326" h="19994" stroke="0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  <a:lnTo>
                    <a:pt x="0" y="199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1" name="Arc 33"/>
            <p:cNvSpPr>
              <a:spLocks/>
            </p:cNvSpPr>
            <p:nvPr/>
          </p:nvSpPr>
          <p:spPr bwMode="auto">
            <a:xfrm rot="1336954">
              <a:off x="3606" y="2467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2" name="Rectangle 34"/>
            <p:cNvSpPr>
              <a:spLocks noChangeArrowheads="1"/>
            </p:cNvSpPr>
            <p:nvPr/>
          </p:nvSpPr>
          <p:spPr bwMode="auto">
            <a:xfrm rot="-5400000">
              <a:off x="4786" y="2559"/>
              <a:ext cx="136" cy="1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3" name="Text Box 35"/>
            <p:cNvSpPr txBox="1">
              <a:spLocks noChangeArrowheads="1"/>
            </p:cNvSpPr>
            <p:nvPr/>
          </p:nvSpPr>
          <p:spPr bwMode="auto">
            <a:xfrm rot="-5400000">
              <a:off x="4736" y="2096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/>
                <a:t>α </a:t>
              </a:r>
            </a:p>
          </p:txBody>
        </p:sp>
        <p:sp>
          <p:nvSpPr>
            <p:cNvPr id="140324" name="Text Box 36"/>
            <p:cNvSpPr txBox="1">
              <a:spLocks noChangeArrowheads="1"/>
            </p:cNvSpPr>
            <p:nvPr/>
          </p:nvSpPr>
          <p:spPr bwMode="auto">
            <a:xfrm rot="-5400000">
              <a:off x="3829" y="2504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β </a:t>
              </a:r>
            </a:p>
          </p:txBody>
        </p:sp>
      </p:grpSp>
      <p:grpSp>
        <p:nvGrpSpPr>
          <p:cNvPr id="140325" name="Group 37"/>
          <p:cNvGrpSpPr>
            <a:grpSpLocks/>
          </p:cNvGrpSpPr>
          <p:nvPr/>
        </p:nvGrpSpPr>
        <p:grpSpPr bwMode="auto">
          <a:xfrm>
            <a:off x="395288" y="1557338"/>
            <a:ext cx="1795462" cy="2546350"/>
            <a:chOff x="3916" y="1706"/>
            <a:chExt cx="1131" cy="1604"/>
          </a:xfrm>
        </p:grpSpPr>
        <p:sp>
          <p:nvSpPr>
            <p:cNvPr id="140326" name="AutoShape 38"/>
            <p:cNvSpPr>
              <a:spLocks noChangeArrowheads="1"/>
            </p:cNvSpPr>
            <p:nvPr/>
          </p:nvSpPr>
          <p:spPr bwMode="auto">
            <a:xfrm>
              <a:off x="4150" y="1842"/>
              <a:ext cx="576" cy="1179"/>
            </a:xfrm>
            <a:prstGeom prst="rtTriangle">
              <a:avLst/>
            </a:prstGeom>
            <a:solidFill>
              <a:srgbClr val="FCA2D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27" name="Text Box 39"/>
            <p:cNvSpPr txBox="1">
              <a:spLocks noChangeArrowheads="1"/>
            </p:cNvSpPr>
            <p:nvPr/>
          </p:nvSpPr>
          <p:spPr bwMode="auto">
            <a:xfrm>
              <a:off x="4286" y="302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a</a:t>
              </a:r>
              <a:endParaRPr lang="ru-RU" sz="2400"/>
            </a:p>
          </p:txBody>
        </p:sp>
        <p:sp>
          <p:nvSpPr>
            <p:cNvPr id="140328" name="Text Box 40"/>
            <p:cNvSpPr txBox="1">
              <a:spLocks noChangeArrowheads="1"/>
            </p:cNvSpPr>
            <p:nvPr/>
          </p:nvSpPr>
          <p:spPr bwMode="auto">
            <a:xfrm>
              <a:off x="3923" y="234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b</a:t>
              </a:r>
              <a:endParaRPr lang="ru-RU" sz="2400"/>
            </a:p>
          </p:txBody>
        </p:sp>
        <p:sp>
          <p:nvSpPr>
            <p:cNvPr id="140329" name="Text Box 41"/>
            <p:cNvSpPr txBox="1">
              <a:spLocks noChangeArrowheads="1"/>
            </p:cNvSpPr>
            <p:nvPr/>
          </p:nvSpPr>
          <p:spPr bwMode="auto">
            <a:xfrm>
              <a:off x="4468" y="22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c</a:t>
              </a:r>
              <a:endParaRPr lang="ru-RU" sz="2400"/>
            </a:p>
          </p:txBody>
        </p:sp>
        <p:sp>
          <p:nvSpPr>
            <p:cNvPr id="140330" name="Arc 42"/>
            <p:cNvSpPr>
              <a:spLocks/>
            </p:cNvSpPr>
            <p:nvPr/>
          </p:nvSpPr>
          <p:spPr bwMode="auto">
            <a:xfrm rot="6736954">
              <a:off x="3917" y="1758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31" name="Arc 43"/>
            <p:cNvSpPr>
              <a:spLocks/>
            </p:cNvSpPr>
            <p:nvPr/>
          </p:nvSpPr>
          <p:spPr bwMode="auto">
            <a:xfrm rot="16200000">
              <a:off x="4576" y="2763"/>
              <a:ext cx="409" cy="533"/>
            </a:xfrm>
            <a:custGeom>
              <a:avLst/>
              <a:gdLst>
                <a:gd name="G0" fmla="+- 0 0 0"/>
                <a:gd name="G1" fmla="+- 19994 0 0"/>
                <a:gd name="G2" fmla="+- 21600 0 0"/>
                <a:gd name="T0" fmla="*/ 8173 w 15326"/>
                <a:gd name="T1" fmla="*/ 0 h 19994"/>
                <a:gd name="T2" fmla="*/ 15326 w 15326"/>
                <a:gd name="T3" fmla="*/ 4773 h 19994"/>
                <a:gd name="T4" fmla="*/ 0 w 15326"/>
                <a:gd name="T5" fmla="*/ 19994 h 19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26" h="19994" fill="none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</a:path>
                <a:path w="15326" h="19994" stroke="0" extrusionOk="0">
                  <a:moveTo>
                    <a:pt x="8173" y="-1"/>
                  </a:moveTo>
                  <a:cubicBezTo>
                    <a:pt x="10853" y="1095"/>
                    <a:pt x="13285" y="2718"/>
                    <a:pt x="15325" y="4773"/>
                  </a:cubicBezTo>
                  <a:lnTo>
                    <a:pt x="0" y="19994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32" name="Arc 44"/>
            <p:cNvSpPr>
              <a:spLocks/>
            </p:cNvSpPr>
            <p:nvPr/>
          </p:nvSpPr>
          <p:spPr bwMode="auto">
            <a:xfrm rot="6736954">
              <a:off x="3910" y="1712"/>
              <a:ext cx="474" cy="461"/>
            </a:xfrm>
            <a:custGeom>
              <a:avLst/>
              <a:gdLst>
                <a:gd name="G0" fmla="+- 0 0 0"/>
                <a:gd name="G1" fmla="+- 17291 0 0"/>
                <a:gd name="G2" fmla="+- 21600 0 0"/>
                <a:gd name="T0" fmla="*/ 12945 w 17764"/>
                <a:gd name="T1" fmla="*/ 0 h 17291"/>
                <a:gd name="T2" fmla="*/ 17764 w 17764"/>
                <a:gd name="T3" fmla="*/ 5003 h 17291"/>
                <a:gd name="T4" fmla="*/ 0 w 17764"/>
                <a:gd name="T5" fmla="*/ 17291 h 17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64" h="17291" fill="none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</a:path>
                <a:path w="17764" h="17291" stroke="0" extrusionOk="0">
                  <a:moveTo>
                    <a:pt x="12945" y="-1"/>
                  </a:moveTo>
                  <a:cubicBezTo>
                    <a:pt x="14810" y="1396"/>
                    <a:pt x="16438" y="3086"/>
                    <a:pt x="17764" y="5002"/>
                  </a:cubicBezTo>
                  <a:lnTo>
                    <a:pt x="0" y="1729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33" name="Rectangle 45"/>
            <p:cNvSpPr>
              <a:spLocks noChangeArrowheads="1"/>
            </p:cNvSpPr>
            <p:nvPr/>
          </p:nvSpPr>
          <p:spPr bwMode="auto">
            <a:xfrm>
              <a:off x="4150" y="2886"/>
              <a:ext cx="136" cy="1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334" name="Text Box 46"/>
            <p:cNvSpPr txBox="1">
              <a:spLocks noChangeArrowheads="1"/>
            </p:cNvSpPr>
            <p:nvPr/>
          </p:nvSpPr>
          <p:spPr bwMode="auto">
            <a:xfrm>
              <a:off x="4513" y="2840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1800"/>
                <a:t>α </a:t>
              </a:r>
            </a:p>
          </p:txBody>
        </p:sp>
        <p:sp>
          <p:nvSpPr>
            <p:cNvPr id="140335" name="Text Box 47"/>
            <p:cNvSpPr txBox="1">
              <a:spLocks noChangeArrowheads="1"/>
            </p:cNvSpPr>
            <p:nvPr/>
          </p:nvSpPr>
          <p:spPr bwMode="auto">
            <a:xfrm>
              <a:off x="4105" y="1933"/>
              <a:ext cx="2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1800"/>
                <a:t>β </a:t>
              </a:r>
            </a:p>
          </p:txBody>
        </p:sp>
      </p:grpSp>
      <p:sp>
        <p:nvSpPr>
          <p:cNvPr id="140336" name="Text Box 48"/>
          <p:cNvSpPr txBox="1">
            <a:spLocks noChangeArrowheads="1"/>
          </p:cNvSpPr>
          <p:nvPr/>
        </p:nvSpPr>
        <p:spPr bwMode="auto">
          <a:xfrm>
            <a:off x="5272088" y="423863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u="sng"/>
              <a:t>Доказательство:</a:t>
            </a:r>
          </a:p>
        </p:txBody>
      </p:sp>
      <p:sp>
        <p:nvSpPr>
          <p:cNvPr id="140337" name="Text Box 49"/>
          <p:cNvSpPr txBox="1">
            <a:spLocks noChangeArrowheads="1"/>
          </p:cNvSpPr>
          <p:nvPr/>
        </p:nvSpPr>
        <p:spPr bwMode="auto">
          <a:xfrm>
            <a:off x="4643438" y="1052513"/>
            <a:ext cx="3743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Достроим данный треугольник до квадрата со стороной </a:t>
            </a:r>
            <a:r>
              <a:rPr lang="ru-RU" sz="2400" u="sng"/>
              <a:t>(</a:t>
            </a:r>
            <a:r>
              <a:rPr lang="en-US" sz="2400" u="sng"/>
              <a:t>a + b)</a:t>
            </a:r>
            <a:r>
              <a:rPr lang="en-US" sz="2400"/>
              <a:t> </a:t>
            </a:r>
            <a:r>
              <a:rPr lang="ru-RU" sz="2400"/>
              <a:t>так, как показано на рисунке.</a:t>
            </a:r>
          </a:p>
        </p:txBody>
      </p:sp>
      <p:sp>
        <p:nvSpPr>
          <p:cNvPr id="140338" name="Text Box 50"/>
          <p:cNvSpPr txBox="1">
            <a:spLocks noChangeArrowheads="1"/>
          </p:cNvSpPr>
          <p:nvPr/>
        </p:nvSpPr>
        <p:spPr bwMode="auto">
          <a:xfrm>
            <a:off x="827088" y="4221163"/>
            <a:ext cx="554513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/>
              <a:t>S</a:t>
            </a:r>
            <a:r>
              <a:rPr lang="ru-RU" sz="2000"/>
              <a:t>кв. = </a:t>
            </a:r>
            <a:r>
              <a:rPr lang="en-US" sz="2000"/>
              <a:t>(a + b)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  </a:t>
            </a:r>
            <a:r>
              <a:rPr lang="ru-RU" sz="2000"/>
              <a:t>  </a:t>
            </a:r>
            <a:r>
              <a:rPr lang="ru-RU" sz="1800"/>
              <a:t>или</a:t>
            </a:r>
            <a:r>
              <a:rPr lang="ru-RU" sz="2000"/>
              <a:t>    </a:t>
            </a:r>
            <a:r>
              <a:rPr lang="en-US" sz="2000"/>
              <a:t>S</a:t>
            </a:r>
            <a:r>
              <a:rPr lang="ru-RU" sz="2000"/>
              <a:t>кв. = 4</a:t>
            </a:r>
            <a:r>
              <a:rPr lang="en-US" sz="2000"/>
              <a:t>S</a:t>
            </a:r>
            <a:r>
              <a:rPr lang="ru-RU" sz="2000"/>
              <a:t>тр. + </a:t>
            </a:r>
            <a:r>
              <a:rPr lang="en-US" sz="2000"/>
              <a:t>S`</a:t>
            </a:r>
            <a:r>
              <a:rPr lang="ru-RU" sz="2000"/>
              <a:t>кв.</a:t>
            </a:r>
          </a:p>
          <a:p>
            <a:pPr>
              <a:spcBef>
                <a:spcPct val="20000"/>
              </a:spcBef>
            </a:pPr>
            <a:r>
              <a:rPr lang="ru-RU" sz="2000"/>
              <a:t>     </a:t>
            </a:r>
            <a:r>
              <a:rPr lang="en-US" sz="2000"/>
              <a:t>S</a:t>
            </a:r>
            <a:r>
              <a:rPr lang="ru-RU" sz="2000"/>
              <a:t>тр. = 1/2</a:t>
            </a:r>
            <a:r>
              <a:rPr lang="en-US" sz="2000"/>
              <a:t>ab</a:t>
            </a:r>
            <a:r>
              <a:rPr lang="ru-RU" sz="2000"/>
              <a:t>;      </a:t>
            </a:r>
            <a:r>
              <a:rPr lang="en-US" sz="2000"/>
              <a:t>S`</a:t>
            </a:r>
            <a:r>
              <a:rPr lang="ru-RU" sz="2000"/>
              <a:t>кв. = </a:t>
            </a:r>
            <a:r>
              <a:rPr lang="en-US" sz="2000"/>
              <a:t>c</a:t>
            </a:r>
            <a:r>
              <a:rPr lang="en-US" sz="2000">
                <a:cs typeface="Arial" charset="0"/>
              </a:rPr>
              <a:t>²</a:t>
            </a:r>
            <a:r>
              <a:rPr lang="ru-RU" sz="2000"/>
              <a:t>, тогда</a:t>
            </a:r>
          </a:p>
          <a:p>
            <a:pPr>
              <a:spcBef>
                <a:spcPct val="20000"/>
              </a:spcBef>
            </a:pPr>
            <a:r>
              <a:rPr lang="en-US" sz="2000"/>
              <a:t>S</a:t>
            </a:r>
            <a:r>
              <a:rPr lang="ru-RU" sz="2000"/>
              <a:t>кв. = 4 </a:t>
            </a:r>
            <a:r>
              <a:rPr lang="en-US" sz="2000">
                <a:cs typeface="Arial" charset="0"/>
              </a:rPr>
              <a:t>·</a:t>
            </a:r>
            <a:r>
              <a:rPr lang="ru-RU" sz="2000"/>
              <a:t>1/2</a:t>
            </a:r>
            <a:r>
              <a:rPr lang="en-US" sz="2000"/>
              <a:t>ab</a:t>
            </a:r>
            <a:r>
              <a:rPr lang="ru-RU" sz="2000"/>
              <a:t> + </a:t>
            </a:r>
            <a:r>
              <a:rPr lang="en-US" sz="2000"/>
              <a:t>c</a:t>
            </a:r>
            <a:r>
              <a:rPr lang="en-US" sz="2000">
                <a:cs typeface="Arial" charset="0"/>
              </a:rPr>
              <a:t>²</a:t>
            </a:r>
          </a:p>
        </p:txBody>
      </p:sp>
      <p:sp>
        <p:nvSpPr>
          <p:cNvPr id="140339" name="Text Box 51"/>
          <p:cNvSpPr txBox="1">
            <a:spLocks noChangeArrowheads="1"/>
          </p:cNvSpPr>
          <p:nvPr/>
        </p:nvSpPr>
        <p:spPr bwMode="auto">
          <a:xfrm>
            <a:off x="4140200" y="5373688"/>
            <a:ext cx="43926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/>
              <a:t>Т.о., </a:t>
            </a:r>
            <a:r>
              <a:rPr lang="en-US" sz="2400"/>
              <a:t>    </a:t>
            </a:r>
            <a:r>
              <a:rPr lang="en-US" sz="2000"/>
              <a:t>(a + b)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 </a:t>
            </a:r>
            <a:r>
              <a:rPr lang="ru-RU" sz="2000"/>
              <a:t>= 4 </a:t>
            </a:r>
            <a:r>
              <a:rPr lang="en-US" sz="2000">
                <a:cs typeface="Arial" charset="0"/>
              </a:rPr>
              <a:t>·</a:t>
            </a:r>
            <a:r>
              <a:rPr lang="ru-RU" sz="2000"/>
              <a:t>1/2</a:t>
            </a:r>
            <a:r>
              <a:rPr lang="en-US" sz="2000"/>
              <a:t>ab</a:t>
            </a:r>
            <a:r>
              <a:rPr lang="ru-RU" sz="2000"/>
              <a:t> + </a:t>
            </a:r>
            <a:r>
              <a:rPr lang="en-US" sz="2000"/>
              <a:t>c</a:t>
            </a:r>
            <a:r>
              <a:rPr lang="en-US" sz="2000">
                <a:cs typeface="Arial" charset="0"/>
              </a:rPr>
              <a:t>²</a:t>
            </a:r>
          </a:p>
          <a:p>
            <a:pPr>
              <a:spcBef>
                <a:spcPct val="20000"/>
              </a:spcBef>
            </a:pPr>
            <a:r>
              <a:rPr lang="en-US" sz="2000"/>
              <a:t>     a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+ </a:t>
            </a:r>
            <a:r>
              <a:rPr lang="en-US" sz="2000" u="sng"/>
              <a:t>2ab</a:t>
            </a:r>
            <a:r>
              <a:rPr lang="en-US" sz="2000"/>
              <a:t> + b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 = </a:t>
            </a:r>
            <a:r>
              <a:rPr lang="en-US" sz="2000" u="sng"/>
              <a:t>2ab</a:t>
            </a:r>
            <a:r>
              <a:rPr lang="en-US" sz="2000"/>
              <a:t> + c</a:t>
            </a:r>
            <a:r>
              <a:rPr lang="en-US" sz="2000">
                <a:cs typeface="Arial" charset="0"/>
              </a:rPr>
              <a:t>²</a:t>
            </a:r>
          </a:p>
          <a:p>
            <a:pPr>
              <a:spcBef>
                <a:spcPct val="20000"/>
              </a:spcBef>
            </a:pPr>
            <a:r>
              <a:rPr lang="en-US" sz="2000"/>
              <a:t>               a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 + b</a:t>
            </a:r>
            <a:r>
              <a:rPr lang="en-US" sz="2000">
                <a:cs typeface="Arial" charset="0"/>
              </a:rPr>
              <a:t>²</a:t>
            </a:r>
            <a:r>
              <a:rPr lang="en-US" sz="2000"/>
              <a:t> = c</a:t>
            </a:r>
            <a:r>
              <a:rPr lang="en-US" sz="2000">
                <a:cs typeface="Arial" charset="0"/>
              </a:rPr>
              <a:t>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0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0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0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0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4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36" grpId="0"/>
      <p:bldP spid="140337" grpId="0"/>
      <p:bldP spid="1403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60350"/>
            <a:ext cx="8424862" cy="5616575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/>
              <a:t>Теорема Пифагора позволяет, зная две стороны, найти третью.</a:t>
            </a:r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  <a:p>
            <a:pPr marL="609600" indent="-609600">
              <a:buFontTx/>
              <a:buNone/>
            </a:pPr>
            <a:endParaRPr lang="ru-RU"/>
          </a:p>
        </p:txBody>
      </p:sp>
      <p:pic>
        <p:nvPicPr>
          <p:cNvPr id="161797" name="Picture 5" descr="треуголь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68413"/>
            <a:ext cx="2389187" cy="2520950"/>
          </a:xfrm>
          <a:prstGeom prst="rect">
            <a:avLst/>
          </a:prstGeom>
          <a:noFill/>
        </p:spPr>
      </p:pic>
      <p:pic>
        <p:nvPicPr>
          <p:cNvPr id="161798" name="Picture 6" descr="прямоугольн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1268413"/>
            <a:ext cx="2946400" cy="2327275"/>
          </a:xfrm>
          <a:prstGeom prst="rect">
            <a:avLst/>
          </a:prstGeom>
          <a:noFill/>
        </p:spPr>
      </p:pic>
      <p:pic>
        <p:nvPicPr>
          <p:cNvPr id="161799" name="Picture 7" descr="ром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716338"/>
            <a:ext cx="2284412" cy="272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E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95288" y="692150"/>
            <a:ext cx="8459787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800"/>
              <a:t>Сформулируйте теорему Пифагора. Для каких треугольников она применяется?</a:t>
            </a:r>
          </a:p>
          <a:p>
            <a:pPr marL="342900" indent="-342900">
              <a:buFontTx/>
              <a:buChar char="•"/>
            </a:pPr>
            <a:endParaRPr lang="ru-RU" sz="2800"/>
          </a:p>
          <a:p>
            <a:pPr marL="342900" indent="-342900">
              <a:buFontTx/>
              <a:buChar char="•"/>
            </a:pPr>
            <a:r>
              <a:rPr lang="ru-RU" sz="2800"/>
              <a:t>Какие данные надо иметь о прямоугольном треугольнике и какие действия с ними нужно произвести, чтобы найти:</a:t>
            </a:r>
          </a:p>
          <a:p>
            <a:pPr marL="342900" indent="-342900" algn="ctr">
              <a:buFontTx/>
              <a:buAutoNum type="alphaLcParenR"/>
            </a:pPr>
            <a:r>
              <a:rPr lang="ru-RU" sz="2800"/>
              <a:t>гипотенузу</a:t>
            </a:r>
          </a:p>
          <a:p>
            <a:pPr marL="342900" indent="-342900" algn="ctr">
              <a:buFontTx/>
              <a:buAutoNum type="alphaLcParenR" startAt="2"/>
            </a:pPr>
            <a:r>
              <a:rPr lang="ru-RU" sz="2800"/>
              <a:t>катет?</a:t>
            </a:r>
          </a:p>
          <a:p>
            <a:pPr marL="342900" indent="-342900"/>
            <a:endParaRPr lang="ru-RU" sz="2800"/>
          </a:p>
          <a:p>
            <a:pPr marL="342900" indent="-342900">
              <a:buFontTx/>
              <a:buChar char="•"/>
            </a:pPr>
            <a:r>
              <a:rPr lang="ru-RU" sz="2800"/>
              <a:t>Что можно сказать о сравнительной длине гипотенузы и катетов?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7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7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79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орема Пифагор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3">
    <a:dk1>
      <a:srgbClr val="000000"/>
    </a:dk1>
    <a:lt1>
      <a:srgbClr val="FFFFFF"/>
    </a:lt1>
    <a:dk2>
      <a:srgbClr val="000000"/>
    </a:dk2>
    <a:lt2>
      <a:srgbClr val="808080"/>
    </a:lt2>
    <a:accent1>
      <a:srgbClr val="99CCFF"/>
    </a:accent1>
    <a:accent2>
      <a:srgbClr val="CCCCFF"/>
    </a:accent2>
    <a:accent3>
      <a:srgbClr val="FFFFFF"/>
    </a:accent3>
    <a:accent4>
      <a:srgbClr val="000000"/>
    </a:accent4>
    <a:accent5>
      <a:srgbClr val="CAE2FF"/>
    </a:accent5>
    <a:accent6>
      <a:srgbClr val="B9B9E7"/>
    </a:accent6>
    <a:hlink>
      <a:srgbClr val="3333CC"/>
    </a:hlink>
    <a:folHlink>
      <a:srgbClr val="AF67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теорема Пифагора</Template>
  <TotalTime>3</TotalTime>
  <Words>1179</Words>
  <Application>Microsoft Office PowerPoint</Application>
  <PresentationFormat>Экран (4:3)</PresentationFormat>
  <Paragraphs>132</Paragraphs>
  <Slides>31</Slides>
  <Notes>0</Notes>
  <HiddenSlides>4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Monotype Corsiva</vt:lpstr>
      <vt:lpstr>French Script MT</vt:lpstr>
      <vt:lpstr>Times New Roman</vt:lpstr>
      <vt:lpstr>Tahoma</vt:lpstr>
      <vt:lpstr>теорема Пифагора</vt:lpstr>
      <vt:lpstr>Слайд 1</vt:lpstr>
      <vt:lpstr>Слайд 2</vt:lpstr>
      <vt:lpstr>Слайд 3</vt:lpstr>
      <vt:lpstr>Слайд 4</vt:lpstr>
      <vt:lpstr>Слайд 5</vt:lpstr>
      <vt:lpstr>Теорема.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Your Company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</cp:revision>
  <dcterms:created xsi:type="dcterms:W3CDTF">2013-12-18T11:30:11Z</dcterms:created>
  <dcterms:modified xsi:type="dcterms:W3CDTF">2013-12-18T11:33:31Z</dcterms:modified>
</cp:coreProperties>
</file>