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1" r:id="rId3"/>
    <p:sldId id="258" r:id="rId4"/>
    <p:sldId id="265" r:id="rId5"/>
    <p:sldId id="259" r:id="rId6"/>
    <p:sldId id="267" r:id="rId7"/>
    <p:sldId id="262" r:id="rId8"/>
    <p:sldId id="263" r:id="rId9"/>
    <p:sldId id="266" r:id="rId10"/>
    <p:sldId id="260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F00331-4E02-48D4-B78E-20A958E5D6E1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7B353A-C7C2-4B59-A16B-C52011A39C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Интернет технологий на уроках иностранного языка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76056" y="4221088"/>
            <a:ext cx="380624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</a:t>
            </a:r>
            <a:r>
              <a:rPr lang="ru-RU" sz="2000" dirty="0" err="1" smtClean="0"/>
              <a:t>учительанглийского</a:t>
            </a:r>
            <a:r>
              <a:rPr lang="ru-RU" sz="2000" dirty="0" smtClean="0"/>
              <a:t> языка МБОУ СОШ№32 </a:t>
            </a:r>
            <a:r>
              <a:rPr lang="ru-RU" sz="2000" dirty="0" err="1" smtClean="0"/>
              <a:t>Зюзина</a:t>
            </a:r>
            <a:r>
              <a:rPr lang="ru-RU" sz="2000" dirty="0" smtClean="0"/>
              <a:t> И.А.</a:t>
            </a:r>
            <a:endParaRPr lang="ru-RU" sz="2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Этапы организации задани</a:t>
            </a:r>
            <a:r>
              <a:rPr lang="ru-RU" sz="3600" b="1" dirty="0" smtClean="0"/>
              <a:t>й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b="1" dirty="0" smtClean="0"/>
              <a:t>Подготовительный</a:t>
            </a:r>
          </a:p>
          <a:p>
            <a:pPr marL="541782" indent="-514350">
              <a:buAutoNum type="arabicPeriod"/>
            </a:pPr>
            <a:r>
              <a:rPr lang="ru-RU" sz="3600" b="1" dirty="0" smtClean="0"/>
              <a:t>Работа с ресурсами сети Интернет (продуктивный этап)</a:t>
            </a:r>
          </a:p>
          <a:p>
            <a:pPr marL="541782" indent="-514350">
              <a:buAutoNum type="arabicPeriod"/>
            </a:pPr>
            <a:r>
              <a:rPr lang="ru-RU" sz="3600" b="1" dirty="0" smtClean="0"/>
              <a:t>Работа в классе вне сети интернет (этап рефлексии и оценки результатов)</a:t>
            </a:r>
            <a:endParaRPr lang="ru-RU" sz="36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1071570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>Результаты использования электронных ресурсов на уро</a:t>
            </a:r>
            <a:r>
              <a:rPr lang="ru-RU" sz="3600" b="1" dirty="0" smtClean="0"/>
              <a:t>ках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Повышение уровня использования наглядности на уроке.</a:t>
            </a:r>
            <a:br>
              <a:rPr lang="ru-RU" dirty="0" smtClean="0"/>
            </a:br>
            <a:r>
              <a:rPr lang="ru-RU" dirty="0" smtClean="0"/>
              <a:t>2. Повышение производительности урока.</a:t>
            </a:r>
            <a:br>
              <a:rPr lang="ru-RU" dirty="0" smtClean="0"/>
            </a:br>
            <a:r>
              <a:rPr lang="ru-RU" dirty="0" smtClean="0"/>
              <a:t>3. Появляется возможность организации проектной деятельности учащихся по созданию учебных программ под руководством преподавателей.</a:t>
            </a:r>
            <a:br>
              <a:rPr lang="ru-RU" dirty="0" smtClean="0"/>
            </a:br>
            <a:r>
              <a:rPr lang="ru-RU" dirty="0" smtClean="0"/>
              <a:t>4. Изменяются к лучшему взаимоотношения с учениками далекими от изучаемого предмета, особенно с увлеченными ПК. Они начинают видеть в преподавателе «родственную душу».</a:t>
            </a:r>
            <a:br>
              <a:rPr lang="ru-RU" dirty="0" smtClean="0"/>
            </a:br>
            <a:r>
              <a:rPr lang="ru-RU" dirty="0" smtClean="0"/>
              <a:t>5. Изменяется у учащихся отношение к ПК, как к дорогой, увлекательной игрушке. Ребята начинают воспринимать его в качестве универсального инструмента для работы в любой области человеческой деятельности.</a:t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0210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Дидактические задачи</a:t>
            </a:r>
            <a:endParaRPr lang="ru-RU" sz="36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Отрабатывать произношение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Формировать и развивать навыки чтения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Совершенствовать умения письменной речи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Пополнять словарный запас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Отрабатывать грамматические навыки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Формировать устойчивую мотивацию к изучению предмета</a:t>
            </a:r>
          </a:p>
          <a:p>
            <a:pPr>
              <a:buFont typeface="Wingdings" pitchFamily="2" charset="2"/>
              <a:buChar char="Ø"/>
            </a:pPr>
            <a:endParaRPr lang="ru-RU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783086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Базовые ресурсы Интерн</a:t>
            </a:r>
            <a:r>
              <a:rPr lang="ru-RU" sz="3600" b="1" dirty="0" smtClean="0"/>
              <a:t>ет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650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Поисковые серверы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Электронная почта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Телеконференция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Служба информации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Списки почтовой рассылки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Блоги</a:t>
            </a:r>
            <a:r>
              <a:rPr lang="ru-RU" dirty="0" smtClean="0"/>
              <a:t> или сетевые дневники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Электронная доска объявлений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Обмен сообщениями в реальном времени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Гипертекст 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14290"/>
            <a:ext cx="1285884" cy="428628"/>
          </a:xfrm>
        </p:spPr>
        <p:txBody>
          <a:bodyPr/>
          <a:lstStyle/>
          <a:p>
            <a:r>
              <a:rPr lang="ru-RU" dirty="0" smtClean="0"/>
              <a:t>сайты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20994555">
            <a:off x="157199" y="265675"/>
            <a:ext cx="3071076" cy="43498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телеконференция</a:t>
            </a:r>
            <a:endParaRPr lang="ru-RU" sz="2400" b="1" dirty="0"/>
          </a:p>
        </p:txBody>
      </p:sp>
      <p:pic>
        <p:nvPicPr>
          <p:cNvPr id="5" name="Picture 2" descr="C:\Users\Maxibonino\Desktop\polycom_pv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970446">
            <a:off x="492070" y="782198"/>
            <a:ext cx="3451789" cy="2850737"/>
          </a:xfrm>
          <a:prstGeom prst="rect">
            <a:avLst/>
          </a:prstGeom>
          <a:noFill/>
        </p:spPr>
      </p:pic>
      <p:pic>
        <p:nvPicPr>
          <p:cNvPr id="6" name="Picture 4" descr="C:\Users\Maxibonino\Desktop\free_cvetok_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06222">
            <a:off x="5866287" y="304818"/>
            <a:ext cx="2928958" cy="2286016"/>
          </a:xfrm>
          <a:prstGeom prst="rect">
            <a:avLst/>
          </a:prstGeom>
          <a:noFill/>
        </p:spPr>
      </p:pic>
      <p:pic>
        <p:nvPicPr>
          <p:cNvPr id="22530" name="Picture 2" descr="C:\Users\Maxibonino\Desktop\интернет\drupal-si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76597">
            <a:off x="4732639" y="3298661"/>
            <a:ext cx="4055344" cy="27739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686439">
            <a:off x="5392958" y="610245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AutoShape 4" descr="http://gimnazy161.ru/images/email.gif"/>
          <p:cNvSpPr>
            <a:spLocks noChangeAspect="1" noChangeArrowheads="1"/>
          </p:cNvSpPr>
          <p:nvPr/>
        </p:nvSpPr>
        <p:spPr bwMode="auto">
          <a:xfrm>
            <a:off x="155575" y="-1828800"/>
            <a:ext cx="4695825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4" name="Picture 6" descr="http://gimnazy161.ru/images/emai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85784" y="4000504"/>
            <a:ext cx="3714776" cy="207170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8596" y="600076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почта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/>
              <a:t>Способы использования возможностей Интернет</a:t>
            </a:r>
            <a:endParaRPr lang="ru-RU" sz="36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428736"/>
            <a:ext cx="7406640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Переписка по электронной почте со сверстниками носителями языка </a:t>
            </a:r>
            <a:br>
              <a:rPr lang="ru-RU" dirty="0" smtClean="0"/>
            </a:br>
            <a:r>
              <a:rPr lang="ru-RU" dirty="0" smtClean="0"/>
              <a:t>2. Участие в текстовых и голосовых чатах.</a:t>
            </a:r>
            <a:br>
              <a:rPr lang="ru-RU" dirty="0" smtClean="0"/>
            </a:br>
            <a:r>
              <a:rPr lang="ru-RU" dirty="0" smtClean="0"/>
              <a:t>3. Участие в телекоммуникационных международных проектах </a:t>
            </a:r>
            <a:br>
              <a:rPr lang="ru-RU" dirty="0" smtClean="0"/>
            </a:br>
            <a:r>
              <a:rPr lang="ru-RU" dirty="0" smtClean="0"/>
              <a:t>4. Участие в телекоммуникационных конкурсах, олимпиадах, тестировании </a:t>
            </a:r>
            <a:br>
              <a:rPr lang="ru-RU" dirty="0" smtClean="0"/>
            </a:br>
            <a:r>
              <a:rPr lang="ru-RU" dirty="0" smtClean="0"/>
              <a:t>5. Возможность оперативной бесплатной публикации творческих работ учащихся </a:t>
            </a:r>
            <a:br>
              <a:rPr lang="ru-RU" dirty="0" smtClean="0"/>
            </a:br>
            <a:r>
              <a:rPr lang="ru-RU" dirty="0" smtClean="0"/>
              <a:t>6. Получение самообразования на курсах бесплатного или платного дистанционного обучения</a:t>
            </a:r>
            <a:br>
              <a:rPr lang="ru-RU" dirty="0" smtClean="0"/>
            </a:br>
            <a:r>
              <a:rPr lang="ru-RU" dirty="0" smtClean="0"/>
              <a:t>7. Для учителя обилие языкового и страноведческого материала, планы уроков, возможность постоянно повышать собственный уровень владения языком, обмениваться опытом с и коллегами (виртуальные методические объединения), общаться самим на английском языке и приобщать к этому своих учеников.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73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Учебные Интернет-ресурсы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42984"/>
            <a:ext cx="7406640" cy="48577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800" b="1" i="1" dirty="0" err="1" smtClean="0">
                <a:solidFill>
                  <a:srgbClr val="7030A0"/>
                </a:solidFill>
              </a:rPr>
              <a:t>Хотлист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800" b="1" i="1" dirty="0" smtClean="0">
                <a:solidFill>
                  <a:srgbClr val="7030A0"/>
                </a:solidFill>
              </a:rPr>
              <a:t>Мультимедиа </a:t>
            </a:r>
            <a:r>
              <a:rPr lang="ru-RU" sz="4800" b="1" i="1" dirty="0" err="1" smtClean="0">
                <a:solidFill>
                  <a:srgbClr val="7030A0"/>
                </a:solidFill>
              </a:rPr>
              <a:t>скрэпбук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800" b="1" i="1" dirty="0" err="1" smtClean="0">
                <a:solidFill>
                  <a:srgbClr val="7030A0"/>
                </a:solidFill>
              </a:rPr>
              <a:t>Трэжа</a:t>
            </a:r>
            <a:r>
              <a:rPr lang="ru-RU" sz="4800" b="1" i="1" dirty="0" smtClean="0">
                <a:solidFill>
                  <a:srgbClr val="7030A0"/>
                </a:solidFill>
              </a:rPr>
              <a:t> </a:t>
            </a:r>
            <a:r>
              <a:rPr lang="ru-RU" sz="4800" b="1" i="1" dirty="0" err="1" smtClean="0">
                <a:solidFill>
                  <a:srgbClr val="7030A0"/>
                </a:solidFill>
              </a:rPr>
              <a:t>хант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800" b="1" i="1" dirty="0" err="1" smtClean="0">
                <a:solidFill>
                  <a:srgbClr val="7030A0"/>
                </a:solidFill>
              </a:rPr>
              <a:t>Сабджект</a:t>
            </a:r>
            <a:r>
              <a:rPr lang="ru-RU" sz="4800" b="1" i="1" dirty="0" smtClean="0">
                <a:solidFill>
                  <a:srgbClr val="7030A0"/>
                </a:solidFill>
              </a:rPr>
              <a:t> </a:t>
            </a:r>
            <a:r>
              <a:rPr lang="ru-RU" sz="4800" b="1" i="1" dirty="0" err="1" smtClean="0">
                <a:solidFill>
                  <a:srgbClr val="7030A0"/>
                </a:solidFill>
              </a:rPr>
              <a:t>сэмпла</a:t>
            </a:r>
            <a:endParaRPr lang="ru-RU" sz="4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800" b="1" i="1" dirty="0" err="1" smtClean="0">
                <a:solidFill>
                  <a:srgbClr val="7030A0"/>
                </a:solidFill>
              </a:rPr>
              <a:t>Вебквест</a:t>
            </a:r>
            <a:r>
              <a:rPr lang="ru-RU" sz="4800" b="1" i="1" dirty="0" smtClean="0">
                <a:solidFill>
                  <a:srgbClr val="7030A0"/>
                </a:solidFill>
              </a:rPr>
              <a:t> 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06640" cy="85725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Коммуникативные умения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7549516" cy="507209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Аудирование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Определять проблему</a:t>
            </a:r>
          </a:p>
          <a:p>
            <a:pPr lvl="0"/>
            <a:r>
              <a:rPr lang="ru-RU" dirty="0" smtClean="0"/>
              <a:t>Выделять факты, аргументы</a:t>
            </a:r>
          </a:p>
          <a:p>
            <a:pPr lvl="0"/>
            <a:r>
              <a:rPr lang="ru-RU" dirty="0" smtClean="0"/>
              <a:t>Обобщать содержащуюся в тексте информацию</a:t>
            </a:r>
          </a:p>
          <a:p>
            <a:pPr lvl="0"/>
            <a:r>
              <a:rPr lang="ru-RU" dirty="0" smtClean="0"/>
              <a:t>Определять свое отношение к ней</a:t>
            </a:r>
          </a:p>
          <a:p>
            <a:r>
              <a:rPr lang="ru-RU" b="1" dirty="0" smtClean="0"/>
              <a:t>   </a:t>
            </a:r>
            <a:endParaRPr lang="ru-RU" dirty="0" smtClean="0"/>
          </a:p>
          <a:p>
            <a:r>
              <a:rPr lang="ru-RU" b="1" dirty="0" smtClean="0"/>
              <a:t> Говорение.</a:t>
            </a:r>
            <a:endParaRPr lang="ru-RU" dirty="0" smtClean="0"/>
          </a:p>
          <a:p>
            <a:pPr lvl="0"/>
            <a:r>
              <a:rPr lang="ru-RU" dirty="0" smtClean="0"/>
              <a:t>Участвовать в беседе</a:t>
            </a:r>
          </a:p>
          <a:p>
            <a:pPr lvl="0"/>
            <a:r>
              <a:rPr lang="ru-RU" dirty="0" smtClean="0"/>
              <a:t>Запрашивать и обмениваться  информацией</a:t>
            </a:r>
          </a:p>
          <a:p>
            <a:pPr lvl="0"/>
            <a:r>
              <a:rPr lang="ru-RU" dirty="0" smtClean="0"/>
              <a:t>Высказывать свою точку зрения</a:t>
            </a:r>
          </a:p>
          <a:p>
            <a:pPr lvl="0"/>
            <a:r>
              <a:rPr lang="ru-RU" dirty="0" smtClean="0"/>
              <a:t>Уточнять интересующую информацию</a:t>
            </a:r>
          </a:p>
          <a:p>
            <a:pPr lvl="0"/>
            <a:r>
              <a:rPr lang="ru-RU" dirty="0" smtClean="0"/>
              <a:t>Описывать события, излагать факты</a:t>
            </a:r>
          </a:p>
          <a:p>
            <a:pPr lvl="0"/>
            <a:r>
              <a:rPr lang="ru-RU" dirty="0" smtClean="0"/>
              <a:t>Представлять </a:t>
            </a:r>
            <a:r>
              <a:rPr lang="ru-RU" dirty="0" err="1" smtClean="0"/>
              <a:t>социокультурный</a:t>
            </a:r>
            <a:r>
              <a:rPr lang="ru-RU" dirty="0" smtClean="0"/>
              <a:t> портрет своей страны и стран изучаемого языка</a:t>
            </a:r>
          </a:p>
          <a:p>
            <a:pPr lvl="0"/>
            <a:r>
              <a:rPr lang="ru-RU" dirty="0" smtClean="0"/>
              <a:t>Делать выводы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28604"/>
            <a:ext cx="7624786" cy="607223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Чтение.</a:t>
            </a:r>
            <a:endParaRPr lang="ru-RU" dirty="0" smtClean="0"/>
          </a:p>
          <a:p>
            <a:pPr lvl="0"/>
            <a:r>
              <a:rPr lang="ru-RU" dirty="0" smtClean="0"/>
              <a:t>Отделять основную информацию от второстепенной</a:t>
            </a:r>
          </a:p>
          <a:p>
            <a:pPr lvl="0"/>
            <a:r>
              <a:rPr lang="ru-RU" dirty="0" smtClean="0"/>
              <a:t>Прогнозировать развитие/результат излагаемых фактов</a:t>
            </a:r>
          </a:p>
          <a:p>
            <a:pPr lvl="0"/>
            <a:r>
              <a:rPr lang="ru-RU" dirty="0" smtClean="0"/>
              <a:t>Оценивать важность, новизну, достоверность информации</a:t>
            </a:r>
          </a:p>
          <a:p>
            <a:pPr lvl="0"/>
            <a:r>
              <a:rPr lang="ru-RU" dirty="0" smtClean="0"/>
              <a:t>Отбирать значимую информацию в тексте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Письмо.</a:t>
            </a:r>
            <a:endParaRPr lang="ru-RU" dirty="0" smtClean="0"/>
          </a:p>
          <a:p>
            <a:pPr lvl="0"/>
            <a:r>
              <a:rPr lang="ru-RU" dirty="0" smtClean="0"/>
              <a:t>Описывать события, факты, явления</a:t>
            </a:r>
          </a:p>
          <a:p>
            <a:pPr lvl="0"/>
            <a:r>
              <a:rPr lang="ru-RU" dirty="0" smtClean="0"/>
              <a:t>Сообщать, запрашивать информацию</a:t>
            </a:r>
          </a:p>
          <a:p>
            <a:pPr lvl="0"/>
            <a:r>
              <a:rPr lang="ru-RU" dirty="0" smtClean="0"/>
              <a:t>Выражать собственное мнение</a:t>
            </a:r>
          </a:p>
          <a:p>
            <a:pPr lvl="0"/>
            <a:r>
              <a:rPr lang="ru-RU" dirty="0" smtClean="0"/>
              <a:t>Составлять тезисы или развернутый план выступления</a:t>
            </a:r>
          </a:p>
          <a:p>
            <a:r>
              <a:rPr lang="ru-RU" dirty="0" smtClean="0"/>
              <a:t>Обобщать информацию, полученную из различных источников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126323"/>
          <a:ext cx="8001055" cy="6454012"/>
        </p:xfrm>
        <a:graphic>
          <a:graphicData uri="http://schemas.openxmlformats.org/drawingml/2006/table">
            <a:tbl>
              <a:tblPr/>
              <a:tblGrid>
                <a:gridCol w="2554164"/>
                <a:gridCol w="925856"/>
                <a:gridCol w="1435997"/>
                <a:gridCol w="877490"/>
                <a:gridCol w="1141199"/>
                <a:gridCol w="1066349"/>
              </a:tblGrid>
              <a:tr h="4803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Умения / Учебные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Интернет-материалы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Хотлист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Малтимедиа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скрепбук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Трежа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хант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Сабджект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сэмпла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Вебквест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осуществлять поиск информации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выделять в ключевые слова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определять тему/проблему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выделять основную информацию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подробно/кратко излагать содержание прочитанного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обобщать информацию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делать выводы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высказывать и аргументировать свою точку зрения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оценивать поступки и давать характеристику персонажей, фактов и событий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участвовать в беседе/обсуждении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запрашивать и обмениваться информацией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прогнозировать результат излагаемых фактов/событий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</TotalTime>
  <Words>314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Использование Интернет технологий на уроках иностранного языка</vt:lpstr>
      <vt:lpstr>Дидактические задачи</vt:lpstr>
      <vt:lpstr>Базовые ресурсы Интернет</vt:lpstr>
      <vt:lpstr>сайты</vt:lpstr>
      <vt:lpstr>Способы использования возможностей Интернет</vt:lpstr>
      <vt:lpstr>Учебные Интернет-ресурсы </vt:lpstr>
      <vt:lpstr>Коммуникативные умения</vt:lpstr>
      <vt:lpstr>Слайд 8</vt:lpstr>
      <vt:lpstr>Слайд 9</vt:lpstr>
      <vt:lpstr>Этапы организации заданий</vt:lpstr>
      <vt:lpstr>Результаты использования электронных ресурсов на уроках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Интернет технологий на уроках иностранного языка</dc:title>
  <cp:lastModifiedBy>Maxibonino</cp:lastModifiedBy>
  <cp:revision>20</cp:revision>
  <dcterms:created xsi:type="dcterms:W3CDTF">2009-12-13T14:58:59Z</dcterms:created>
  <dcterms:modified xsi:type="dcterms:W3CDTF">2012-10-07T16:40:44Z</dcterms:modified>
</cp:coreProperties>
</file>