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70" r:id="rId6"/>
    <p:sldId id="271" r:id="rId7"/>
    <p:sldId id="272" r:id="rId8"/>
    <p:sldId id="263" r:id="rId9"/>
    <p:sldId id="264" r:id="rId10"/>
    <p:sldId id="265" r:id="rId11"/>
    <p:sldId id="266" r:id="rId12"/>
    <p:sldId id="267" r:id="rId13"/>
    <p:sldId id="273" r:id="rId14"/>
    <p:sldId id="27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72" y="-14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9C8F-AE37-409B-AB56-63DFBF0026E2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FC7F-FABC-48DA-82F5-7B5A62DD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77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9C8F-AE37-409B-AB56-63DFBF0026E2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FC7F-FABC-48DA-82F5-7B5A62DD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57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9C8F-AE37-409B-AB56-63DFBF0026E2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FC7F-FABC-48DA-82F5-7B5A62DD798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971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9C8F-AE37-409B-AB56-63DFBF0026E2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FC7F-FABC-48DA-82F5-7B5A62DD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14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9C8F-AE37-409B-AB56-63DFBF0026E2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FC7F-FABC-48DA-82F5-7B5A62DD798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0807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9C8F-AE37-409B-AB56-63DFBF0026E2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FC7F-FABC-48DA-82F5-7B5A62DD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467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9C8F-AE37-409B-AB56-63DFBF0026E2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FC7F-FABC-48DA-82F5-7B5A62DD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670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9C8F-AE37-409B-AB56-63DFBF0026E2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FC7F-FABC-48DA-82F5-7B5A62DD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92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9C8F-AE37-409B-AB56-63DFBF0026E2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FC7F-FABC-48DA-82F5-7B5A62DD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90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9C8F-AE37-409B-AB56-63DFBF0026E2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FC7F-FABC-48DA-82F5-7B5A62DD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02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9C8F-AE37-409B-AB56-63DFBF0026E2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FC7F-FABC-48DA-82F5-7B5A62DD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336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9C8F-AE37-409B-AB56-63DFBF0026E2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FC7F-FABC-48DA-82F5-7B5A62DD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3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9C8F-AE37-409B-AB56-63DFBF0026E2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FC7F-FABC-48DA-82F5-7B5A62DD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76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9C8F-AE37-409B-AB56-63DFBF0026E2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FC7F-FABC-48DA-82F5-7B5A62DD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0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9C8F-AE37-409B-AB56-63DFBF0026E2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FC7F-FABC-48DA-82F5-7B5A62DD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86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9C8F-AE37-409B-AB56-63DFBF0026E2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EFC7F-FABC-48DA-82F5-7B5A62DD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6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A9C8F-AE37-409B-AB56-63DFBF0026E2}" type="datetimeFigureOut">
              <a:rPr lang="ru-RU" smtClean="0"/>
              <a:t>15.01.2014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4EFC7F-FABC-48DA-82F5-7B5A62DD7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36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linux.info/scratch-exx/collision" TargetMode="External"/><Relationship Id="rId2" Type="http://schemas.openxmlformats.org/officeDocument/2006/relationships/hyperlink" Target="http://go-url.ru/djy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ndart.edu.ru/catalog.aspx?CatalogId=842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8160" y="822960"/>
            <a:ext cx="9144000" cy="3227876"/>
          </a:xfrm>
        </p:spPr>
        <p:txBody>
          <a:bodyPr/>
          <a:lstStyle/>
          <a:p>
            <a:pPr algn="ctr"/>
            <a:r>
              <a:rPr lang="ru-RU" dirty="0" smtClean="0"/>
              <a:t>Формирование личностных УУД через внеурочную деятельность по информатике в 5 классе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727233"/>
            <a:ext cx="7766936" cy="1096899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/>
              <a:t>Николаева Ольга </a:t>
            </a:r>
            <a:r>
              <a:rPr lang="ru-RU" dirty="0" smtClean="0"/>
              <a:t>Александровна</a:t>
            </a:r>
          </a:p>
          <a:p>
            <a:pPr algn="l"/>
            <a:r>
              <a:rPr lang="ru-RU" dirty="0" smtClean="0"/>
              <a:t>Учитель информатики</a:t>
            </a:r>
            <a:endParaRPr lang="ru-RU" dirty="0"/>
          </a:p>
          <a:p>
            <a:pPr algn="l"/>
            <a:r>
              <a:rPr lang="ru-RU" dirty="0" smtClean="0"/>
              <a:t>МБОУ </a:t>
            </a:r>
            <a:r>
              <a:rPr lang="ru-RU" dirty="0" smtClean="0"/>
              <a:t>СОШ №80 </a:t>
            </a:r>
            <a:r>
              <a:rPr lang="ru-RU" dirty="0" err="1" smtClean="0"/>
              <a:t>г.о</a:t>
            </a:r>
            <a:r>
              <a:rPr lang="ru-RU" dirty="0" smtClean="0"/>
              <a:t>. </a:t>
            </a:r>
            <a:r>
              <a:rPr lang="ru-RU" dirty="0" smtClean="0"/>
              <a:t>Самара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0342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879" y="760021"/>
            <a:ext cx="950025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В процессе изучения внеурочного  модуля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«Весёлая информатика»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учащийся научится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осуществлять поиск, сбор, фиксацию собранной информации,</a:t>
            </a: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организацию информации в виде списков, таблиц, деревьев многому другому,</a:t>
            </a: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использовать знаково-символические средства,</a:t>
            </a: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ориентироваться на разнообразие способов решения задач,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осуществлять анализ объектов с выделением существенных и несущественных признаков,</a:t>
            </a: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проводить сравнение, классификацию по заданным критериям,</a:t>
            </a: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строить рассуждения в форме связи простых суждений об объекте,</a:t>
            </a: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устанавливать аналогии,</a:t>
            </a: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владеть общим приемом решения задач.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505950" cy="67689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Познавательные УУД</a:t>
            </a:r>
          </a:p>
        </p:txBody>
      </p:sp>
    </p:spTree>
    <p:extLst>
      <p:ext uri="{BB962C8B-B14F-4D97-AF65-F5344CB8AC3E}">
        <p14:creationId xmlns:p14="http://schemas.microsoft.com/office/powerpoint/2010/main" val="16169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879" y="760021"/>
            <a:ext cx="950025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В процессе изучения  модуля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«Весёлая информатика»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ученик  научится: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допускать возможность существования у людей различных точек зрения, в том числе не совпадающих с его собственной,</a:t>
            </a: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учитывать разные мнения,</a:t>
            </a: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формулировать собственное мнение и позицию,</a:t>
            </a: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договариваться и приходить к общему решению в совместной деятельности</a:t>
            </a: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задавать вопросы,</a:t>
            </a: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аргументировать свою позицию,</a:t>
            </a: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осуществлять взаимный контроль и оказывать в сотрудничестве необходимую взаимопомощь.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505950" cy="67689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Коммуникативные УУД</a:t>
            </a:r>
          </a:p>
        </p:txBody>
      </p:sp>
    </p:spTree>
    <p:extLst>
      <p:ext uri="{BB962C8B-B14F-4D97-AF65-F5344CB8AC3E}">
        <p14:creationId xmlns:p14="http://schemas.microsoft.com/office/powerpoint/2010/main" val="328381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879" y="1187533"/>
            <a:ext cx="95002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Программа внеурочной деятельности кружка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«Весёлая информатика»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позволяет создать специально организованное учебное пространство,  обеспечивающее глубокое включение ученика в работу, независимо от  его актуального уровня интеллектуального развития, стилистики  обучения, начального уровня учебной мотивации и индивидуальных  психологических особенностей.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Создаётся среда, которая несёт не только образовательную нагрузку, но, используя мотивационную составляющую, задействует  интеллектуальные и психические ресурсы ребенка.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505950" cy="6768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46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1890" y="2790497"/>
            <a:ext cx="9505950" cy="6768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44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3421" y="362607"/>
            <a:ext cx="9505950" cy="6768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Интернет ресурсы: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879" y="1187533"/>
            <a:ext cx="95002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go-url.ru/djy6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younglinux.info/scratch-exx/collision</a:t>
            </a:r>
            <a:endParaRPr lang="ru-RU" sz="2000" dirty="0" smtClean="0"/>
          </a:p>
          <a:p>
            <a:pPr algn="ctr"/>
            <a:r>
              <a:rPr lang="en-US" sz="2000" dirty="0">
                <a:hlinkClick r:id="rId4"/>
              </a:rPr>
              <a:t>http://standart.edu.ru/catalog.aspx?CatalogId=8421</a:t>
            </a:r>
            <a:endParaRPr lang="ru-RU" sz="2000" dirty="0" smtClean="0"/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25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3dnews.ru/assets/external/illustrations/2011/06/13/612600/friendlyrunet13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91"/>
            <a:ext cx="10083312" cy="67127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387479" y="4286250"/>
            <a:ext cx="4404360" cy="899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387480" y="4474220"/>
            <a:ext cx="4404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учиться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5581650" y="3424977"/>
            <a:ext cx="8009" cy="861273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3387479" y="1929374"/>
            <a:ext cx="4404360" cy="899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3432565" y="1899832"/>
            <a:ext cx="44043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УУД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flipH="1">
            <a:off x="5581651" y="1320800"/>
            <a:ext cx="8008" cy="616099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762001" y="3420840"/>
            <a:ext cx="2849880" cy="1158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762000" y="3754721"/>
            <a:ext cx="2849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</a:t>
            </a:r>
            <a:r>
              <a:rPr lang="ru-RU" sz="2800" dirty="0"/>
              <a:t> </a:t>
            </a:r>
          </a:p>
        </p:txBody>
      </p:sp>
      <p:sp>
        <p:nvSpPr>
          <p:cNvPr id="50" name="Овал 49"/>
          <p:cNvSpPr/>
          <p:nvPr/>
        </p:nvSpPr>
        <p:spPr>
          <a:xfrm>
            <a:off x="7706261" y="3355926"/>
            <a:ext cx="2849880" cy="1158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7706260" y="3689807"/>
            <a:ext cx="284988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</a:t>
            </a:r>
          </a:p>
          <a:p>
            <a:pPr lvl="0" algn="ctr"/>
            <a:r>
              <a:rPr lang="ru-RU" sz="2800" dirty="0" smtClean="0"/>
              <a:t> </a:t>
            </a:r>
            <a:endParaRPr lang="ru-RU" sz="2800" dirty="0"/>
          </a:p>
        </p:txBody>
      </p:sp>
      <p:sp>
        <p:nvSpPr>
          <p:cNvPr id="52" name="Овал 51"/>
          <p:cNvSpPr/>
          <p:nvPr/>
        </p:nvSpPr>
        <p:spPr>
          <a:xfrm>
            <a:off x="2739779" y="5085805"/>
            <a:ext cx="2849880" cy="1158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2739778" y="5419686"/>
            <a:ext cx="284988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</a:t>
            </a:r>
          </a:p>
          <a:p>
            <a:pPr lvl="0" algn="ctr"/>
            <a:r>
              <a:rPr lang="ru-RU" sz="2800" dirty="0"/>
              <a:t> </a:t>
            </a:r>
          </a:p>
        </p:txBody>
      </p:sp>
      <p:sp>
        <p:nvSpPr>
          <p:cNvPr id="54" name="Овал 53"/>
          <p:cNvSpPr/>
          <p:nvPr/>
        </p:nvSpPr>
        <p:spPr>
          <a:xfrm>
            <a:off x="5683516" y="5078100"/>
            <a:ext cx="2849880" cy="1158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5699394" y="5345248"/>
            <a:ext cx="2849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</a:t>
            </a:r>
            <a:r>
              <a:rPr lang="ru-RU" sz="2800" dirty="0"/>
              <a:t> </a:t>
            </a:r>
          </a:p>
        </p:txBody>
      </p:sp>
      <p:cxnSp>
        <p:nvCxnSpPr>
          <p:cNvPr id="56" name="Прямая со стрелкой 55"/>
          <p:cNvCxnSpPr>
            <a:endCxn id="50" idx="0"/>
          </p:cNvCxnSpPr>
          <p:nvPr/>
        </p:nvCxnSpPr>
        <p:spPr>
          <a:xfrm>
            <a:off x="5634744" y="2853939"/>
            <a:ext cx="3496457" cy="501987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41" idx="2"/>
            <a:endCxn id="48" idx="0"/>
          </p:cNvCxnSpPr>
          <p:nvPr/>
        </p:nvCxnSpPr>
        <p:spPr>
          <a:xfrm flipH="1">
            <a:off x="2186941" y="2853939"/>
            <a:ext cx="3447804" cy="566901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endCxn id="52" idx="0"/>
          </p:cNvCxnSpPr>
          <p:nvPr/>
        </p:nvCxnSpPr>
        <p:spPr>
          <a:xfrm flipH="1">
            <a:off x="4164719" y="2873910"/>
            <a:ext cx="1416930" cy="2211895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endCxn id="54" idx="0"/>
          </p:cNvCxnSpPr>
          <p:nvPr/>
        </p:nvCxnSpPr>
        <p:spPr>
          <a:xfrm>
            <a:off x="5634744" y="2873910"/>
            <a:ext cx="1473712" cy="220419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83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-0.02291 -0.2465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6" y="-1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7.40741E-7 L -3.54167E-6 -0.5710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56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7.40741E-7 L -3.54167E-6 -0.5682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40" grpId="0" animBg="1"/>
      <p:bldP spid="41" grpId="0"/>
      <p:bldP spid="48" grpId="0" animBg="1"/>
      <p:bldP spid="49" grpId="0"/>
      <p:bldP spid="50" grpId="0" animBg="1"/>
      <p:bldP spid="51" grpId="0"/>
      <p:bldP spid="52" grpId="0" animBg="1"/>
      <p:bldP spid="53" grpId="0"/>
      <p:bldP spid="54" grpId="0" animBg="1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50"/>
            <a:ext cx="9582150" cy="11811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 по информатике 5 класс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«Весёлая информатика»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91250" y="1943100"/>
            <a:ext cx="3390900" cy="449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4800" y="1943100"/>
            <a:ext cx="3390900" cy="449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14350" y="2171700"/>
            <a:ext cx="318135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Раньше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457200" indent="-457200">
              <a:buClr>
                <a:schemeClr val="accent2">
                  <a:lumMod val="50000"/>
                </a:schemeClr>
              </a:buClr>
              <a:buSzPct val="132000"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компьютера</a:t>
            </a:r>
          </a:p>
          <a:p>
            <a:pPr>
              <a:buClr>
                <a:schemeClr val="accent2">
                  <a:lumMod val="50000"/>
                </a:schemeClr>
              </a:buClr>
              <a:buSzPct val="132000"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accent2">
                  <a:lumMod val="50000"/>
                </a:schemeClr>
              </a:buClr>
              <a:buSzPct val="132000"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простейшие компьютерные программы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6025" y="2171700"/>
            <a:ext cx="318135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Сейчас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457200" indent="-457200">
              <a:buClr>
                <a:schemeClr val="accent2">
                  <a:lumMod val="50000"/>
                </a:schemeClr>
              </a:buClr>
              <a:buSzPct val="132000"/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собственные программы для решения конкретной задачи</a:t>
            </a:r>
          </a:p>
        </p:txBody>
      </p:sp>
      <p:sp>
        <p:nvSpPr>
          <p:cNvPr id="10" name="Умножение 9"/>
          <p:cNvSpPr/>
          <p:nvPr/>
        </p:nvSpPr>
        <p:spPr>
          <a:xfrm>
            <a:off x="-247650" y="600075"/>
            <a:ext cx="4476750" cy="7181850"/>
          </a:xfrm>
          <a:prstGeom prst="mathMultiply">
            <a:avLst>
              <a:gd name="adj1" fmla="val 4436"/>
            </a:avLst>
          </a:prstGeom>
          <a:solidFill>
            <a:schemeClr val="accent5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98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819150" y="4546840"/>
            <a:ext cx="8686800" cy="1059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19150" y="2977179"/>
            <a:ext cx="8686800" cy="1059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19150" y="1320800"/>
            <a:ext cx="8686800" cy="10590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50595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и актуальность программы 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«Весёлая информатика»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619478"/>
            <a:ext cx="933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Clr>
                <a:schemeClr val="accent1">
                  <a:lumMod val="50000"/>
                </a:schemeClr>
              </a:buClr>
              <a:buSzPct val="124000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В основе «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Scratch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» лежит графический язык программирования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19150" y="324044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buClr>
                <a:schemeClr val="accent1">
                  <a:lumMod val="50000"/>
                </a:schemeClr>
              </a:buClr>
              <a:buSzPct val="124000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Формирование научного мировоззрения школьников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19150" y="4633558"/>
            <a:ext cx="868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buClr>
                <a:schemeClr val="accent1">
                  <a:lumMod val="50000"/>
                </a:schemeClr>
              </a:buClr>
              <a:buSzPct val="124000"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/>
                <a:cs typeface="Times New Roman" pitchFamily="18"/>
              </a:rPr>
              <a:t>Подготовка учащихся к успешному освоению базового и профильного курса «Информатика» в старших классах.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67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  <p:bldP spid="2" grpId="0"/>
      <p:bldP spid="6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405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Столкновение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507670"/>
            <a:ext cx="9571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Организовать </a:t>
            </a:r>
            <a:r>
              <a:rPr lang="ru-RU" dirty="0"/>
              <a:t>столкновение двух объектов (например, автомобилей), движущихся навстречу друг другу. Под столкновением понимать их остановку и изменение внешнего вида.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1" y="3509181"/>
            <a:ext cx="95715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/>
              <a:t>Особенности задачи</a:t>
            </a:r>
          </a:p>
          <a:p>
            <a:r>
              <a:rPr lang="ru-RU" dirty="0" smtClean="0"/>
              <a:t>	Когда </a:t>
            </a:r>
            <a:r>
              <a:rPr lang="ru-RU" dirty="0"/>
              <a:t>машины сталкиваются, то у них изменяется только место столкновения (например, передняя часть). Если к объектам применять графические эффекты, то они изменят весь объект (от его центра), что нас не устраивает.</a:t>
            </a:r>
          </a:p>
          <a:p>
            <a:r>
              <a:rPr lang="ru-RU" dirty="0" smtClean="0"/>
              <a:t>Поэтому </a:t>
            </a:r>
            <a:r>
              <a:rPr lang="ru-RU" dirty="0"/>
              <a:t>каждая машина будет состоять из двух объектов: передней и задней частей. Для каждой машины на сцену следует добавить два его экземпляра. Затем каждый отредактировать: у одного удалить переднюю часть, у другого - заднюю.</a:t>
            </a:r>
          </a:p>
        </p:txBody>
      </p:sp>
      <p:pic>
        <p:nvPicPr>
          <p:cNvPr id="1027" name="Picture 3" descr="C:\Users\School 80\Desktop\collis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370" y="1276621"/>
            <a:ext cx="2938772" cy="208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chool 80\Desktop\collision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278" y="5647066"/>
            <a:ext cx="3314700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31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405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Столкновение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2099123" y="523220"/>
            <a:ext cx="9571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Итоговые </a:t>
            </a:r>
            <a:r>
              <a:rPr lang="ru-RU" b="1" dirty="0"/>
              <a:t>скрипты </a:t>
            </a:r>
            <a:r>
              <a:rPr lang="ru-RU" b="1" dirty="0" smtClean="0"/>
              <a:t>объектов</a:t>
            </a:r>
          </a:p>
          <a:p>
            <a:pPr algn="ctr"/>
            <a:r>
              <a:rPr lang="ru-RU" dirty="0" smtClean="0"/>
              <a:t>Передняя </a:t>
            </a:r>
            <a:r>
              <a:rPr lang="ru-RU" dirty="0"/>
              <a:t>часть первой машины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3074" name="Picture 2" descr="C:\Users\School 80\Desktop\collision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941" y="1154002"/>
            <a:ext cx="3637385" cy="277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chool 80\Desktop\collision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378" y="2949467"/>
            <a:ext cx="3786298" cy="23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630378" y="2580135"/>
            <a:ext cx="3684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Передняя часть второй машины:</a:t>
            </a:r>
          </a:p>
        </p:txBody>
      </p:sp>
    </p:spTree>
    <p:extLst>
      <p:ext uri="{BB962C8B-B14F-4D97-AF65-F5344CB8AC3E}">
        <p14:creationId xmlns:p14="http://schemas.microsoft.com/office/powerpoint/2010/main" val="16913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405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Столкновение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507670"/>
            <a:ext cx="9571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Итоговые </a:t>
            </a:r>
            <a:r>
              <a:rPr lang="ru-RU" b="1" dirty="0"/>
              <a:t>скрипты объектов</a:t>
            </a:r>
          </a:p>
          <a:p>
            <a:pPr algn="ctr"/>
            <a:r>
              <a:rPr lang="ru-RU" dirty="0" smtClean="0"/>
              <a:t>Задняя </a:t>
            </a:r>
            <a:r>
              <a:rPr lang="ru-RU" dirty="0"/>
              <a:t>часть первой машины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4104" name="Picture 8" descr="C:\Users\School 80\Desktop\collision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106" y="1154001"/>
            <a:ext cx="5829300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0" y="3458502"/>
            <a:ext cx="9571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Задняя </a:t>
            </a:r>
            <a:r>
              <a:rPr lang="ru-RU" dirty="0"/>
              <a:t>часть </a:t>
            </a:r>
            <a:r>
              <a:rPr lang="ru-RU" dirty="0" smtClean="0"/>
              <a:t>второй </a:t>
            </a:r>
            <a:r>
              <a:rPr lang="ru-RU" dirty="0"/>
              <a:t>машины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4105" name="Picture 9" descr="C:\Users\School 80\Desktop\collision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206" y="4039804"/>
            <a:ext cx="57531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4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879" y="760021"/>
            <a:ext cx="950025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процессе изучения модуля внеурочной деятельности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«Весёлая информатика» ученик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получает возможность для формирования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внутренней позиции школьника на уровне положительного отношения к школе, понимания необходимости учения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умения находить ответ на вопрос о том, «какой смысл имеет для меня учение»,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умения находить ответ на вопрос о том, «какой смысл имеет использование современных информационных технологий в процессе обучения в школе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учебно-познавательного интереса к новому учебному материалу и способам решения новой частной задачи.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50595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Личностные УУД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878" y="4225160"/>
            <a:ext cx="3670306" cy="288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607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6879" y="760021"/>
            <a:ext cx="950025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процессе изучения модуля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«Весёлая информатика»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ученик  научится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внутренней позиции школьника на уровне положительного отношения к школе, понимания необходимости учения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принимать и сохранять учебную задачу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планировать свои действия в соответствии с поставленной задачей и условиями её решения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осуществлять итоговый и пошаговый контроль по результату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адекватно воспринимать оценку учителя,</a:t>
            </a: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различать способ и результат действия,</a:t>
            </a:r>
          </a:p>
          <a:p>
            <a:pPr marL="342900" indent="-342900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вносить коррективы в действия в случае расхождения результата решения задачи на основе ее оценки и учета характера сделанных ошибок,</a:t>
            </a: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сотрудничестве с учителем ставить новые учебные задачи,</a:t>
            </a:r>
          </a:p>
          <a:p>
            <a:pPr marL="342900" indent="-342900">
              <a:lnSpc>
                <a:spcPct val="150000"/>
              </a:lnSpc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проявлять познавательную инициативу.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505950" cy="6768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Регулятивные УУД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54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</TotalTime>
  <Words>204</Words>
  <Application>Microsoft Office PowerPoint</Application>
  <PresentationFormat>Произвольный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Грань</vt:lpstr>
      <vt:lpstr>Формирование личностных УУД через внеурочную деятельность по информатике в 5 классе </vt:lpstr>
      <vt:lpstr>Презентация PowerPoint</vt:lpstr>
      <vt:lpstr>Внеурочная деятельность по информатике 5 класс  «Весёлая информатика»</vt:lpstr>
      <vt:lpstr>Новизна и актуальность программы  «Весёлая информатика» </vt:lpstr>
      <vt:lpstr>Презентация PowerPoint</vt:lpstr>
      <vt:lpstr>Презентация PowerPoint</vt:lpstr>
      <vt:lpstr>Презентация PowerPoint</vt:lpstr>
      <vt:lpstr>Личностные УУД  </vt:lpstr>
      <vt:lpstr>Регулятивные УУД  </vt:lpstr>
      <vt:lpstr>Познавательные УУД</vt:lpstr>
      <vt:lpstr>Коммуникативные УУД</vt:lpstr>
      <vt:lpstr>Вывод</vt:lpstr>
      <vt:lpstr>Спасибо за внимание</vt:lpstr>
      <vt:lpstr>Интернет 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личностных УУД через внеурочную деятельность по информатике в 5 классе</dc:title>
  <dc:creator>Olga Nikolaeva</dc:creator>
  <cp:lastModifiedBy>School 80</cp:lastModifiedBy>
  <cp:revision>23</cp:revision>
  <dcterms:created xsi:type="dcterms:W3CDTF">2013-09-25T17:32:46Z</dcterms:created>
  <dcterms:modified xsi:type="dcterms:W3CDTF">2014-01-15T04:54:56Z</dcterms:modified>
</cp:coreProperties>
</file>