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8" r:id="rId2"/>
    <p:sldId id="256" r:id="rId3"/>
    <p:sldId id="32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59" r:id="rId13"/>
    <p:sldId id="260" r:id="rId14"/>
    <p:sldId id="261" r:id="rId15"/>
    <p:sldId id="305" r:id="rId16"/>
    <p:sldId id="262" r:id="rId17"/>
    <p:sldId id="306" r:id="rId18"/>
    <p:sldId id="307" r:id="rId19"/>
    <p:sldId id="308" r:id="rId20"/>
    <p:sldId id="309" r:id="rId21"/>
    <p:sldId id="311" r:id="rId22"/>
    <p:sldId id="312" r:id="rId23"/>
    <p:sldId id="313" r:id="rId24"/>
    <p:sldId id="289" r:id="rId25"/>
    <p:sldId id="315" r:id="rId26"/>
    <p:sldId id="330" r:id="rId27"/>
    <p:sldId id="288" r:id="rId28"/>
    <p:sldId id="321" r:id="rId29"/>
    <p:sldId id="322" r:id="rId30"/>
    <p:sldId id="326" r:id="rId31"/>
    <p:sldId id="314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49250"/>
    <a:srgbClr val="A65D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3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FC667-D120-4DCA-A639-F3C54ED98D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C2217-21D0-49D2-8C67-2A926C91D2F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Четырехугольники</a:t>
          </a:r>
          <a:endParaRPr lang="ru-RU" sz="2000" dirty="0">
            <a:solidFill>
              <a:srgbClr val="FF0000"/>
            </a:solidFill>
          </a:endParaRPr>
        </a:p>
      </dgm:t>
    </dgm:pt>
    <dgm:pt modelId="{E9E1C74A-4004-4739-B1B7-DE743B2C71AD}" type="parTrans" cxnId="{A6358E90-8758-4C16-B669-C60900F80C41}">
      <dgm:prSet/>
      <dgm:spPr/>
      <dgm:t>
        <a:bodyPr/>
        <a:lstStyle/>
        <a:p>
          <a:endParaRPr lang="ru-RU"/>
        </a:p>
      </dgm:t>
    </dgm:pt>
    <dgm:pt modelId="{DA2E37CD-A06E-478C-9D80-DF152E9B6F72}" type="sibTrans" cxnId="{A6358E90-8758-4C16-B669-C60900F80C41}">
      <dgm:prSet/>
      <dgm:spPr/>
      <dgm:t>
        <a:bodyPr/>
        <a:lstStyle/>
        <a:p>
          <a:endParaRPr lang="ru-RU"/>
        </a:p>
      </dgm:t>
    </dgm:pt>
    <dgm:pt modelId="{107FA919-0046-4338-B2F5-0B83620844B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</a:rPr>
            <a:t>Трапеция</a:t>
          </a:r>
          <a:endParaRPr lang="ru-RU" sz="2000" dirty="0">
            <a:solidFill>
              <a:srgbClr val="00B050"/>
            </a:solidFill>
          </a:endParaRPr>
        </a:p>
      </dgm:t>
    </dgm:pt>
    <dgm:pt modelId="{2A06977D-04B6-4D26-B45E-8E92F9E8EC64}" type="parTrans" cxnId="{5C15683E-098D-473B-84B7-3E21D46F28B8}">
      <dgm:prSet/>
      <dgm:spPr/>
      <dgm:t>
        <a:bodyPr/>
        <a:lstStyle/>
        <a:p>
          <a:endParaRPr lang="ru-RU" sz="1100"/>
        </a:p>
      </dgm:t>
    </dgm:pt>
    <dgm:pt modelId="{ADB3B6A2-1E0A-43AF-B223-AA94B6001D59}" type="sibTrans" cxnId="{5C15683E-098D-473B-84B7-3E21D46F28B8}">
      <dgm:prSet/>
      <dgm:spPr/>
      <dgm:t>
        <a:bodyPr/>
        <a:lstStyle/>
        <a:p>
          <a:endParaRPr lang="ru-RU"/>
        </a:p>
      </dgm:t>
    </dgm:pt>
    <dgm:pt modelId="{E1A86368-BB6D-4073-B4C4-7D9AB750BD94}">
      <dgm:prSet phldrT="[Текст]" custT="1"/>
      <dgm:spPr/>
      <dgm:t>
        <a:bodyPr/>
        <a:lstStyle/>
        <a:p>
          <a:r>
            <a:rPr lang="ru-RU" sz="1600" dirty="0" smtClean="0"/>
            <a:t>Прямоугольная</a:t>
          </a:r>
          <a:endParaRPr lang="ru-RU" sz="1600" dirty="0"/>
        </a:p>
      </dgm:t>
    </dgm:pt>
    <dgm:pt modelId="{96BF86F4-9279-41CD-B9BC-692F603850C5}" type="parTrans" cxnId="{E1F2A1D4-003C-413C-B03B-E48EC9EA5745}">
      <dgm:prSet/>
      <dgm:spPr/>
      <dgm:t>
        <a:bodyPr/>
        <a:lstStyle/>
        <a:p>
          <a:endParaRPr lang="ru-RU" sz="1100"/>
        </a:p>
      </dgm:t>
    </dgm:pt>
    <dgm:pt modelId="{E86A7716-E43C-42F1-8E9A-BF70307A646A}" type="sibTrans" cxnId="{E1F2A1D4-003C-413C-B03B-E48EC9EA5745}">
      <dgm:prSet/>
      <dgm:spPr/>
      <dgm:t>
        <a:bodyPr/>
        <a:lstStyle/>
        <a:p>
          <a:endParaRPr lang="ru-RU"/>
        </a:p>
      </dgm:t>
    </dgm:pt>
    <dgm:pt modelId="{14EACCC6-0E43-49D3-A319-25CD6BBC9D2B}">
      <dgm:prSet phldrT="[Текст]" custT="1"/>
      <dgm:spPr/>
      <dgm:t>
        <a:bodyPr/>
        <a:lstStyle/>
        <a:p>
          <a:r>
            <a:rPr lang="ru-RU" sz="2000" dirty="0" smtClean="0"/>
            <a:t>Квадрат</a:t>
          </a:r>
          <a:endParaRPr lang="ru-RU" sz="2000" dirty="0"/>
        </a:p>
      </dgm:t>
    </dgm:pt>
    <dgm:pt modelId="{560ACE69-09D7-4155-8113-3A41174E4AC1}" type="sibTrans" cxnId="{6C39A5A6-FAB0-4DF1-884F-580F7BC996CB}">
      <dgm:prSet/>
      <dgm:spPr/>
      <dgm:t>
        <a:bodyPr/>
        <a:lstStyle/>
        <a:p>
          <a:endParaRPr lang="ru-RU"/>
        </a:p>
      </dgm:t>
    </dgm:pt>
    <dgm:pt modelId="{09D95CE5-C492-4A2C-941A-989FB5069967}" type="parTrans" cxnId="{6C39A5A6-FAB0-4DF1-884F-580F7BC996CB}">
      <dgm:prSet/>
      <dgm:spPr/>
      <dgm:t>
        <a:bodyPr/>
        <a:lstStyle/>
        <a:p>
          <a:endParaRPr lang="ru-RU" sz="1100"/>
        </a:p>
      </dgm:t>
    </dgm:pt>
    <dgm:pt modelId="{E3241C59-62B4-46A3-B4DC-3CCEBF1CB4DC}">
      <dgm:prSet phldrT="[Текст]"/>
      <dgm:spPr/>
      <dgm:t>
        <a:bodyPr/>
        <a:lstStyle/>
        <a:p>
          <a:r>
            <a:rPr lang="ru-RU" dirty="0" smtClean="0"/>
            <a:t>Прямоугольник</a:t>
          </a:r>
          <a:endParaRPr lang="ru-RU" dirty="0"/>
        </a:p>
      </dgm:t>
    </dgm:pt>
    <dgm:pt modelId="{A38FCEB6-E42E-425B-8CAF-4828BF372F1F}" type="sibTrans" cxnId="{73E2A9F9-010B-458D-A9D9-CA3FAF03B8D6}">
      <dgm:prSet/>
      <dgm:spPr/>
      <dgm:t>
        <a:bodyPr/>
        <a:lstStyle/>
        <a:p>
          <a:endParaRPr lang="ru-RU"/>
        </a:p>
      </dgm:t>
    </dgm:pt>
    <dgm:pt modelId="{8DD35F6B-06B0-4BD8-830C-C647E95929D2}" type="parTrans" cxnId="{73E2A9F9-010B-458D-A9D9-CA3FAF03B8D6}">
      <dgm:prSet/>
      <dgm:spPr/>
      <dgm:t>
        <a:bodyPr/>
        <a:lstStyle/>
        <a:p>
          <a:endParaRPr lang="ru-RU" sz="1100"/>
        </a:p>
      </dgm:t>
    </dgm:pt>
    <dgm:pt modelId="{02BA6748-B008-49F6-B982-A8723CBBF4B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</a:rPr>
            <a:t>Параллелограмм</a:t>
          </a:r>
          <a:endParaRPr lang="ru-RU" sz="2000" dirty="0">
            <a:solidFill>
              <a:srgbClr val="00B050"/>
            </a:solidFill>
          </a:endParaRPr>
        </a:p>
      </dgm:t>
    </dgm:pt>
    <dgm:pt modelId="{CF059DB9-CA20-4CF4-82F0-771320BAAC7A}" type="sibTrans" cxnId="{9ECB9B75-144A-4BE7-B96D-3AB5F7F1F41F}">
      <dgm:prSet/>
      <dgm:spPr/>
      <dgm:t>
        <a:bodyPr/>
        <a:lstStyle/>
        <a:p>
          <a:endParaRPr lang="ru-RU"/>
        </a:p>
      </dgm:t>
    </dgm:pt>
    <dgm:pt modelId="{145949DE-564F-45A2-8938-18B2D931854E}" type="parTrans" cxnId="{9ECB9B75-144A-4BE7-B96D-3AB5F7F1F41F}">
      <dgm:prSet/>
      <dgm:spPr/>
      <dgm:t>
        <a:bodyPr/>
        <a:lstStyle/>
        <a:p>
          <a:endParaRPr lang="ru-RU" sz="1100"/>
        </a:p>
      </dgm:t>
    </dgm:pt>
    <dgm:pt modelId="{E3D91B97-AA30-4496-AB68-DC22BB60CF53}">
      <dgm:prSet custT="1"/>
      <dgm:spPr/>
      <dgm:t>
        <a:bodyPr/>
        <a:lstStyle/>
        <a:p>
          <a:r>
            <a:rPr lang="ru-RU" sz="2000" dirty="0" smtClean="0"/>
            <a:t>Ромб</a:t>
          </a:r>
          <a:endParaRPr lang="ru-RU" sz="2000" dirty="0"/>
        </a:p>
      </dgm:t>
    </dgm:pt>
    <dgm:pt modelId="{50B0837F-0651-48D3-A617-8DB3E1DD6FF5}" type="parTrans" cxnId="{9819771F-658E-4AAE-A8E9-2F39F33FD79E}">
      <dgm:prSet/>
      <dgm:spPr/>
      <dgm:t>
        <a:bodyPr/>
        <a:lstStyle/>
        <a:p>
          <a:endParaRPr lang="ru-RU" sz="1100"/>
        </a:p>
      </dgm:t>
    </dgm:pt>
    <dgm:pt modelId="{10578DC0-EFD4-4FCE-87F8-06A854DD5607}" type="sibTrans" cxnId="{9819771F-658E-4AAE-A8E9-2F39F33FD79E}">
      <dgm:prSet/>
      <dgm:spPr/>
      <dgm:t>
        <a:bodyPr/>
        <a:lstStyle/>
        <a:p>
          <a:endParaRPr lang="ru-RU"/>
        </a:p>
      </dgm:t>
    </dgm:pt>
    <dgm:pt modelId="{AF9A3AFC-317C-4BEC-B36E-5A0549E474D1}">
      <dgm:prSet custT="1"/>
      <dgm:spPr/>
      <dgm:t>
        <a:bodyPr/>
        <a:lstStyle/>
        <a:p>
          <a:r>
            <a:rPr lang="ru-RU" sz="2000" dirty="0" smtClean="0"/>
            <a:t>Равнобокая</a:t>
          </a:r>
          <a:endParaRPr lang="ru-RU" sz="2000" dirty="0"/>
        </a:p>
      </dgm:t>
    </dgm:pt>
    <dgm:pt modelId="{5B0E41CB-7D1F-41F3-B30F-24B4523EA257}" type="parTrans" cxnId="{95486A85-1380-4821-9AE2-391889EFA473}">
      <dgm:prSet/>
      <dgm:spPr/>
      <dgm:t>
        <a:bodyPr/>
        <a:lstStyle/>
        <a:p>
          <a:endParaRPr lang="ru-RU" sz="1100"/>
        </a:p>
      </dgm:t>
    </dgm:pt>
    <dgm:pt modelId="{EB1D4E41-C549-43A0-A0AA-EE07FAFAC158}" type="sibTrans" cxnId="{95486A85-1380-4821-9AE2-391889EFA473}">
      <dgm:prSet/>
      <dgm:spPr/>
      <dgm:t>
        <a:bodyPr/>
        <a:lstStyle/>
        <a:p>
          <a:endParaRPr lang="ru-RU"/>
        </a:p>
      </dgm:t>
    </dgm:pt>
    <dgm:pt modelId="{FB4769DC-8EBC-410B-973D-44F428FDDAA3}" type="pres">
      <dgm:prSet presAssocID="{44DFC667-D120-4DCA-A639-F3C54ED98D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47C7FB-5D95-40E4-8ECA-5D37A95EA8FB}" type="pres">
      <dgm:prSet presAssocID="{D6EC2217-21D0-49D2-8C67-2A926C91D2F8}" presName="hierRoot1" presStyleCnt="0"/>
      <dgm:spPr/>
    </dgm:pt>
    <dgm:pt modelId="{0DF8FB14-D0E1-46ED-ABBE-F4DAD3CF1406}" type="pres">
      <dgm:prSet presAssocID="{D6EC2217-21D0-49D2-8C67-2A926C91D2F8}" presName="composite" presStyleCnt="0"/>
      <dgm:spPr/>
    </dgm:pt>
    <dgm:pt modelId="{E2081505-7F1C-41CE-A2FE-8AF5FA726607}" type="pres">
      <dgm:prSet presAssocID="{D6EC2217-21D0-49D2-8C67-2A926C91D2F8}" presName="background" presStyleLbl="node0" presStyleIdx="0" presStyleCnt="1"/>
      <dgm:spPr/>
    </dgm:pt>
    <dgm:pt modelId="{A3EC8E0F-D8C5-415B-8D02-3F3DF8AF2743}" type="pres">
      <dgm:prSet presAssocID="{D6EC2217-21D0-49D2-8C67-2A926C91D2F8}" presName="text" presStyleLbl="fgAcc0" presStyleIdx="0" presStyleCnt="1" custScaleX="212661" custScaleY="103697" custLinFactY="-3756" custLinFactNeighborX="-1515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331FC-7AAD-4383-B2F2-5DD76C412B68}" type="pres">
      <dgm:prSet presAssocID="{D6EC2217-21D0-49D2-8C67-2A926C91D2F8}" presName="hierChild2" presStyleCnt="0"/>
      <dgm:spPr/>
    </dgm:pt>
    <dgm:pt modelId="{6FFE6930-23FF-4944-9224-BEDD41A2531A}" type="pres">
      <dgm:prSet presAssocID="{145949DE-564F-45A2-8938-18B2D931854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A787C2-81A8-4E0D-B04E-C92AD3AE368B}" type="pres">
      <dgm:prSet presAssocID="{02BA6748-B008-49F6-B982-A8723CBBF4BE}" presName="hierRoot2" presStyleCnt="0"/>
      <dgm:spPr/>
    </dgm:pt>
    <dgm:pt modelId="{35839253-E9D4-4453-BDAC-03860A077C03}" type="pres">
      <dgm:prSet presAssocID="{02BA6748-B008-49F6-B982-A8723CBBF4BE}" presName="composite2" presStyleCnt="0"/>
      <dgm:spPr/>
    </dgm:pt>
    <dgm:pt modelId="{5810A242-D267-429B-B923-A8FC43B13CD6}" type="pres">
      <dgm:prSet presAssocID="{02BA6748-B008-49F6-B982-A8723CBBF4BE}" presName="background2" presStyleLbl="node2" presStyleIdx="0" presStyleCnt="2"/>
      <dgm:spPr/>
    </dgm:pt>
    <dgm:pt modelId="{5106E57E-D887-4409-B01C-98A1B998CA7B}" type="pres">
      <dgm:prSet presAssocID="{02BA6748-B008-49F6-B982-A8723CBBF4BE}" presName="text2" presStyleLbl="fgAcc2" presStyleIdx="0" presStyleCnt="2" custScaleX="177045" custScaleY="102766" custLinFactNeighborX="-1813" custLinFactNeighborY="-5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8969A-8128-4E46-B846-062B362BFC73}" type="pres">
      <dgm:prSet presAssocID="{02BA6748-B008-49F6-B982-A8723CBBF4BE}" presName="hierChild3" presStyleCnt="0"/>
      <dgm:spPr/>
    </dgm:pt>
    <dgm:pt modelId="{D0EAD333-9FE2-41BF-98F0-6CA370E59284}" type="pres">
      <dgm:prSet presAssocID="{8DD35F6B-06B0-4BD8-830C-C647E95929D2}" presName="Name17" presStyleLbl="parChTrans1D3" presStyleIdx="0" presStyleCnt="5"/>
      <dgm:spPr/>
      <dgm:t>
        <a:bodyPr/>
        <a:lstStyle/>
        <a:p>
          <a:endParaRPr lang="ru-RU"/>
        </a:p>
      </dgm:t>
    </dgm:pt>
    <dgm:pt modelId="{E2CF8A85-5AA8-48AE-9DDD-D365DBD5B0D6}" type="pres">
      <dgm:prSet presAssocID="{E3241C59-62B4-46A3-B4DC-3CCEBF1CB4DC}" presName="hierRoot3" presStyleCnt="0"/>
      <dgm:spPr/>
    </dgm:pt>
    <dgm:pt modelId="{D91C7C0F-3D45-4388-BAB8-E7376ACDCA24}" type="pres">
      <dgm:prSet presAssocID="{E3241C59-62B4-46A3-B4DC-3CCEBF1CB4DC}" presName="composite3" presStyleCnt="0"/>
      <dgm:spPr/>
    </dgm:pt>
    <dgm:pt modelId="{4B7F3F3C-9EE0-4105-A677-6A4777F83704}" type="pres">
      <dgm:prSet presAssocID="{E3241C59-62B4-46A3-B4DC-3CCEBF1CB4DC}" presName="background3" presStyleLbl="node3" presStyleIdx="0" presStyleCnt="5"/>
      <dgm:spPr/>
    </dgm:pt>
    <dgm:pt modelId="{5A016CC2-A337-4840-AEE4-621B8B40CB16}" type="pres">
      <dgm:prSet presAssocID="{E3241C59-62B4-46A3-B4DC-3CCEBF1CB4DC}" presName="text3" presStyleLbl="fgAcc3" presStyleIdx="0" presStyleCnt="5" custScaleY="93590" custLinFactNeighborX="-1995" custLinFactNeighborY="-3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9891C-F978-454D-B77E-F3D7EC17D88B}" type="pres">
      <dgm:prSet presAssocID="{E3241C59-62B4-46A3-B4DC-3CCEBF1CB4DC}" presName="hierChild4" presStyleCnt="0"/>
      <dgm:spPr/>
    </dgm:pt>
    <dgm:pt modelId="{02C6462E-8C5E-4FCE-AF5D-2864CCABD08A}" type="pres">
      <dgm:prSet presAssocID="{09D95CE5-C492-4A2C-941A-989FB5069967}" presName="Name17" presStyleLbl="parChTrans1D3" presStyleIdx="1" presStyleCnt="5"/>
      <dgm:spPr/>
      <dgm:t>
        <a:bodyPr/>
        <a:lstStyle/>
        <a:p>
          <a:endParaRPr lang="ru-RU"/>
        </a:p>
      </dgm:t>
    </dgm:pt>
    <dgm:pt modelId="{24A9F470-ABA8-4A92-AAD2-FAF8899A9BD6}" type="pres">
      <dgm:prSet presAssocID="{14EACCC6-0E43-49D3-A319-25CD6BBC9D2B}" presName="hierRoot3" presStyleCnt="0"/>
      <dgm:spPr/>
    </dgm:pt>
    <dgm:pt modelId="{2693C2AA-F45C-40AD-B9C9-BD690E86F794}" type="pres">
      <dgm:prSet presAssocID="{14EACCC6-0E43-49D3-A319-25CD6BBC9D2B}" presName="composite3" presStyleCnt="0"/>
      <dgm:spPr/>
    </dgm:pt>
    <dgm:pt modelId="{2D1EE439-61AC-425A-9DB3-EEE106EDC504}" type="pres">
      <dgm:prSet presAssocID="{14EACCC6-0E43-49D3-A319-25CD6BBC9D2B}" presName="background3" presStyleLbl="node3" presStyleIdx="1" presStyleCnt="5"/>
      <dgm:spPr/>
    </dgm:pt>
    <dgm:pt modelId="{CD1AA7D3-29B5-4CEE-98E7-A43E0B143355}" type="pres">
      <dgm:prSet presAssocID="{14EACCC6-0E43-49D3-A319-25CD6BBC9D2B}" presName="text3" presStyleLbl="fgAcc3" presStyleIdx="1" presStyleCnt="5" custScaleY="86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60A355-47DD-41BC-B9C4-092E1EF58E18}" type="pres">
      <dgm:prSet presAssocID="{14EACCC6-0E43-49D3-A319-25CD6BBC9D2B}" presName="hierChild4" presStyleCnt="0"/>
      <dgm:spPr/>
    </dgm:pt>
    <dgm:pt modelId="{88046DEA-13FE-4412-A338-675C7D5019EA}" type="pres">
      <dgm:prSet presAssocID="{50B0837F-0651-48D3-A617-8DB3E1DD6FF5}" presName="Name17" presStyleLbl="parChTrans1D3" presStyleIdx="2" presStyleCnt="5"/>
      <dgm:spPr/>
      <dgm:t>
        <a:bodyPr/>
        <a:lstStyle/>
        <a:p>
          <a:endParaRPr lang="ru-RU"/>
        </a:p>
      </dgm:t>
    </dgm:pt>
    <dgm:pt modelId="{350B9BB2-D7E3-45E2-930E-216D22ECBF1F}" type="pres">
      <dgm:prSet presAssocID="{E3D91B97-AA30-4496-AB68-DC22BB60CF53}" presName="hierRoot3" presStyleCnt="0"/>
      <dgm:spPr/>
    </dgm:pt>
    <dgm:pt modelId="{5B63C5BC-2321-427B-ADE8-605CB34EEC1A}" type="pres">
      <dgm:prSet presAssocID="{E3D91B97-AA30-4496-AB68-DC22BB60CF53}" presName="composite3" presStyleCnt="0"/>
      <dgm:spPr/>
    </dgm:pt>
    <dgm:pt modelId="{D9A73ADD-5CF6-4F89-B32D-1DE80EDE81DF}" type="pres">
      <dgm:prSet presAssocID="{E3D91B97-AA30-4496-AB68-DC22BB60CF53}" presName="background3" presStyleLbl="node3" presStyleIdx="2" presStyleCnt="5"/>
      <dgm:spPr/>
    </dgm:pt>
    <dgm:pt modelId="{E0755F9D-C0E8-4471-BBF9-F3165DCFF4B6}" type="pres">
      <dgm:prSet presAssocID="{E3D91B97-AA30-4496-AB68-DC22BB60CF53}" presName="text3" presStyleLbl="fgAcc3" presStyleIdx="2" presStyleCnt="5" custScaleY="86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BC17C-9D28-41CD-8BB8-5C67F36834D9}" type="pres">
      <dgm:prSet presAssocID="{E3D91B97-AA30-4496-AB68-DC22BB60CF53}" presName="hierChild4" presStyleCnt="0"/>
      <dgm:spPr/>
    </dgm:pt>
    <dgm:pt modelId="{3B7C52F3-7C84-41F9-9E9A-02FF813C473D}" type="pres">
      <dgm:prSet presAssocID="{2A06977D-04B6-4D26-B45E-8E92F9E8EC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90CF33-2FAE-4B2F-A71E-2D021DA2DF5E}" type="pres">
      <dgm:prSet presAssocID="{107FA919-0046-4338-B2F5-0B83620844BA}" presName="hierRoot2" presStyleCnt="0"/>
      <dgm:spPr/>
    </dgm:pt>
    <dgm:pt modelId="{EB1EAF4B-0EC5-466E-B683-DFAEC817A3A1}" type="pres">
      <dgm:prSet presAssocID="{107FA919-0046-4338-B2F5-0B83620844BA}" presName="composite2" presStyleCnt="0"/>
      <dgm:spPr/>
    </dgm:pt>
    <dgm:pt modelId="{B1B0DAB8-AF3A-46D0-8861-211167423F20}" type="pres">
      <dgm:prSet presAssocID="{107FA919-0046-4338-B2F5-0B83620844BA}" presName="background2" presStyleLbl="node2" presStyleIdx="1" presStyleCnt="2"/>
      <dgm:spPr/>
    </dgm:pt>
    <dgm:pt modelId="{E9B03215-2A43-40DA-A7BB-1F3D7F11D7CB}" type="pres">
      <dgm:prSet presAssocID="{107FA919-0046-4338-B2F5-0B83620844BA}" presName="text2" presStyleLbl="fgAcc2" presStyleIdx="1" presStyleCnt="2" custLinFactNeighborX="-31144" custLinFactNeighborY="-5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82BCDA-F1D8-486A-B2DD-3BD45F14E928}" type="pres">
      <dgm:prSet presAssocID="{107FA919-0046-4338-B2F5-0B83620844BA}" presName="hierChild3" presStyleCnt="0"/>
      <dgm:spPr/>
    </dgm:pt>
    <dgm:pt modelId="{0A50256A-9BBB-4107-9B18-A00987D39C5C}" type="pres">
      <dgm:prSet presAssocID="{96BF86F4-9279-41CD-B9BC-692F603850C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186BC784-D144-48FF-9CFB-8F13FC69301C}" type="pres">
      <dgm:prSet presAssocID="{E1A86368-BB6D-4073-B4C4-7D9AB750BD94}" presName="hierRoot3" presStyleCnt="0"/>
      <dgm:spPr/>
    </dgm:pt>
    <dgm:pt modelId="{3AF6C50B-1AEB-44D7-9F4A-60A5A71AC1C6}" type="pres">
      <dgm:prSet presAssocID="{E1A86368-BB6D-4073-B4C4-7D9AB750BD94}" presName="composite3" presStyleCnt="0"/>
      <dgm:spPr/>
    </dgm:pt>
    <dgm:pt modelId="{E6EF63F8-BD94-4305-AE97-25961B75F7AA}" type="pres">
      <dgm:prSet presAssocID="{E1A86368-BB6D-4073-B4C4-7D9AB750BD94}" presName="background3" presStyleLbl="node3" presStyleIdx="3" presStyleCnt="5"/>
      <dgm:spPr/>
    </dgm:pt>
    <dgm:pt modelId="{29ED3AAE-6D0B-4F80-8475-355F23538918}" type="pres">
      <dgm:prSet presAssocID="{E1A86368-BB6D-4073-B4C4-7D9AB750BD94}" presName="text3" presStyleLbl="fgAcc3" presStyleIdx="3" presStyleCnt="5" custScaleX="113147" custScaleY="97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9C281-785E-42B7-9381-443D2D05AE8B}" type="pres">
      <dgm:prSet presAssocID="{E1A86368-BB6D-4073-B4C4-7D9AB750BD94}" presName="hierChild4" presStyleCnt="0"/>
      <dgm:spPr/>
    </dgm:pt>
    <dgm:pt modelId="{1200BA5D-1BCF-446A-BAB1-14D2C468784D}" type="pres">
      <dgm:prSet presAssocID="{5B0E41CB-7D1F-41F3-B30F-24B4523EA25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5F728563-5ADC-45F5-BBD7-B1535B2AB1FB}" type="pres">
      <dgm:prSet presAssocID="{AF9A3AFC-317C-4BEC-B36E-5A0549E474D1}" presName="hierRoot3" presStyleCnt="0"/>
      <dgm:spPr/>
    </dgm:pt>
    <dgm:pt modelId="{60D6AB18-A03C-41E8-9FA9-5A89A3754BFC}" type="pres">
      <dgm:prSet presAssocID="{AF9A3AFC-317C-4BEC-B36E-5A0549E474D1}" presName="composite3" presStyleCnt="0"/>
      <dgm:spPr/>
    </dgm:pt>
    <dgm:pt modelId="{A7E74527-DF74-4448-9449-C0CEDB3DCB44}" type="pres">
      <dgm:prSet presAssocID="{AF9A3AFC-317C-4BEC-B36E-5A0549E474D1}" presName="background3" presStyleLbl="node3" presStyleIdx="4" presStyleCnt="5"/>
      <dgm:spPr/>
    </dgm:pt>
    <dgm:pt modelId="{72DA246C-91C0-4556-B6B7-08999B260385}" type="pres">
      <dgm:prSet presAssocID="{AF9A3AFC-317C-4BEC-B36E-5A0549E474D1}" presName="text3" presStyleLbl="fgAcc3" presStyleIdx="4" presStyleCnt="5" custScaleX="113624" custScaleY="96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E39C1-F1A5-4CBC-AA05-E73D71C62AFD}" type="pres">
      <dgm:prSet presAssocID="{AF9A3AFC-317C-4BEC-B36E-5A0549E474D1}" presName="hierChild4" presStyleCnt="0"/>
      <dgm:spPr/>
    </dgm:pt>
  </dgm:ptLst>
  <dgm:cxnLst>
    <dgm:cxn modelId="{2BFED0EC-ED16-40BB-9A35-7FC31107885F}" type="presOf" srcId="{5B0E41CB-7D1F-41F3-B30F-24B4523EA257}" destId="{1200BA5D-1BCF-446A-BAB1-14D2C468784D}" srcOrd="0" destOrd="0" presId="urn:microsoft.com/office/officeart/2005/8/layout/hierarchy1"/>
    <dgm:cxn modelId="{6C39A5A6-FAB0-4DF1-884F-580F7BC996CB}" srcId="{02BA6748-B008-49F6-B982-A8723CBBF4BE}" destId="{14EACCC6-0E43-49D3-A319-25CD6BBC9D2B}" srcOrd="1" destOrd="0" parTransId="{09D95CE5-C492-4A2C-941A-989FB5069967}" sibTransId="{560ACE69-09D7-4155-8113-3A41174E4AC1}"/>
    <dgm:cxn modelId="{06B096E2-C87B-44FB-917B-2B4B5C5AC636}" type="presOf" srcId="{09D95CE5-C492-4A2C-941A-989FB5069967}" destId="{02C6462E-8C5E-4FCE-AF5D-2864CCABD08A}" srcOrd="0" destOrd="0" presId="urn:microsoft.com/office/officeart/2005/8/layout/hierarchy1"/>
    <dgm:cxn modelId="{73E2A9F9-010B-458D-A9D9-CA3FAF03B8D6}" srcId="{02BA6748-B008-49F6-B982-A8723CBBF4BE}" destId="{E3241C59-62B4-46A3-B4DC-3CCEBF1CB4DC}" srcOrd="0" destOrd="0" parTransId="{8DD35F6B-06B0-4BD8-830C-C647E95929D2}" sibTransId="{A38FCEB6-E42E-425B-8CAF-4828BF372F1F}"/>
    <dgm:cxn modelId="{FC38ECFD-3B08-432B-93F3-A9F214612727}" type="presOf" srcId="{E3241C59-62B4-46A3-B4DC-3CCEBF1CB4DC}" destId="{5A016CC2-A337-4840-AEE4-621B8B40CB16}" srcOrd="0" destOrd="0" presId="urn:microsoft.com/office/officeart/2005/8/layout/hierarchy1"/>
    <dgm:cxn modelId="{8F06EA4A-9569-408B-B924-A6FB5F43A5AA}" type="presOf" srcId="{96BF86F4-9279-41CD-B9BC-692F603850C5}" destId="{0A50256A-9BBB-4107-9B18-A00987D39C5C}" srcOrd="0" destOrd="0" presId="urn:microsoft.com/office/officeart/2005/8/layout/hierarchy1"/>
    <dgm:cxn modelId="{9819771F-658E-4AAE-A8E9-2F39F33FD79E}" srcId="{02BA6748-B008-49F6-B982-A8723CBBF4BE}" destId="{E3D91B97-AA30-4496-AB68-DC22BB60CF53}" srcOrd="2" destOrd="0" parTransId="{50B0837F-0651-48D3-A617-8DB3E1DD6FF5}" sibTransId="{10578DC0-EFD4-4FCE-87F8-06A854DD5607}"/>
    <dgm:cxn modelId="{CC547BA5-7E98-44C2-AABC-AE45B5286DAF}" type="presOf" srcId="{145949DE-564F-45A2-8938-18B2D931854E}" destId="{6FFE6930-23FF-4944-9224-BEDD41A2531A}" srcOrd="0" destOrd="0" presId="urn:microsoft.com/office/officeart/2005/8/layout/hierarchy1"/>
    <dgm:cxn modelId="{31F8BC2D-0904-4274-8BDF-AC1E58A8BE04}" type="presOf" srcId="{E1A86368-BB6D-4073-B4C4-7D9AB750BD94}" destId="{29ED3AAE-6D0B-4F80-8475-355F23538918}" srcOrd="0" destOrd="0" presId="urn:microsoft.com/office/officeart/2005/8/layout/hierarchy1"/>
    <dgm:cxn modelId="{4EF658E5-25D8-46FC-94B9-226E58C1418E}" type="presOf" srcId="{AF9A3AFC-317C-4BEC-B36E-5A0549E474D1}" destId="{72DA246C-91C0-4556-B6B7-08999B260385}" srcOrd="0" destOrd="0" presId="urn:microsoft.com/office/officeart/2005/8/layout/hierarchy1"/>
    <dgm:cxn modelId="{E1F2A1D4-003C-413C-B03B-E48EC9EA5745}" srcId="{107FA919-0046-4338-B2F5-0B83620844BA}" destId="{E1A86368-BB6D-4073-B4C4-7D9AB750BD94}" srcOrd="0" destOrd="0" parTransId="{96BF86F4-9279-41CD-B9BC-692F603850C5}" sibTransId="{E86A7716-E43C-42F1-8E9A-BF70307A646A}"/>
    <dgm:cxn modelId="{9ECB9B75-144A-4BE7-B96D-3AB5F7F1F41F}" srcId="{D6EC2217-21D0-49D2-8C67-2A926C91D2F8}" destId="{02BA6748-B008-49F6-B982-A8723CBBF4BE}" srcOrd="0" destOrd="0" parTransId="{145949DE-564F-45A2-8938-18B2D931854E}" sibTransId="{CF059DB9-CA20-4CF4-82F0-771320BAAC7A}"/>
    <dgm:cxn modelId="{F3F22187-AF05-44C0-81ED-5565769A476A}" type="presOf" srcId="{E3D91B97-AA30-4496-AB68-DC22BB60CF53}" destId="{E0755F9D-C0E8-4471-BBF9-F3165DCFF4B6}" srcOrd="0" destOrd="0" presId="urn:microsoft.com/office/officeart/2005/8/layout/hierarchy1"/>
    <dgm:cxn modelId="{5C15683E-098D-473B-84B7-3E21D46F28B8}" srcId="{D6EC2217-21D0-49D2-8C67-2A926C91D2F8}" destId="{107FA919-0046-4338-B2F5-0B83620844BA}" srcOrd="1" destOrd="0" parTransId="{2A06977D-04B6-4D26-B45E-8E92F9E8EC64}" sibTransId="{ADB3B6A2-1E0A-43AF-B223-AA94B6001D59}"/>
    <dgm:cxn modelId="{B27BC6B8-0B1C-4868-880E-E9C9ABC75263}" type="presOf" srcId="{107FA919-0046-4338-B2F5-0B83620844BA}" destId="{E9B03215-2A43-40DA-A7BB-1F3D7F11D7CB}" srcOrd="0" destOrd="0" presId="urn:microsoft.com/office/officeart/2005/8/layout/hierarchy1"/>
    <dgm:cxn modelId="{86F5542E-69AC-4ACF-BF83-4E06F9DACCB4}" type="presOf" srcId="{14EACCC6-0E43-49D3-A319-25CD6BBC9D2B}" destId="{CD1AA7D3-29B5-4CEE-98E7-A43E0B143355}" srcOrd="0" destOrd="0" presId="urn:microsoft.com/office/officeart/2005/8/layout/hierarchy1"/>
    <dgm:cxn modelId="{256A692B-D4A6-4C08-83CA-DFF67162B90C}" type="presOf" srcId="{50B0837F-0651-48D3-A617-8DB3E1DD6FF5}" destId="{88046DEA-13FE-4412-A338-675C7D5019EA}" srcOrd="0" destOrd="0" presId="urn:microsoft.com/office/officeart/2005/8/layout/hierarchy1"/>
    <dgm:cxn modelId="{96292864-5060-4165-9FDF-B795B1C0DDDD}" type="presOf" srcId="{2A06977D-04B6-4D26-B45E-8E92F9E8EC64}" destId="{3B7C52F3-7C84-41F9-9E9A-02FF813C473D}" srcOrd="0" destOrd="0" presId="urn:microsoft.com/office/officeart/2005/8/layout/hierarchy1"/>
    <dgm:cxn modelId="{A6358E90-8758-4C16-B669-C60900F80C41}" srcId="{44DFC667-D120-4DCA-A639-F3C54ED98D04}" destId="{D6EC2217-21D0-49D2-8C67-2A926C91D2F8}" srcOrd="0" destOrd="0" parTransId="{E9E1C74A-4004-4739-B1B7-DE743B2C71AD}" sibTransId="{DA2E37CD-A06E-478C-9D80-DF152E9B6F72}"/>
    <dgm:cxn modelId="{95486A85-1380-4821-9AE2-391889EFA473}" srcId="{107FA919-0046-4338-B2F5-0B83620844BA}" destId="{AF9A3AFC-317C-4BEC-B36E-5A0549E474D1}" srcOrd="1" destOrd="0" parTransId="{5B0E41CB-7D1F-41F3-B30F-24B4523EA257}" sibTransId="{EB1D4E41-C549-43A0-A0AA-EE07FAFAC158}"/>
    <dgm:cxn modelId="{92E41590-ADCE-4D90-9A54-0C81C732D733}" type="presOf" srcId="{02BA6748-B008-49F6-B982-A8723CBBF4BE}" destId="{5106E57E-D887-4409-B01C-98A1B998CA7B}" srcOrd="0" destOrd="0" presId="urn:microsoft.com/office/officeart/2005/8/layout/hierarchy1"/>
    <dgm:cxn modelId="{4E59CB64-9129-4FF8-B804-1B93B6968F75}" type="presOf" srcId="{44DFC667-D120-4DCA-A639-F3C54ED98D04}" destId="{FB4769DC-8EBC-410B-973D-44F428FDDAA3}" srcOrd="0" destOrd="0" presId="urn:microsoft.com/office/officeart/2005/8/layout/hierarchy1"/>
    <dgm:cxn modelId="{4125DA4D-8FB9-41EF-A53E-493AAB8ADEE2}" type="presOf" srcId="{8DD35F6B-06B0-4BD8-830C-C647E95929D2}" destId="{D0EAD333-9FE2-41BF-98F0-6CA370E59284}" srcOrd="0" destOrd="0" presId="urn:microsoft.com/office/officeart/2005/8/layout/hierarchy1"/>
    <dgm:cxn modelId="{46C267A5-A5EB-4AC2-AAF2-40B49729237A}" type="presOf" srcId="{D6EC2217-21D0-49D2-8C67-2A926C91D2F8}" destId="{A3EC8E0F-D8C5-415B-8D02-3F3DF8AF2743}" srcOrd="0" destOrd="0" presId="urn:microsoft.com/office/officeart/2005/8/layout/hierarchy1"/>
    <dgm:cxn modelId="{E474CA1E-3844-4FC2-98EA-3FC99B9D1F1F}" type="presParOf" srcId="{FB4769DC-8EBC-410B-973D-44F428FDDAA3}" destId="{0E47C7FB-5D95-40E4-8ECA-5D37A95EA8FB}" srcOrd="0" destOrd="0" presId="urn:microsoft.com/office/officeart/2005/8/layout/hierarchy1"/>
    <dgm:cxn modelId="{509C5AB5-EBB0-4B67-B3D5-D73E813D7B41}" type="presParOf" srcId="{0E47C7FB-5D95-40E4-8ECA-5D37A95EA8FB}" destId="{0DF8FB14-D0E1-46ED-ABBE-F4DAD3CF1406}" srcOrd="0" destOrd="0" presId="urn:microsoft.com/office/officeart/2005/8/layout/hierarchy1"/>
    <dgm:cxn modelId="{8C9A8A5D-768F-4BD1-BA07-E60F9E996ECF}" type="presParOf" srcId="{0DF8FB14-D0E1-46ED-ABBE-F4DAD3CF1406}" destId="{E2081505-7F1C-41CE-A2FE-8AF5FA726607}" srcOrd="0" destOrd="0" presId="urn:microsoft.com/office/officeart/2005/8/layout/hierarchy1"/>
    <dgm:cxn modelId="{35F67519-DDCE-409F-B878-1E35C9E39308}" type="presParOf" srcId="{0DF8FB14-D0E1-46ED-ABBE-F4DAD3CF1406}" destId="{A3EC8E0F-D8C5-415B-8D02-3F3DF8AF2743}" srcOrd="1" destOrd="0" presId="urn:microsoft.com/office/officeart/2005/8/layout/hierarchy1"/>
    <dgm:cxn modelId="{4C2A081F-B814-4F02-8A83-8B1402978F03}" type="presParOf" srcId="{0E47C7FB-5D95-40E4-8ECA-5D37A95EA8FB}" destId="{77A331FC-7AAD-4383-B2F2-5DD76C412B68}" srcOrd="1" destOrd="0" presId="urn:microsoft.com/office/officeart/2005/8/layout/hierarchy1"/>
    <dgm:cxn modelId="{810F8679-0380-4808-848E-C6C24F4B49C0}" type="presParOf" srcId="{77A331FC-7AAD-4383-B2F2-5DD76C412B68}" destId="{6FFE6930-23FF-4944-9224-BEDD41A2531A}" srcOrd="0" destOrd="0" presId="urn:microsoft.com/office/officeart/2005/8/layout/hierarchy1"/>
    <dgm:cxn modelId="{8DCFD130-0E93-41E8-B91A-E21900D28B6E}" type="presParOf" srcId="{77A331FC-7AAD-4383-B2F2-5DD76C412B68}" destId="{C7A787C2-81A8-4E0D-B04E-C92AD3AE368B}" srcOrd="1" destOrd="0" presId="urn:microsoft.com/office/officeart/2005/8/layout/hierarchy1"/>
    <dgm:cxn modelId="{6046C62B-5AD8-4819-BAF8-084FC41D7BDF}" type="presParOf" srcId="{C7A787C2-81A8-4E0D-B04E-C92AD3AE368B}" destId="{35839253-E9D4-4453-BDAC-03860A077C03}" srcOrd="0" destOrd="0" presId="urn:microsoft.com/office/officeart/2005/8/layout/hierarchy1"/>
    <dgm:cxn modelId="{8492997E-D4D1-4EC6-AE63-8B2B0AB4FA10}" type="presParOf" srcId="{35839253-E9D4-4453-BDAC-03860A077C03}" destId="{5810A242-D267-429B-B923-A8FC43B13CD6}" srcOrd="0" destOrd="0" presId="urn:microsoft.com/office/officeart/2005/8/layout/hierarchy1"/>
    <dgm:cxn modelId="{0C158725-B7CB-473E-9A06-BEDC8136EF02}" type="presParOf" srcId="{35839253-E9D4-4453-BDAC-03860A077C03}" destId="{5106E57E-D887-4409-B01C-98A1B998CA7B}" srcOrd="1" destOrd="0" presId="urn:microsoft.com/office/officeart/2005/8/layout/hierarchy1"/>
    <dgm:cxn modelId="{54DCB98D-7FD5-41BE-A0C8-7321430C62D2}" type="presParOf" srcId="{C7A787C2-81A8-4E0D-B04E-C92AD3AE368B}" destId="{2EB8969A-8128-4E46-B846-062B362BFC73}" srcOrd="1" destOrd="0" presId="urn:microsoft.com/office/officeart/2005/8/layout/hierarchy1"/>
    <dgm:cxn modelId="{99D43534-AED6-4CAC-B5B1-00661FA772CF}" type="presParOf" srcId="{2EB8969A-8128-4E46-B846-062B362BFC73}" destId="{D0EAD333-9FE2-41BF-98F0-6CA370E59284}" srcOrd="0" destOrd="0" presId="urn:microsoft.com/office/officeart/2005/8/layout/hierarchy1"/>
    <dgm:cxn modelId="{0227A308-1FA5-4603-8B6C-063B48B5681D}" type="presParOf" srcId="{2EB8969A-8128-4E46-B846-062B362BFC73}" destId="{E2CF8A85-5AA8-48AE-9DDD-D365DBD5B0D6}" srcOrd="1" destOrd="0" presId="urn:microsoft.com/office/officeart/2005/8/layout/hierarchy1"/>
    <dgm:cxn modelId="{F04D4B9F-BCD2-4691-A167-7B538F1C8D3E}" type="presParOf" srcId="{E2CF8A85-5AA8-48AE-9DDD-D365DBD5B0D6}" destId="{D91C7C0F-3D45-4388-BAB8-E7376ACDCA24}" srcOrd="0" destOrd="0" presId="urn:microsoft.com/office/officeart/2005/8/layout/hierarchy1"/>
    <dgm:cxn modelId="{724068D9-E2D1-4320-9269-FFEC8FE2ADB1}" type="presParOf" srcId="{D91C7C0F-3D45-4388-BAB8-E7376ACDCA24}" destId="{4B7F3F3C-9EE0-4105-A677-6A4777F83704}" srcOrd="0" destOrd="0" presId="urn:microsoft.com/office/officeart/2005/8/layout/hierarchy1"/>
    <dgm:cxn modelId="{FF67FB71-5F66-4F7A-9034-DA2FCB209E2D}" type="presParOf" srcId="{D91C7C0F-3D45-4388-BAB8-E7376ACDCA24}" destId="{5A016CC2-A337-4840-AEE4-621B8B40CB16}" srcOrd="1" destOrd="0" presId="urn:microsoft.com/office/officeart/2005/8/layout/hierarchy1"/>
    <dgm:cxn modelId="{B95AECEE-9429-4981-8132-4A01FB7F6C09}" type="presParOf" srcId="{E2CF8A85-5AA8-48AE-9DDD-D365DBD5B0D6}" destId="{E959891C-F978-454D-B77E-F3D7EC17D88B}" srcOrd="1" destOrd="0" presId="urn:microsoft.com/office/officeart/2005/8/layout/hierarchy1"/>
    <dgm:cxn modelId="{5CC9728B-C718-41FE-988A-934EDD81AF5B}" type="presParOf" srcId="{2EB8969A-8128-4E46-B846-062B362BFC73}" destId="{02C6462E-8C5E-4FCE-AF5D-2864CCABD08A}" srcOrd="2" destOrd="0" presId="urn:microsoft.com/office/officeart/2005/8/layout/hierarchy1"/>
    <dgm:cxn modelId="{3EE81689-9F97-448F-828F-4638B132A2A2}" type="presParOf" srcId="{2EB8969A-8128-4E46-B846-062B362BFC73}" destId="{24A9F470-ABA8-4A92-AAD2-FAF8899A9BD6}" srcOrd="3" destOrd="0" presId="urn:microsoft.com/office/officeart/2005/8/layout/hierarchy1"/>
    <dgm:cxn modelId="{800C96E3-E412-4354-A7FE-0C148FA166AD}" type="presParOf" srcId="{24A9F470-ABA8-4A92-AAD2-FAF8899A9BD6}" destId="{2693C2AA-F45C-40AD-B9C9-BD690E86F794}" srcOrd="0" destOrd="0" presId="urn:microsoft.com/office/officeart/2005/8/layout/hierarchy1"/>
    <dgm:cxn modelId="{AFCE7CB1-C106-4BAE-A86D-AF3B6ABE8CD3}" type="presParOf" srcId="{2693C2AA-F45C-40AD-B9C9-BD690E86F794}" destId="{2D1EE439-61AC-425A-9DB3-EEE106EDC504}" srcOrd="0" destOrd="0" presId="urn:microsoft.com/office/officeart/2005/8/layout/hierarchy1"/>
    <dgm:cxn modelId="{012D4CAF-E850-42EB-8246-E87ACB4B748E}" type="presParOf" srcId="{2693C2AA-F45C-40AD-B9C9-BD690E86F794}" destId="{CD1AA7D3-29B5-4CEE-98E7-A43E0B143355}" srcOrd="1" destOrd="0" presId="urn:microsoft.com/office/officeart/2005/8/layout/hierarchy1"/>
    <dgm:cxn modelId="{35D52CE0-8731-4B6E-B49B-43C573231977}" type="presParOf" srcId="{24A9F470-ABA8-4A92-AAD2-FAF8899A9BD6}" destId="{6660A355-47DD-41BC-B9C4-092E1EF58E18}" srcOrd="1" destOrd="0" presId="urn:microsoft.com/office/officeart/2005/8/layout/hierarchy1"/>
    <dgm:cxn modelId="{77583AB6-2D6A-4426-B315-10335170EA13}" type="presParOf" srcId="{2EB8969A-8128-4E46-B846-062B362BFC73}" destId="{88046DEA-13FE-4412-A338-675C7D5019EA}" srcOrd="4" destOrd="0" presId="urn:microsoft.com/office/officeart/2005/8/layout/hierarchy1"/>
    <dgm:cxn modelId="{907B4E43-ED48-48CF-B6B8-80308DAFE290}" type="presParOf" srcId="{2EB8969A-8128-4E46-B846-062B362BFC73}" destId="{350B9BB2-D7E3-45E2-930E-216D22ECBF1F}" srcOrd="5" destOrd="0" presId="urn:microsoft.com/office/officeart/2005/8/layout/hierarchy1"/>
    <dgm:cxn modelId="{A7CBE6C2-17EE-4F8E-B185-1622844A8537}" type="presParOf" srcId="{350B9BB2-D7E3-45E2-930E-216D22ECBF1F}" destId="{5B63C5BC-2321-427B-ADE8-605CB34EEC1A}" srcOrd="0" destOrd="0" presId="urn:microsoft.com/office/officeart/2005/8/layout/hierarchy1"/>
    <dgm:cxn modelId="{7FF4A7B7-3E9B-4C73-AB88-E5455DCEE124}" type="presParOf" srcId="{5B63C5BC-2321-427B-ADE8-605CB34EEC1A}" destId="{D9A73ADD-5CF6-4F89-B32D-1DE80EDE81DF}" srcOrd="0" destOrd="0" presId="urn:microsoft.com/office/officeart/2005/8/layout/hierarchy1"/>
    <dgm:cxn modelId="{482F19D7-549F-4A5E-BB79-16F128A83481}" type="presParOf" srcId="{5B63C5BC-2321-427B-ADE8-605CB34EEC1A}" destId="{E0755F9D-C0E8-4471-BBF9-F3165DCFF4B6}" srcOrd="1" destOrd="0" presId="urn:microsoft.com/office/officeart/2005/8/layout/hierarchy1"/>
    <dgm:cxn modelId="{6976708A-02BC-4EA2-BF02-FDE9B417A98B}" type="presParOf" srcId="{350B9BB2-D7E3-45E2-930E-216D22ECBF1F}" destId="{93BBC17C-9D28-41CD-8BB8-5C67F36834D9}" srcOrd="1" destOrd="0" presId="urn:microsoft.com/office/officeart/2005/8/layout/hierarchy1"/>
    <dgm:cxn modelId="{EF4B830D-6191-4D0F-A2D5-01A3878A40E3}" type="presParOf" srcId="{77A331FC-7AAD-4383-B2F2-5DD76C412B68}" destId="{3B7C52F3-7C84-41F9-9E9A-02FF813C473D}" srcOrd="2" destOrd="0" presId="urn:microsoft.com/office/officeart/2005/8/layout/hierarchy1"/>
    <dgm:cxn modelId="{94940CAF-42EF-4F02-A632-BB650A86FA6C}" type="presParOf" srcId="{77A331FC-7AAD-4383-B2F2-5DD76C412B68}" destId="{7D90CF33-2FAE-4B2F-A71E-2D021DA2DF5E}" srcOrd="3" destOrd="0" presId="urn:microsoft.com/office/officeart/2005/8/layout/hierarchy1"/>
    <dgm:cxn modelId="{979C77BB-A8D4-48AB-9E0F-BBD0AC025726}" type="presParOf" srcId="{7D90CF33-2FAE-4B2F-A71E-2D021DA2DF5E}" destId="{EB1EAF4B-0EC5-466E-B683-DFAEC817A3A1}" srcOrd="0" destOrd="0" presId="urn:microsoft.com/office/officeart/2005/8/layout/hierarchy1"/>
    <dgm:cxn modelId="{696D4C2E-7DB1-4709-A54E-0F63AE431ABB}" type="presParOf" srcId="{EB1EAF4B-0EC5-466E-B683-DFAEC817A3A1}" destId="{B1B0DAB8-AF3A-46D0-8861-211167423F20}" srcOrd="0" destOrd="0" presId="urn:microsoft.com/office/officeart/2005/8/layout/hierarchy1"/>
    <dgm:cxn modelId="{9193A26A-D35B-48C4-917D-F3EDD622A2CF}" type="presParOf" srcId="{EB1EAF4B-0EC5-466E-B683-DFAEC817A3A1}" destId="{E9B03215-2A43-40DA-A7BB-1F3D7F11D7CB}" srcOrd="1" destOrd="0" presId="urn:microsoft.com/office/officeart/2005/8/layout/hierarchy1"/>
    <dgm:cxn modelId="{B18860D9-DA7C-4C6B-80C8-FAD0C9B6B2A2}" type="presParOf" srcId="{7D90CF33-2FAE-4B2F-A71E-2D021DA2DF5E}" destId="{F982BCDA-F1D8-486A-B2DD-3BD45F14E928}" srcOrd="1" destOrd="0" presId="urn:microsoft.com/office/officeart/2005/8/layout/hierarchy1"/>
    <dgm:cxn modelId="{5FF76BF0-6BEE-4CC3-BF62-41C58116511D}" type="presParOf" srcId="{F982BCDA-F1D8-486A-B2DD-3BD45F14E928}" destId="{0A50256A-9BBB-4107-9B18-A00987D39C5C}" srcOrd="0" destOrd="0" presId="urn:microsoft.com/office/officeart/2005/8/layout/hierarchy1"/>
    <dgm:cxn modelId="{73757990-CA9F-4551-BEA1-C3E27D31789B}" type="presParOf" srcId="{F982BCDA-F1D8-486A-B2DD-3BD45F14E928}" destId="{186BC784-D144-48FF-9CFB-8F13FC69301C}" srcOrd="1" destOrd="0" presId="urn:microsoft.com/office/officeart/2005/8/layout/hierarchy1"/>
    <dgm:cxn modelId="{FE92D418-13F2-4197-B72E-409CB45E824F}" type="presParOf" srcId="{186BC784-D144-48FF-9CFB-8F13FC69301C}" destId="{3AF6C50B-1AEB-44D7-9F4A-60A5A71AC1C6}" srcOrd="0" destOrd="0" presId="urn:microsoft.com/office/officeart/2005/8/layout/hierarchy1"/>
    <dgm:cxn modelId="{2591903A-FE90-40D2-A5D6-36DCCB1469E1}" type="presParOf" srcId="{3AF6C50B-1AEB-44D7-9F4A-60A5A71AC1C6}" destId="{E6EF63F8-BD94-4305-AE97-25961B75F7AA}" srcOrd="0" destOrd="0" presId="urn:microsoft.com/office/officeart/2005/8/layout/hierarchy1"/>
    <dgm:cxn modelId="{CC96DCFA-E7F8-4063-A6FB-14B53E119546}" type="presParOf" srcId="{3AF6C50B-1AEB-44D7-9F4A-60A5A71AC1C6}" destId="{29ED3AAE-6D0B-4F80-8475-355F23538918}" srcOrd="1" destOrd="0" presId="urn:microsoft.com/office/officeart/2005/8/layout/hierarchy1"/>
    <dgm:cxn modelId="{46701BEB-20A6-44A1-9C09-621EDA443598}" type="presParOf" srcId="{186BC784-D144-48FF-9CFB-8F13FC69301C}" destId="{47D9C281-785E-42B7-9381-443D2D05AE8B}" srcOrd="1" destOrd="0" presId="urn:microsoft.com/office/officeart/2005/8/layout/hierarchy1"/>
    <dgm:cxn modelId="{EF8B567E-5509-493F-A094-FFBFCC40A68D}" type="presParOf" srcId="{F982BCDA-F1D8-486A-B2DD-3BD45F14E928}" destId="{1200BA5D-1BCF-446A-BAB1-14D2C468784D}" srcOrd="2" destOrd="0" presId="urn:microsoft.com/office/officeart/2005/8/layout/hierarchy1"/>
    <dgm:cxn modelId="{308DDEC7-B2A2-42F2-A075-B119C1BE5EF9}" type="presParOf" srcId="{F982BCDA-F1D8-486A-B2DD-3BD45F14E928}" destId="{5F728563-5ADC-45F5-BBD7-B1535B2AB1FB}" srcOrd="3" destOrd="0" presId="urn:microsoft.com/office/officeart/2005/8/layout/hierarchy1"/>
    <dgm:cxn modelId="{46638586-606B-4DB6-8071-1464F7239274}" type="presParOf" srcId="{5F728563-5ADC-45F5-BBD7-B1535B2AB1FB}" destId="{60D6AB18-A03C-41E8-9FA9-5A89A3754BFC}" srcOrd="0" destOrd="0" presId="urn:microsoft.com/office/officeart/2005/8/layout/hierarchy1"/>
    <dgm:cxn modelId="{982AC82B-E59F-4AF2-B393-FC6AB7248715}" type="presParOf" srcId="{60D6AB18-A03C-41E8-9FA9-5A89A3754BFC}" destId="{A7E74527-DF74-4448-9449-C0CEDB3DCB44}" srcOrd="0" destOrd="0" presId="urn:microsoft.com/office/officeart/2005/8/layout/hierarchy1"/>
    <dgm:cxn modelId="{49CC6998-CD9C-4E27-82EF-A57B9E90E199}" type="presParOf" srcId="{60D6AB18-A03C-41E8-9FA9-5A89A3754BFC}" destId="{72DA246C-91C0-4556-B6B7-08999B260385}" srcOrd="1" destOrd="0" presId="urn:microsoft.com/office/officeart/2005/8/layout/hierarchy1"/>
    <dgm:cxn modelId="{37C5F864-BECD-4322-8C88-460318FE87FD}" type="presParOf" srcId="{5F728563-5ADC-45F5-BBD7-B1535B2AB1FB}" destId="{6ABE39C1-F1A5-4CBC-AA05-E73D71C62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0BA5D-1BCF-446A-BAB1-14D2C468784D}">
      <dsp:nvSpPr>
        <dsp:cNvPr id="0" name=""/>
        <dsp:cNvSpPr/>
      </dsp:nvSpPr>
      <dsp:spPr>
        <a:xfrm>
          <a:off x="6710894" y="3344026"/>
          <a:ext cx="1441577" cy="92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571"/>
              </a:lnTo>
              <a:lnTo>
                <a:pt x="1441577" y="788571"/>
              </a:lnTo>
              <a:lnTo>
                <a:pt x="1441577" y="923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0256A-9BBB-4107-9B18-A00987D39C5C}">
      <dsp:nvSpPr>
        <dsp:cNvPr id="0" name=""/>
        <dsp:cNvSpPr/>
      </dsp:nvSpPr>
      <dsp:spPr>
        <a:xfrm>
          <a:off x="6174410" y="3344026"/>
          <a:ext cx="536483" cy="923700"/>
        </a:xfrm>
        <a:custGeom>
          <a:avLst/>
          <a:gdLst/>
          <a:ahLst/>
          <a:cxnLst/>
          <a:rect l="0" t="0" r="0" b="0"/>
          <a:pathLst>
            <a:path>
              <a:moveTo>
                <a:pt x="536483" y="0"/>
              </a:moveTo>
              <a:lnTo>
                <a:pt x="536483" y="788571"/>
              </a:lnTo>
              <a:lnTo>
                <a:pt x="0" y="788571"/>
              </a:lnTo>
              <a:lnTo>
                <a:pt x="0" y="923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C52F3-7C84-41F9-9E9A-02FF813C473D}">
      <dsp:nvSpPr>
        <dsp:cNvPr id="0" name=""/>
        <dsp:cNvSpPr/>
      </dsp:nvSpPr>
      <dsp:spPr>
        <a:xfrm>
          <a:off x="4337052" y="1531975"/>
          <a:ext cx="2373841" cy="88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69"/>
              </a:lnTo>
              <a:lnTo>
                <a:pt x="2373841" y="750669"/>
              </a:lnTo>
              <a:lnTo>
                <a:pt x="2373841" y="88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46DEA-13FE-4412-A338-675C7D5019EA}">
      <dsp:nvSpPr>
        <dsp:cNvPr id="0" name=""/>
        <dsp:cNvSpPr/>
      </dsp:nvSpPr>
      <dsp:spPr>
        <a:xfrm>
          <a:off x="2486455" y="3369646"/>
          <a:ext cx="1809257" cy="92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571"/>
              </a:lnTo>
              <a:lnTo>
                <a:pt x="1809257" y="788571"/>
              </a:lnTo>
              <a:lnTo>
                <a:pt x="1809257" y="923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6462E-8C5E-4FCE-AF5D-2864CCABD08A}">
      <dsp:nvSpPr>
        <dsp:cNvPr id="0" name=""/>
        <dsp:cNvSpPr/>
      </dsp:nvSpPr>
      <dsp:spPr>
        <a:xfrm>
          <a:off x="2440735" y="3369646"/>
          <a:ext cx="91440" cy="923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571"/>
              </a:lnTo>
              <a:lnTo>
                <a:pt x="72165" y="788571"/>
              </a:lnTo>
              <a:lnTo>
                <a:pt x="72165" y="923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AD333-9FE2-41BF-98F0-6CA370E59284}">
      <dsp:nvSpPr>
        <dsp:cNvPr id="0" name=""/>
        <dsp:cNvSpPr/>
      </dsp:nvSpPr>
      <dsp:spPr>
        <a:xfrm>
          <a:off x="700988" y="3369646"/>
          <a:ext cx="1785466" cy="890253"/>
        </a:xfrm>
        <a:custGeom>
          <a:avLst/>
          <a:gdLst/>
          <a:ahLst/>
          <a:cxnLst/>
          <a:rect l="0" t="0" r="0" b="0"/>
          <a:pathLst>
            <a:path>
              <a:moveTo>
                <a:pt x="1785466" y="0"/>
              </a:moveTo>
              <a:lnTo>
                <a:pt x="1785466" y="755124"/>
              </a:lnTo>
              <a:lnTo>
                <a:pt x="0" y="755124"/>
              </a:lnTo>
              <a:lnTo>
                <a:pt x="0" y="890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E6930-23FF-4944-9224-BEDD41A2531A}">
      <dsp:nvSpPr>
        <dsp:cNvPr id="0" name=""/>
        <dsp:cNvSpPr/>
      </dsp:nvSpPr>
      <dsp:spPr>
        <a:xfrm>
          <a:off x="2486455" y="1531975"/>
          <a:ext cx="1850597" cy="885798"/>
        </a:xfrm>
        <a:custGeom>
          <a:avLst/>
          <a:gdLst/>
          <a:ahLst/>
          <a:cxnLst/>
          <a:rect l="0" t="0" r="0" b="0"/>
          <a:pathLst>
            <a:path>
              <a:moveTo>
                <a:pt x="1850597" y="0"/>
              </a:moveTo>
              <a:lnTo>
                <a:pt x="1850597" y="750669"/>
              </a:lnTo>
              <a:lnTo>
                <a:pt x="0" y="750669"/>
              </a:lnTo>
              <a:lnTo>
                <a:pt x="0" y="885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81505-7F1C-41CE-A2FE-8AF5FA726607}">
      <dsp:nvSpPr>
        <dsp:cNvPr id="0" name=""/>
        <dsp:cNvSpPr/>
      </dsp:nvSpPr>
      <dsp:spPr>
        <a:xfrm>
          <a:off x="2786047" y="571480"/>
          <a:ext cx="3102010" cy="960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C8E0F-D8C5-415B-8D02-3F3DF8AF2743}">
      <dsp:nvSpPr>
        <dsp:cNvPr id="0" name=""/>
        <dsp:cNvSpPr/>
      </dsp:nvSpPr>
      <dsp:spPr>
        <a:xfrm>
          <a:off x="2948121" y="725450"/>
          <a:ext cx="3102010" cy="960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Четырехугольники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948121" y="725450"/>
        <a:ext cx="3102010" cy="960495"/>
      </dsp:txXfrm>
    </dsp:sp>
    <dsp:sp modelId="{5810A242-D267-429B-B923-A8FC43B13CD6}">
      <dsp:nvSpPr>
        <dsp:cNvPr id="0" name=""/>
        <dsp:cNvSpPr/>
      </dsp:nvSpPr>
      <dsp:spPr>
        <a:xfrm>
          <a:off x="1195209" y="2417774"/>
          <a:ext cx="2582492" cy="951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6E57E-D887-4409-B01C-98A1B998CA7B}">
      <dsp:nvSpPr>
        <dsp:cNvPr id="0" name=""/>
        <dsp:cNvSpPr/>
      </dsp:nvSpPr>
      <dsp:spPr>
        <a:xfrm>
          <a:off x="1357283" y="2571744"/>
          <a:ext cx="2582492" cy="95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Параллелограмм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1357283" y="2571744"/>
        <a:ext cx="2582492" cy="951872"/>
      </dsp:txXfrm>
    </dsp:sp>
    <dsp:sp modelId="{4B7F3F3C-9EE0-4105-A677-6A4777F83704}">
      <dsp:nvSpPr>
        <dsp:cNvPr id="0" name=""/>
        <dsp:cNvSpPr/>
      </dsp:nvSpPr>
      <dsp:spPr>
        <a:xfrm>
          <a:off x="-28343" y="4259899"/>
          <a:ext cx="1458664" cy="866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6CC2-A337-4840-AEE4-621B8B40CB16}">
      <dsp:nvSpPr>
        <dsp:cNvPr id="0" name=""/>
        <dsp:cNvSpPr/>
      </dsp:nvSpPr>
      <dsp:spPr>
        <a:xfrm>
          <a:off x="133730" y="4413869"/>
          <a:ext cx="1458664" cy="86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Прямоугольник</a:t>
          </a:r>
          <a:endParaRPr lang="ru-RU" sz="1400" kern="1200" dirty="0"/>
        </a:p>
      </dsp:txBody>
      <dsp:txXfrm>
        <a:off x="133730" y="4413869"/>
        <a:ext cx="1458664" cy="866879"/>
      </dsp:txXfrm>
    </dsp:sp>
    <dsp:sp modelId="{2D1EE439-61AC-425A-9DB3-EEE106EDC504}">
      <dsp:nvSpPr>
        <dsp:cNvPr id="0" name=""/>
        <dsp:cNvSpPr/>
      </dsp:nvSpPr>
      <dsp:spPr>
        <a:xfrm>
          <a:off x="1783569" y="4293346"/>
          <a:ext cx="1458664" cy="799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AA7D3-29B5-4CEE-98E7-A43E0B143355}">
      <dsp:nvSpPr>
        <dsp:cNvPr id="0" name=""/>
        <dsp:cNvSpPr/>
      </dsp:nvSpPr>
      <dsp:spPr>
        <a:xfrm>
          <a:off x="1945643" y="4447316"/>
          <a:ext cx="1458664" cy="799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Квадрат</a:t>
          </a:r>
          <a:endParaRPr lang="ru-RU" sz="2000" kern="1200" dirty="0"/>
        </a:p>
      </dsp:txBody>
      <dsp:txXfrm>
        <a:off x="1945643" y="4447316"/>
        <a:ext cx="1458664" cy="799985"/>
      </dsp:txXfrm>
    </dsp:sp>
    <dsp:sp modelId="{D9A73ADD-5CF6-4F89-B32D-1DE80EDE81DF}">
      <dsp:nvSpPr>
        <dsp:cNvPr id="0" name=""/>
        <dsp:cNvSpPr/>
      </dsp:nvSpPr>
      <dsp:spPr>
        <a:xfrm>
          <a:off x="3566381" y="4293346"/>
          <a:ext cx="1458664" cy="799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55F9D-C0E8-4471-BBF9-F3165DCFF4B6}">
      <dsp:nvSpPr>
        <dsp:cNvPr id="0" name=""/>
        <dsp:cNvSpPr/>
      </dsp:nvSpPr>
      <dsp:spPr>
        <a:xfrm>
          <a:off x="3728455" y="4447316"/>
          <a:ext cx="1458664" cy="799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Ромб</a:t>
          </a:r>
          <a:endParaRPr lang="ru-RU" sz="2000" kern="1200" dirty="0"/>
        </a:p>
      </dsp:txBody>
      <dsp:txXfrm>
        <a:off x="3728455" y="4447316"/>
        <a:ext cx="1458664" cy="799985"/>
      </dsp:txXfrm>
    </dsp:sp>
    <dsp:sp modelId="{B1B0DAB8-AF3A-46D0-8861-211167423F20}">
      <dsp:nvSpPr>
        <dsp:cNvPr id="0" name=""/>
        <dsp:cNvSpPr/>
      </dsp:nvSpPr>
      <dsp:spPr>
        <a:xfrm>
          <a:off x="5981562" y="2417774"/>
          <a:ext cx="1458664" cy="926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3215-2A43-40DA-A7BB-1F3D7F11D7CB}">
      <dsp:nvSpPr>
        <dsp:cNvPr id="0" name=""/>
        <dsp:cNvSpPr/>
      </dsp:nvSpPr>
      <dsp:spPr>
        <a:xfrm>
          <a:off x="6143636" y="2571744"/>
          <a:ext cx="1458664" cy="926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Трапеция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6143636" y="2571744"/>
        <a:ext cx="1458664" cy="926251"/>
      </dsp:txXfrm>
    </dsp:sp>
    <dsp:sp modelId="{E6EF63F8-BD94-4305-AE97-25961B75F7AA}">
      <dsp:nvSpPr>
        <dsp:cNvPr id="0" name=""/>
        <dsp:cNvSpPr/>
      </dsp:nvSpPr>
      <dsp:spPr>
        <a:xfrm>
          <a:off x="5349193" y="4267726"/>
          <a:ext cx="1650435" cy="903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D3AAE-6D0B-4F80-8475-355F23538918}">
      <dsp:nvSpPr>
        <dsp:cNvPr id="0" name=""/>
        <dsp:cNvSpPr/>
      </dsp:nvSpPr>
      <dsp:spPr>
        <a:xfrm>
          <a:off x="5511267" y="4421696"/>
          <a:ext cx="1650435" cy="903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Прямоугольная</a:t>
          </a:r>
          <a:endParaRPr lang="ru-RU" sz="1600" kern="1200" dirty="0"/>
        </a:p>
      </dsp:txBody>
      <dsp:txXfrm>
        <a:off x="5511267" y="4421696"/>
        <a:ext cx="1650435" cy="903781"/>
      </dsp:txXfrm>
    </dsp:sp>
    <dsp:sp modelId="{A7E74527-DF74-4448-9449-C0CEDB3DCB44}">
      <dsp:nvSpPr>
        <dsp:cNvPr id="0" name=""/>
        <dsp:cNvSpPr/>
      </dsp:nvSpPr>
      <dsp:spPr>
        <a:xfrm>
          <a:off x="7323776" y="4267726"/>
          <a:ext cx="1657392" cy="890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246C-91C0-4556-B6B7-08999B260385}">
      <dsp:nvSpPr>
        <dsp:cNvPr id="0" name=""/>
        <dsp:cNvSpPr/>
      </dsp:nvSpPr>
      <dsp:spPr>
        <a:xfrm>
          <a:off x="7485849" y="4421696"/>
          <a:ext cx="1657392" cy="890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Равнобокая</a:t>
          </a:r>
          <a:endParaRPr lang="ru-RU" sz="2000" kern="1200" dirty="0"/>
        </a:p>
      </dsp:txBody>
      <dsp:txXfrm>
        <a:off x="7485849" y="4421696"/>
        <a:ext cx="1657392" cy="890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C9DE8-3FF7-4A7B-99DD-7BB03D6E480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510FD-8803-4743-A1ED-78CC910F2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C4487-5B50-4BE5-8712-EE6114DD04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2ECB28-0C2E-40C7-8CD1-B46747611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0855-4B7F-4616-88E5-C0AC890A92A5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F509-A4D1-45C2-9D20-A8D1D5BD4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orshud.unatlib.org.ru/index.php/%D0%A4%D0%B0%D0%B9%D0%BB:Polotenc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gif"/><Relationship Id="rId7" Type="http://schemas.openxmlformats.org/officeDocument/2006/relationships/hyperlink" Target="http://0.tqn.com/d/graphicssoft/1/7/g/X/5/SKS-Plaid087.png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A:\&#1043;&#1077;&#1086;&#1084;&#1077;&#1090;&#1088;&#1080;&#1103;%202.pp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A:\&#1043;&#1077;&#1086;&#1084;&#1077;&#1090;&#1088;&#1080;&#1103;%202.pp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A:\&#1043;&#1077;&#1086;&#1084;&#1077;&#1090;&#1088;&#1080;&#1103;%202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A:\&#1043;&#1077;&#1086;&#1084;&#1077;&#1090;&#1088;&#1080;&#1103;%202.pp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610136"/>
            <a:ext cx="55721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Предмет математики настолько серьезен,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полезно не упускать случая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его немного занимательным”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Блез Паскаль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428728" y="3357562"/>
            <a:ext cx="1428760" cy="157163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571744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85926"/>
            <a:ext cx="42862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20505672">
            <a:off x="1084641" y="2707212"/>
            <a:ext cx="783915" cy="31632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 rot="10015817">
            <a:off x="2446834" y="2527471"/>
            <a:ext cx="902122" cy="2623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2285984" y="4929198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643042" y="4929198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rot="10800000">
            <a:off x="2071670" y="2285992"/>
            <a:ext cx="214314" cy="142876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28794" y="2000240"/>
            <a:ext cx="214314" cy="1428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2000240"/>
            <a:ext cx="214314" cy="1428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сопоставление 18"/>
          <p:cNvSpPr/>
          <p:nvPr/>
        </p:nvSpPr>
        <p:spPr>
          <a:xfrm rot="5400000">
            <a:off x="2000233" y="1285859"/>
            <a:ext cx="285750" cy="71438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Ответы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для самопроверки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357430"/>
          <a:ext cx="8644000" cy="1285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3012"/>
                <a:gridCol w="1017988"/>
                <a:gridCol w="1080500"/>
                <a:gridCol w="1080500"/>
                <a:gridCol w="1080500"/>
                <a:gridCol w="1080500"/>
                <a:gridCol w="1080500"/>
                <a:gridCol w="1080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</a:p>
                    <a:p>
                      <a:r>
                        <a:rPr lang="ru-RU" dirty="0" smtClean="0"/>
                        <a:t>вопроса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см</a:t>
                      </a:r>
                      <a:r>
                        <a:rPr lang="ru-RU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 дм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4000504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правильных</a:t>
                      </a:r>
                    </a:p>
                    <a:p>
                      <a:pPr algn="ctr"/>
                      <a:r>
                        <a:rPr lang="ru-RU" dirty="0" smtClean="0"/>
                        <a:t>ответов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</a:t>
                      </a:r>
                      <a:r>
                        <a:rPr lang="ru-RU" baseline="0" smtClean="0"/>
                        <a:t> и м</a:t>
                      </a:r>
                      <a:r>
                        <a:rPr lang="ru-RU" smtClean="0"/>
                        <a:t>енее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0" y="-980512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Потрудились – отдохнем,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Встанем – глубоко вздохнем.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 стороны, вперед.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Влево</a:t>
            </a:r>
            <a:r>
              <a:rPr lang="ru-RU" sz="4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вправо поворот.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наклона, прямо встать,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вниз, затем поднять,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плавно опустили,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Всем улыбку подарили.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</a:rPr>
              <a:t>Сказка -  вопрос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71612"/>
            <a:ext cx="7521575" cy="241910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42910" y="4357694"/>
            <a:ext cx="77057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Диагонали пересекаются и точкой пересечения делятся пополам.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</a:rPr>
              <a:t>Сказка – вопрос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143116"/>
            <a:ext cx="4736480" cy="318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14282" y="2928934"/>
            <a:ext cx="3357554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Диагонали равны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</a:rPr>
              <a:t>Сказка – вопрос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785926"/>
            <a:ext cx="4247044" cy="318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57158" y="2857496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Диагонали</a:t>
            </a:r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>
                <a:solidFill>
                  <a:schemeClr val="accent2"/>
                </a:solidFill>
              </a:rPr>
              <a:t>пересекаются </a:t>
            </a:r>
            <a:r>
              <a:rPr lang="ru-RU" sz="4000" b="1" dirty="0" smtClean="0">
                <a:solidFill>
                  <a:schemeClr val="accent2"/>
                </a:solidFill>
              </a:rPr>
              <a:t>под </a:t>
            </a:r>
            <a:r>
              <a:rPr lang="ru-RU" sz="4000" b="1" dirty="0">
                <a:solidFill>
                  <a:schemeClr val="accent2"/>
                </a:solidFill>
              </a:rPr>
              <a:t>прямым </a:t>
            </a:r>
            <a:r>
              <a:rPr lang="ru-RU" sz="4000" b="1" dirty="0" smtClean="0">
                <a:solidFill>
                  <a:schemeClr val="accent2"/>
                </a:solidFill>
              </a:rPr>
              <a:t>углом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Сказка - вопрос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Кто стал королем?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Кто был основным соперником?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Кто первым вышел из соревнования?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/>
                </a:solidFill>
              </a:rPr>
              <a:t>Квадрат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1714488"/>
            <a:ext cx="3579812" cy="32512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42918"/>
            <a:ext cx="6572296" cy="156966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2"/>
                </a:solidFill>
                <a:effectLst/>
              </a:rPr>
              <a:t>Из «жизни»</a:t>
            </a:r>
          </a:p>
          <a:p>
            <a:pPr algn="ctr"/>
            <a:r>
              <a:rPr lang="ru-RU" sz="4800" b="1" dirty="0" smtClean="0">
                <a:ln/>
                <a:solidFill>
                  <a:schemeClr val="accent2"/>
                </a:solidFill>
              </a:rPr>
              <a:t>четырехугольников</a:t>
            </a:r>
            <a:endParaRPr lang="ru-RU" sz="48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92893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</p:txBody>
      </p:sp>
      <p:pic>
        <p:nvPicPr>
          <p:cNvPr id="6" name="Рисунок 5" descr="bigc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46434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404813"/>
            <a:ext cx="7232650" cy="1143000"/>
          </a:xfrm>
          <a:noFill/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 </a:t>
            </a:r>
          </a:p>
        </p:txBody>
      </p:sp>
      <p:sp>
        <p:nvSpPr>
          <p:cNvPr id="28675" name="Rectangle 3" descr="5%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4608512" cy="4032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В физике применяют параллелограмм </a:t>
            </a:r>
            <a:b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при изучении сил, </a:t>
            </a:r>
            <a:b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при нахождении равнодействующей силы.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В жизни параллелограмм – это рамы велосипедов, мотоциклов, где для жёсткости проведена диагональ.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214414" y="642918"/>
            <a:ext cx="2305050" cy="914400"/>
          </a:xfrm>
          <a:prstGeom prst="parallelogram">
            <a:avLst>
              <a:gd name="adj" fmla="val 6302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076825" y="2060575"/>
            <a:ext cx="1728788" cy="1223963"/>
          </a:xfrm>
          <a:prstGeom prst="parallelogram">
            <a:avLst>
              <a:gd name="adj" fmla="val 35311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72066" y="2071678"/>
            <a:ext cx="1728788" cy="1223963"/>
            <a:chOff x="3198" y="1298"/>
            <a:chExt cx="1089" cy="771"/>
          </a:xfrm>
        </p:grpSpPr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3198" y="1298"/>
              <a:ext cx="1089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3198" y="1298"/>
              <a:ext cx="287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3198" y="2069"/>
              <a:ext cx="8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Рисунок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143380"/>
            <a:ext cx="1714512" cy="150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6048375" cy="755650"/>
          </a:xfrm>
          <a:noFill/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</a:t>
            </a:r>
          </a:p>
        </p:txBody>
      </p:sp>
      <p:sp>
        <p:nvSpPr>
          <p:cNvPr id="30723" name="Rectangle 3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6192838" cy="3313112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Прямоугольник несёт красоту, чёткость, стройность.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Оглянитесь вокруг: стены, пол, потолок, поверхность стола, футбольное поле, грани карандашей, даже записная книжка – все это прямоугольники. </a:t>
            </a:r>
            <a:b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Попробуйте построить дом или сделать раму для картины, не зная свойств прямоугольника.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14348" y="571480"/>
            <a:ext cx="2376487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0"/>
            <a:ext cx="1790701" cy="1500198"/>
          </a:xfrm>
          <a:prstGeom prst="rect">
            <a:avLst/>
          </a:prstGeom>
        </p:spPr>
      </p:pic>
      <p:pic>
        <p:nvPicPr>
          <p:cNvPr id="8" name="Рисунок 7" descr="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571612"/>
            <a:ext cx="1428750" cy="1095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143512"/>
            <a:ext cx="1214446" cy="1023938"/>
          </a:xfrm>
          <a:prstGeom prst="rect">
            <a:avLst/>
          </a:prstGeom>
        </p:spPr>
      </p:pic>
      <p:pic>
        <p:nvPicPr>
          <p:cNvPr id="10" name="Picture 16" descr="i?id=63025427-05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00636"/>
            <a:ext cx="2076450" cy="1552575"/>
          </a:xfrm>
          <a:prstGeom prst="rect">
            <a:avLst/>
          </a:prstGeom>
          <a:noFill/>
        </p:spPr>
      </p:pic>
      <p:pic>
        <p:nvPicPr>
          <p:cNvPr id="11" name="Picture 4" descr="i?id=479848271-10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5720" y="4929198"/>
            <a:ext cx="2160588" cy="1612900"/>
          </a:xfrm>
          <a:prstGeom prst="rect">
            <a:avLst/>
          </a:prstGeom>
        </p:spPr>
      </p:pic>
      <p:pic>
        <p:nvPicPr>
          <p:cNvPr id="12" name="Picture 22" descr="i?id=48032156-20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072074"/>
            <a:ext cx="2232025" cy="1476375"/>
          </a:xfrm>
          <a:prstGeom prst="rect">
            <a:avLst/>
          </a:prstGeom>
          <a:noFill/>
        </p:spPr>
      </p:pic>
      <p:pic>
        <p:nvPicPr>
          <p:cNvPr id="13" name="Picture 8" descr="i?id=96187433-28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071810"/>
            <a:ext cx="1728788" cy="1728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00240"/>
            <a:ext cx="7772400" cy="17145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Обобщающий урок по теме «Четырехугольники»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Обрященко</a:t>
            </a:r>
            <a:r>
              <a:rPr lang="ru-RU" b="1" dirty="0" smtClean="0">
                <a:solidFill>
                  <a:schemeClr val="accent2"/>
                </a:solidFill>
              </a:rPr>
              <a:t> Л. А.</a:t>
            </a:r>
          </a:p>
          <a:p>
            <a:r>
              <a:rPr lang="ru-RU" b="1" dirty="0">
                <a:solidFill>
                  <a:schemeClr val="accent2"/>
                </a:solidFill>
              </a:rPr>
              <a:t>у</a:t>
            </a:r>
            <a:r>
              <a:rPr lang="ru-RU" b="1" dirty="0" smtClean="0">
                <a:solidFill>
                  <a:schemeClr val="accent2"/>
                </a:solidFill>
              </a:rPr>
              <a:t>читель математики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МБОУ ООШ№6 с. Донского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3180" cy="23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4214818"/>
            <a:ext cx="314324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AutoShape 10"/>
          <p:cNvSpPr>
            <a:spLocks noChangeArrowheads="1"/>
          </p:cNvSpPr>
          <p:nvPr/>
        </p:nvSpPr>
        <p:spPr bwMode="auto">
          <a:xfrm rot="-3191437">
            <a:off x="180343" y="642588"/>
            <a:ext cx="1728787" cy="1316037"/>
          </a:xfrm>
          <a:prstGeom prst="parallelogram">
            <a:avLst>
              <a:gd name="adj" fmla="val 2907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7890" name="Rectangle 2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500306"/>
            <a:ext cx="5399087" cy="331311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Любят меня рисовать на тканях художники, используют в узорах ковровщицы.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Плиточники укладывают плитки </a:t>
            </a:r>
            <a:b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в виде ромба,– из них получаются красивые узоры.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Реечный домкрат для легковых автомобилей также имеет форму ромба. </a:t>
            </a:r>
            <a:endParaRPr lang="ru-RU" sz="2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027863" cy="1260475"/>
          </a:xfrm>
          <a:noFill/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Применение.</a:t>
            </a:r>
            <a:endParaRPr lang="ru-RU" sz="3200" b="1" dirty="0">
              <a:solidFill>
                <a:schemeClr val="accent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 descr="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357826"/>
            <a:ext cx="2000264" cy="1357322"/>
          </a:xfrm>
          <a:prstGeom prst="rect">
            <a:avLst/>
          </a:prstGeom>
        </p:spPr>
      </p:pic>
      <p:pic>
        <p:nvPicPr>
          <p:cNvPr id="7" name="Picture 7" descr="i?id=136134401-2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305050" cy="1790715"/>
          </a:xfrm>
          <a:prstGeom prst="rect">
            <a:avLst/>
          </a:prstGeom>
          <a:noFill/>
        </p:spPr>
      </p:pic>
      <p:pic>
        <p:nvPicPr>
          <p:cNvPr id="9" name="Picture 15" descr="i?id=18771277-0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636"/>
            <a:ext cx="1716087" cy="1716088"/>
          </a:xfrm>
          <a:prstGeom prst="rect">
            <a:avLst/>
          </a:prstGeom>
          <a:noFill/>
        </p:spPr>
      </p:pic>
      <p:pic>
        <p:nvPicPr>
          <p:cNvPr id="10" name="Picture 13" descr="i?id=223945334-5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571744"/>
            <a:ext cx="1789112" cy="1335087"/>
          </a:xfrm>
          <a:prstGeom prst="rect">
            <a:avLst/>
          </a:prstGeom>
          <a:noFill/>
        </p:spPr>
      </p:pic>
      <p:pic>
        <p:nvPicPr>
          <p:cNvPr id="13" name="Picture 9" descr="i?id=108876350-35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14884"/>
            <a:ext cx="1339850" cy="1584325"/>
          </a:xfrm>
          <a:prstGeom prst="rect">
            <a:avLst/>
          </a:prstGeom>
          <a:noFill/>
        </p:spPr>
      </p:pic>
      <p:pic>
        <p:nvPicPr>
          <p:cNvPr id="15" name="Picture 11" descr="i?id=136881821-17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3000372"/>
            <a:ext cx="1812925" cy="2519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51050" y="0"/>
            <a:ext cx="54721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rgbClr val="7030A0"/>
                </a:solidFill>
              </a:rPr>
              <a:t>Орнамент</a:t>
            </a:r>
          </a:p>
        </p:txBody>
      </p:sp>
      <p:pic>
        <p:nvPicPr>
          <p:cNvPr id="40962" name="Рисунок 3" descr="Орнамент на традиционной одежде – это не просто узоры, а оберег от злых духов.Фото автора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755650" y="1125538"/>
            <a:ext cx="22415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4" descr="http://vorshud.unatlib.org.ru/images/thumb/a/a4/Polotenca.jpg/180px-Polotenca.jpg">
            <a:hlinkClick r:id="rId3" tooltip="&quot;Головные полотенца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412875"/>
            <a:ext cx="38195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0"/>
          <p:cNvGrpSpPr>
            <a:grpSpLocks/>
          </p:cNvGrpSpPr>
          <p:nvPr/>
        </p:nvGrpSpPr>
        <p:grpSpPr bwMode="auto">
          <a:xfrm>
            <a:off x="1071563" y="4714875"/>
            <a:ext cx="7143750" cy="1928813"/>
            <a:chOff x="1000100" y="4714884"/>
            <a:chExt cx="7500990" cy="1857388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1000100" y="4714884"/>
              <a:ext cx="7429313" cy="14217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000100" y="6430101"/>
              <a:ext cx="7500990" cy="14217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63"/>
            <p:cNvGrpSpPr>
              <a:grpSpLocks/>
            </p:cNvGrpSpPr>
            <p:nvPr/>
          </p:nvGrpSpPr>
          <p:grpSpPr bwMode="auto">
            <a:xfrm>
              <a:off x="2285984" y="5143512"/>
              <a:ext cx="1057129" cy="979030"/>
              <a:chOff x="2871929" y="2266230"/>
              <a:chExt cx="3297291" cy="2999056"/>
            </a:xfrm>
          </p:grpSpPr>
          <p:grpSp>
            <p:nvGrpSpPr>
              <p:cNvPr id="4" name="Группа 10"/>
              <p:cNvGrpSpPr>
                <a:grpSpLocks/>
              </p:cNvGrpSpPr>
              <p:nvPr/>
            </p:nvGrpSpPr>
            <p:grpSpPr bwMode="auto">
              <a:xfrm rot="2791995">
                <a:off x="4493557" y="1929126"/>
                <a:ext cx="855489" cy="1529697"/>
                <a:chOff x="3213447" y="2214095"/>
                <a:chExt cx="500894" cy="1286670"/>
              </a:xfrm>
            </p:grpSpPr>
            <p:sp>
              <p:nvSpPr>
                <p:cNvPr id="40" name="Прямоугольный треугольник 39"/>
                <p:cNvSpPr/>
                <p:nvPr/>
              </p:nvSpPr>
              <p:spPr>
                <a:xfrm>
                  <a:off x="3192967" y="2191272"/>
                  <a:ext cx="509988" cy="664723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1" name="Прямоугольный треугольник 40"/>
                <p:cNvSpPr/>
                <p:nvPr/>
              </p:nvSpPr>
              <p:spPr>
                <a:xfrm flipH="1" flipV="1">
                  <a:off x="3191770" y="2849372"/>
                  <a:ext cx="507245" cy="66034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Группа 11"/>
              <p:cNvGrpSpPr>
                <a:grpSpLocks/>
              </p:cNvGrpSpPr>
              <p:nvPr/>
            </p:nvGrpSpPr>
            <p:grpSpPr bwMode="auto">
              <a:xfrm rot="8198812">
                <a:off x="5312702" y="3352842"/>
                <a:ext cx="856518" cy="1665876"/>
                <a:chOff x="3215319" y="2214957"/>
                <a:chExt cx="500566" cy="1291420"/>
              </a:xfrm>
            </p:grpSpPr>
            <p:sp>
              <p:nvSpPr>
                <p:cNvPr id="43" name="Прямоугольный треугольник 42"/>
                <p:cNvSpPr/>
                <p:nvPr/>
              </p:nvSpPr>
              <p:spPr>
                <a:xfrm>
                  <a:off x="3183920" y="2255457"/>
                  <a:ext cx="504392" cy="642560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4" name="Прямоугольный треугольник 43"/>
                <p:cNvSpPr/>
                <p:nvPr/>
              </p:nvSpPr>
              <p:spPr>
                <a:xfrm flipH="1" flipV="1">
                  <a:off x="3210996" y="2869097"/>
                  <a:ext cx="501355" cy="64618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14"/>
              <p:cNvGrpSpPr>
                <a:grpSpLocks/>
              </p:cNvGrpSpPr>
              <p:nvPr/>
            </p:nvGrpSpPr>
            <p:grpSpPr bwMode="auto">
              <a:xfrm rot="-2317957">
                <a:off x="2871929" y="2611860"/>
                <a:ext cx="883152" cy="1500062"/>
                <a:chOff x="3214698" y="2214291"/>
                <a:chExt cx="501252" cy="1284416"/>
              </a:xfrm>
            </p:grpSpPr>
            <p:sp>
              <p:nvSpPr>
                <p:cNvPr id="46" name="Прямоугольный треугольник 45"/>
                <p:cNvSpPr/>
                <p:nvPr/>
              </p:nvSpPr>
              <p:spPr>
                <a:xfrm>
                  <a:off x="3214792" y="2175954"/>
                  <a:ext cx="504607" cy="637543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7" name="Прямоугольный треугольник 46"/>
                <p:cNvSpPr/>
                <p:nvPr/>
              </p:nvSpPr>
              <p:spPr>
                <a:xfrm flipH="1" flipV="1">
                  <a:off x="3214693" y="2823080"/>
                  <a:ext cx="507557" cy="629523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Группа 17"/>
              <p:cNvGrpSpPr>
                <a:grpSpLocks/>
              </p:cNvGrpSpPr>
              <p:nvPr/>
            </p:nvGrpSpPr>
            <p:grpSpPr bwMode="auto">
              <a:xfrm rot="2791995">
                <a:off x="3707081" y="4072857"/>
                <a:ext cx="856528" cy="1528330"/>
                <a:chOff x="3209939" y="2219913"/>
                <a:chExt cx="500572" cy="1286856"/>
              </a:xfrm>
            </p:grpSpPr>
            <p:sp>
              <p:nvSpPr>
                <p:cNvPr id="49" name="Прямоугольный треугольник 48"/>
                <p:cNvSpPr/>
                <p:nvPr/>
              </p:nvSpPr>
              <p:spPr>
                <a:xfrm>
                  <a:off x="3171869" y="2264612"/>
                  <a:ext cx="506306" cy="64352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Прямоугольный треугольник 49"/>
                <p:cNvSpPr/>
                <p:nvPr/>
              </p:nvSpPr>
              <p:spPr>
                <a:xfrm flipH="1" flipV="1">
                  <a:off x="3174902" y="2908581"/>
                  <a:ext cx="506306" cy="64352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Группа 20"/>
              <p:cNvGrpSpPr>
                <a:grpSpLocks/>
              </p:cNvGrpSpPr>
              <p:nvPr/>
            </p:nvGrpSpPr>
            <p:grpSpPr bwMode="auto">
              <a:xfrm rot="13317125" flipV="1">
                <a:off x="2896585" y="3378653"/>
                <a:ext cx="857379" cy="1514290"/>
                <a:chOff x="3214986" y="2212641"/>
                <a:chExt cx="501069" cy="1289783"/>
              </a:xfrm>
            </p:grpSpPr>
            <p:sp>
              <p:nvSpPr>
                <p:cNvPr id="52" name="Прямоугольный треугольник 51"/>
                <p:cNvSpPr/>
                <p:nvPr/>
              </p:nvSpPr>
              <p:spPr>
                <a:xfrm>
                  <a:off x="3216855" y="2212828"/>
                  <a:ext cx="504392" cy="64216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3" name="Прямоугольный треугольник 52"/>
                <p:cNvSpPr/>
                <p:nvPr/>
              </p:nvSpPr>
              <p:spPr>
                <a:xfrm flipH="1" flipV="1">
                  <a:off x="3224951" y="2865275"/>
                  <a:ext cx="504392" cy="63817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23"/>
              <p:cNvGrpSpPr>
                <a:grpSpLocks/>
              </p:cNvGrpSpPr>
              <p:nvPr/>
            </p:nvGrpSpPr>
            <p:grpSpPr bwMode="auto">
              <a:xfrm rot="2399671" flipV="1">
                <a:off x="5241819" y="2670692"/>
                <a:ext cx="856229" cy="1506736"/>
                <a:chOff x="3209525" y="2214341"/>
                <a:chExt cx="500397" cy="1284699"/>
              </a:xfrm>
            </p:grpSpPr>
            <p:sp>
              <p:nvSpPr>
                <p:cNvPr id="55" name="Прямоугольный треугольник 54"/>
                <p:cNvSpPr/>
                <p:nvPr/>
              </p:nvSpPr>
              <p:spPr>
                <a:xfrm>
                  <a:off x="3162294" y="2231924"/>
                  <a:ext cx="504392" cy="65082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6" name="Прямоугольный треугольник 55"/>
                <p:cNvSpPr/>
                <p:nvPr/>
              </p:nvSpPr>
              <p:spPr>
                <a:xfrm flipH="1" flipV="1">
                  <a:off x="3161518" y="2880685"/>
                  <a:ext cx="510469" cy="65082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Группа 26"/>
              <p:cNvGrpSpPr>
                <a:grpSpLocks/>
              </p:cNvGrpSpPr>
              <p:nvPr/>
            </p:nvGrpSpPr>
            <p:grpSpPr bwMode="auto">
              <a:xfrm rot="7847395" flipV="1">
                <a:off x="4519083" y="4051400"/>
                <a:ext cx="854584" cy="1572550"/>
                <a:chOff x="3215261" y="2203049"/>
                <a:chExt cx="500364" cy="1286640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206728" y="2179279"/>
                  <a:ext cx="509988" cy="650847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flipH="1" flipV="1">
                  <a:off x="3208661" y="2826168"/>
                  <a:ext cx="507245" cy="650850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29"/>
              <p:cNvGrpSpPr>
                <a:grpSpLocks/>
              </p:cNvGrpSpPr>
              <p:nvPr/>
            </p:nvGrpSpPr>
            <p:grpSpPr bwMode="auto">
              <a:xfrm rot="7847395" flipV="1">
                <a:off x="3711946" y="1989543"/>
                <a:ext cx="854861" cy="1516359"/>
                <a:chOff x="3213448" y="2208574"/>
                <a:chExt cx="500526" cy="1291545"/>
              </a:xfrm>
            </p:grpSpPr>
            <p:sp>
              <p:nvSpPr>
                <p:cNvPr id="61" name="Прямоугольный треугольник 60"/>
                <p:cNvSpPr/>
                <p:nvPr/>
              </p:nvSpPr>
              <p:spPr>
                <a:xfrm>
                  <a:off x="3224955" y="2136367"/>
                  <a:ext cx="482569" cy="6509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2" name="Прямоугольный треугольник 61"/>
                <p:cNvSpPr/>
                <p:nvPr/>
              </p:nvSpPr>
              <p:spPr>
                <a:xfrm flipH="1" flipV="1">
                  <a:off x="3223243" y="2798742"/>
                  <a:ext cx="488052" cy="65097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2" name="Группа 64"/>
            <p:cNvGrpSpPr>
              <a:grpSpLocks/>
            </p:cNvGrpSpPr>
            <p:nvPr/>
          </p:nvGrpSpPr>
          <p:grpSpPr bwMode="auto">
            <a:xfrm>
              <a:off x="6072198" y="5143512"/>
              <a:ext cx="1057129" cy="979030"/>
              <a:chOff x="2871929" y="2266230"/>
              <a:chExt cx="3297291" cy="2999056"/>
            </a:xfrm>
          </p:grpSpPr>
          <p:grpSp>
            <p:nvGrpSpPr>
              <p:cNvPr id="13" name="Группа 10"/>
              <p:cNvGrpSpPr>
                <a:grpSpLocks/>
              </p:cNvGrpSpPr>
              <p:nvPr/>
            </p:nvGrpSpPr>
            <p:grpSpPr bwMode="auto">
              <a:xfrm rot="2791995">
                <a:off x="4493558" y="1929125"/>
                <a:ext cx="855489" cy="1529696"/>
                <a:chOff x="3213447" y="2214095"/>
                <a:chExt cx="500894" cy="1286670"/>
              </a:xfrm>
            </p:grpSpPr>
            <p:sp>
              <p:nvSpPr>
                <p:cNvPr id="88" name="Прямоугольный треугольник 87"/>
                <p:cNvSpPr/>
                <p:nvPr/>
              </p:nvSpPr>
              <p:spPr>
                <a:xfrm>
                  <a:off x="3184358" y="2239264"/>
                  <a:ext cx="507245" cy="63411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9" name="Прямоугольный треугольник 88"/>
                <p:cNvSpPr/>
                <p:nvPr/>
              </p:nvSpPr>
              <p:spPr>
                <a:xfrm flipH="1" flipV="1">
                  <a:off x="3181993" y="2871269"/>
                  <a:ext cx="509988" cy="63848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" name="Группа 11"/>
              <p:cNvGrpSpPr>
                <a:grpSpLocks/>
              </p:cNvGrpSpPr>
              <p:nvPr/>
            </p:nvGrpSpPr>
            <p:grpSpPr bwMode="auto">
              <a:xfrm rot="8198812">
                <a:off x="5312702" y="3352842"/>
                <a:ext cx="856518" cy="1665876"/>
                <a:chOff x="3215319" y="2214957"/>
                <a:chExt cx="500566" cy="1291420"/>
              </a:xfrm>
            </p:grpSpPr>
            <p:sp>
              <p:nvSpPr>
                <p:cNvPr id="86" name="Прямоугольный треугольник 85"/>
                <p:cNvSpPr/>
                <p:nvPr/>
              </p:nvSpPr>
              <p:spPr>
                <a:xfrm>
                  <a:off x="3187705" y="2257129"/>
                  <a:ext cx="507430" cy="64618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7" name="Прямоугольный треугольник 86"/>
                <p:cNvSpPr/>
                <p:nvPr/>
              </p:nvSpPr>
              <p:spPr>
                <a:xfrm flipH="1" flipV="1">
                  <a:off x="3197008" y="2911662"/>
                  <a:ext cx="507430" cy="64618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5" name="Группа 14"/>
              <p:cNvGrpSpPr>
                <a:grpSpLocks/>
              </p:cNvGrpSpPr>
              <p:nvPr/>
            </p:nvGrpSpPr>
            <p:grpSpPr bwMode="auto">
              <a:xfrm rot="-2317957">
                <a:off x="2871929" y="2611860"/>
                <a:ext cx="883152" cy="1500062"/>
                <a:chOff x="3214698" y="2214291"/>
                <a:chExt cx="501252" cy="1284416"/>
              </a:xfrm>
            </p:grpSpPr>
            <p:sp>
              <p:nvSpPr>
                <p:cNvPr id="84" name="Прямоугольный треугольник 83"/>
                <p:cNvSpPr/>
                <p:nvPr/>
              </p:nvSpPr>
              <p:spPr>
                <a:xfrm>
                  <a:off x="3227313" y="2195164"/>
                  <a:ext cx="507557" cy="62952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5" name="Прямоугольный треугольник 84"/>
                <p:cNvSpPr/>
                <p:nvPr/>
              </p:nvSpPr>
              <p:spPr>
                <a:xfrm flipH="1" flipV="1">
                  <a:off x="3222651" y="2825070"/>
                  <a:ext cx="501655" cy="64155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6" name="Группа 17"/>
              <p:cNvGrpSpPr>
                <a:grpSpLocks/>
              </p:cNvGrpSpPr>
              <p:nvPr/>
            </p:nvGrpSpPr>
            <p:grpSpPr bwMode="auto">
              <a:xfrm rot="2791995">
                <a:off x="3707081" y="4072857"/>
                <a:ext cx="856528" cy="1528330"/>
                <a:chOff x="3209939" y="2219913"/>
                <a:chExt cx="500572" cy="1286856"/>
              </a:xfrm>
            </p:grpSpPr>
            <p:sp>
              <p:nvSpPr>
                <p:cNvPr id="82" name="Прямоугольный треугольник 81"/>
                <p:cNvSpPr/>
                <p:nvPr/>
              </p:nvSpPr>
              <p:spPr>
                <a:xfrm>
                  <a:off x="3188964" y="2246747"/>
                  <a:ext cx="500832" cy="64352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3" name="Прямоугольный треугольник 82"/>
                <p:cNvSpPr/>
                <p:nvPr/>
              </p:nvSpPr>
              <p:spPr>
                <a:xfrm flipH="1" flipV="1">
                  <a:off x="3193879" y="2887535"/>
                  <a:ext cx="500832" cy="643527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7" name="Группа 20"/>
              <p:cNvGrpSpPr>
                <a:grpSpLocks/>
              </p:cNvGrpSpPr>
              <p:nvPr/>
            </p:nvGrpSpPr>
            <p:grpSpPr bwMode="auto">
              <a:xfrm rot="13317125" flipV="1">
                <a:off x="2896586" y="3378652"/>
                <a:ext cx="857379" cy="1514289"/>
                <a:chOff x="3214986" y="2212641"/>
                <a:chExt cx="501069" cy="1289783"/>
              </a:xfrm>
            </p:grpSpPr>
            <p:sp>
              <p:nvSpPr>
                <p:cNvPr id="80" name="Прямоугольный треугольник 79"/>
                <p:cNvSpPr/>
                <p:nvPr/>
              </p:nvSpPr>
              <p:spPr>
                <a:xfrm>
                  <a:off x="3215954" y="2209975"/>
                  <a:ext cx="501352" cy="64216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1" name="Прямоугольный треугольник 80"/>
                <p:cNvSpPr/>
                <p:nvPr/>
              </p:nvSpPr>
              <p:spPr>
                <a:xfrm flipH="1" flipV="1">
                  <a:off x="3199488" y="2855311"/>
                  <a:ext cx="504392" cy="630202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8" name="Группа 23"/>
              <p:cNvGrpSpPr>
                <a:grpSpLocks/>
              </p:cNvGrpSpPr>
              <p:nvPr/>
            </p:nvGrpSpPr>
            <p:grpSpPr bwMode="auto">
              <a:xfrm rot="2399671" flipV="1">
                <a:off x="5241819" y="2670692"/>
                <a:ext cx="856229" cy="1506736"/>
                <a:chOff x="3209525" y="2214341"/>
                <a:chExt cx="500397" cy="1284699"/>
              </a:xfrm>
            </p:grpSpPr>
            <p:sp>
              <p:nvSpPr>
                <p:cNvPr id="78" name="Прямоугольный треугольник 77"/>
                <p:cNvSpPr/>
                <p:nvPr/>
              </p:nvSpPr>
              <p:spPr>
                <a:xfrm>
                  <a:off x="3188492" y="2222414"/>
                  <a:ext cx="483121" cy="64683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9" name="Прямоугольный треугольник 78"/>
                <p:cNvSpPr/>
                <p:nvPr/>
              </p:nvSpPr>
              <p:spPr>
                <a:xfrm flipH="1" flipV="1">
                  <a:off x="3188426" y="2868608"/>
                  <a:ext cx="483121" cy="646835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9" name="Группа 26"/>
              <p:cNvGrpSpPr>
                <a:grpSpLocks/>
              </p:cNvGrpSpPr>
              <p:nvPr/>
            </p:nvGrpSpPr>
            <p:grpSpPr bwMode="auto">
              <a:xfrm rot="7847395" flipV="1">
                <a:off x="4519083" y="4051400"/>
                <a:ext cx="854584" cy="1572550"/>
                <a:chOff x="3215261" y="2203049"/>
                <a:chExt cx="500364" cy="1286640"/>
              </a:xfrm>
            </p:grpSpPr>
            <p:sp>
              <p:nvSpPr>
                <p:cNvPr id="76" name="Прямоугольный треугольник 75"/>
                <p:cNvSpPr/>
                <p:nvPr/>
              </p:nvSpPr>
              <p:spPr>
                <a:xfrm>
                  <a:off x="3214043" y="2164658"/>
                  <a:ext cx="512730" cy="642342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7" name="Прямоугольный треугольник 76"/>
                <p:cNvSpPr/>
                <p:nvPr/>
              </p:nvSpPr>
              <p:spPr>
                <a:xfrm flipH="1" flipV="1">
                  <a:off x="3215461" y="2810762"/>
                  <a:ext cx="504504" cy="629579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20" name="Группа 29"/>
              <p:cNvGrpSpPr>
                <a:grpSpLocks/>
              </p:cNvGrpSpPr>
              <p:nvPr/>
            </p:nvGrpSpPr>
            <p:grpSpPr bwMode="auto">
              <a:xfrm rot="7847395" flipV="1">
                <a:off x="3711944" y="1989542"/>
                <a:ext cx="854861" cy="1516358"/>
                <a:chOff x="3213448" y="2208574"/>
                <a:chExt cx="500526" cy="1291545"/>
              </a:xfrm>
            </p:grpSpPr>
            <p:sp>
              <p:nvSpPr>
                <p:cNvPr id="74" name="Прямоугольный треугольник 73"/>
                <p:cNvSpPr/>
                <p:nvPr/>
              </p:nvSpPr>
              <p:spPr>
                <a:xfrm>
                  <a:off x="3214402" y="2199384"/>
                  <a:ext cx="499020" cy="642114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5" name="Прямоугольный треугольник 74"/>
                <p:cNvSpPr/>
                <p:nvPr/>
              </p:nvSpPr>
              <p:spPr>
                <a:xfrm flipH="1" flipV="1">
                  <a:off x="3216471" y="2839220"/>
                  <a:ext cx="490795" cy="637684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1" name="Группа 94"/>
            <p:cNvGrpSpPr>
              <a:grpSpLocks/>
            </p:cNvGrpSpPr>
            <p:nvPr/>
          </p:nvGrpSpPr>
          <p:grpSpPr bwMode="auto">
            <a:xfrm>
              <a:off x="7286644" y="5072074"/>
              <a:ext cx="1000132" cy="1071570"/>
              <a:chOff x="3214678" y="5072074"/>
              <a:chExt cx="1000132" cy="1071570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3570677" y="5286623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570677" y="5716192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3213963" y="5500642"/>
                <a:ext cx="285038" cy="21554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929058" y="5072603"/>
                <a:ext cx="285037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3929058" y="5930212"/>
                <a:ext cx="285037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" name="Группа 114"/>
            <p:cNvGrpSpPr>
              <a:grpSpLocks/>
            </p:cNvGrpSpPr>
            <p:nvPr/>
          </p:nvGrpSpPr>
          <p:grpSpPr bwMode="auto">
            <a:xfrm>
              <a:off x="3500430" y="5072074"/>
              <a:ext cx="1000132" cy="1071570"/>
              <a:chOff x="3500430" y="5072074"/>
              <a:chExt cx="1000132" cy="1071570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3857144" y="5286623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3857144" y="5716192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3500430" y="5500642"/>
                <a:ext cx="285037" cy="21554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4215524" y="5072603"/>
                <a:ext cx="285038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4215524" y="5930212"/>
                <a:ext cx="285038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" name="Группа 101"/>
            <p:cNvGrpSpPr>
              <a:grpSpLocks/>
            </p:cNvGrpSpPr>
            <p:nvPr/>
          </p:nvGrpSpPr>
          <p:grpSpPr bwMode="auto">
            <a:xfrm flipH="1">
              <a:off x="1142976" y="5072074"/>
              <a:ext cx="1000132" cy="1071570"/>
              <a:chOff x="3214678" y="5072074"/>
              <a:chExt cx="1000132" cy="1071570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3570915" y="5286623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3570915" y="5716192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214201" y="5500642"/>
                <a:ext cx="285038" cy="21554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3929296" y="5072603"/>
                <a:ext cx="285037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3929296" y="5930212"/>
                <a:ext cx="285037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" name="Группа 107"/>
            <p:cNvGrpSpPr>
              <a:grpSpLocks/>
            </p:cNvGrpSpPr>
            <p:nvPr/>
          </p:nvGrpSpPr>
          <p:grpSpPr bwMode="auto">
            <a:xfrm flipH="1">
              <a:off x="4929190" y="5072074"/>
              <a:ext cx="1000132" cy="1071570"/>
              <a:chOff x="3214678" y="5072074"/>
              <a:chExt cx="1000132" cy="1071570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3571630" y="5286623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3571630" y="5716192"/>
                <a:ext cx="286705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214916" y="5500642"/>
                <a:ext cx="285037" cy="21554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3930010" y="5072603"/>
                <a:ext cx="285038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3930010" y="5930212"/>
                <a:ext cx="285038" cy="21402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4" name="Прямоугольник 113"/>
            <p:cNvSpPr/>
            <p:nvPr/>
          </p:nvSpPr>
          <p:spPr>
            <a:xfrm>
              <a:off x="4572238" y="4928904"/>
              <a:ext cx="285038" cy="2140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4572238" y="6072382"/>
              <a:ext cx="285038" cy="2140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Ромб 117"/>
            <p:cNvSpPr/>
            <p:nvPr/>
          </p:nvSpPr>
          <p:spPr>
            <a:xfrm rot="16200000">
              <a:off x="4465645" y="5108352"/>
              <a:ext cx="499889" cy="1000132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Равнобедренный треугольник 118"/>
            <p:cNvSpPr/>
            <p:nvPr/>
          </p:nvSpPr>
          <p:spPr>
            <a:xfrm rot="5400000">
              <a:off x="1178787" y="5393459"/>
              <a:ext cx="357719" cy="42838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Равнобедренный треугольник 119"/>
            <p:cNvSpPr/>
            <p:nvPr/>
          </p:nvSpPr>
          <p:spPr>
            <a:xfrm rot="5400000" flipV="1">
              <a:off x="7893007" y="5393459"/>
              <a:ext cx="357719" cy="42838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1472" y="285728"/>
            <a:ext cx="1295400" cy="1223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488238" cy="114300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Применение</a:t>
            </a:r>
            <a:endParaRPr lang="ru-RU" sz="3600" b="1" dirty="0">
              <a:solidFill>
                <a:schemeClr val="accent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843" name="Rectangle 3" descr="10%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272337" cy="4395787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  <a:t>основании мраморных колонн лежит квадрат.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  <a:t>Ваши товарищи, играя в шахматы, фигуры </a:t>
            </a:r>
            <a:b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  <a:t>по квадратам передвигают.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  <a:t>А ребятишки как любят! Тетрадки у них разрисованы голубыми квадратиками.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Comic Sans MS" pitchFamily="66" charset="0"/>
              </a:rPr>
              <a:t>сельском хозяйстве применяют квадратно- гнездовой способ посадки и т.д</a:t>
            </a: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6" descr="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1214446" cy="1428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Рисунок 8" descr="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214818"/>
            <a:ext cx="1285884" cy="1685925"/>
          </a:xfrm>
          <a:prstGeom prst="rect">
            <a:avLst/>
          </a:prstGeom>
        </p:spPr>
      </p:pic>
      <p:pic>
        <p:nvPicPr>
          <p:cNvPr id="12" name="Picture 13" descr="i?id=227682996-5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8604"/>
            <a:ext cx="1800225" cy="1439862"/>
          </a:xfrm>
          <a:prstGeom prst="rect">
            <a:avLst/>
          </a:prstGeom>
          <a:noFill/>
        </p:spPr>
      </p:pic>
      <p:pic>
        <p:nvPicPr>
          <p:cNvPr id="13" name="Picture 19" descr="i?id=408204996-4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714884"/>
            <a:ext cx="2076450" cy="1550988"/>
          </a:xfrm>
          <a:prstGeom prst="rect">
            <a:avLst/>
          </a:prstGeom>
          <a:noFill/>
        </p:spPr>
      </p:pic>
      <p:pic>
        <p:nvPicPr>
          <p:cNvPr id="14" name="Picture 15" descr="i?id=114865485-60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1263" y="2143116"/>
            <a:ext cx="1582737" cy="2232025"/>
          </a:xfrm>
          <a:prstGeom prst="rect">
            <a:avLst/>
          </a:prstGeom>
          <a:noFill/>
        </p:spPr>
      </p:pic>
      <p:pic>
        <p:nvPicPr>
          <p:cNvPr id="15" name="Picture 17" descr="Картинка 47 из 4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429264"/>
            <a:ext cx="1223962" cy="1223963"/>
          </a:xfrm>
          <a:prstGeom prst="rect">
            <a:avLst/>
          </a:prstGeom>
          <a:noFill/>
        </p:spPr>
      </p:pic>
      <p:pic>
        <p:nvPicPr>
          <p:cNvPr id="16" name="Picture 5" descr="i?id=126923915-05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214818"/>
            <a:ext cx="1873250" cy="1873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7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Где можно встретить </a:t>
            </a:r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трапецию</a:t>
            </a:r>
            <a:endParaRPr lang="ru-RU" sz="36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Трапеция – слово греческое, означавшее в древности «столик». Слово «трапеза» (еда) произошло именно от названия трапеции – формы стола, изображаемого на иконах.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2215333" cy="14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Toshiba\Pictures\show_image_in_img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071702" cy="1566207"/>
          </a:xfrm>
          <a:prstGeom prst="rect">
            <a:avLst/>
          </a:prstGeom>
          <a:noFill/>
        </p:spPr>
      </p:pic>
      <p:pic>
        <p:nvPicPr>
          <p:cNvPr id="1028" name="Picture 4" descr="C:\Users\Toshiba\Pictures\valmovaya-krys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428868"/>
            <a:ext cx="2089156" cy="1405334"/>
          </a:xfrm>
          <a:prstGeom prst="rect">
            <a:avLst/>
          </a:prstGeom>
          <a:noFill/>
        </p:spPr>
      </p:pic>
      <p:pic>
        <p:nvPicPr>
          <p:cNvPr id="8" name="Picture 9" descr="ssa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72074"/>
            <a:ext cx="1628770" cy="1545284"/>
          </a:xfrm>
          <a:prstGeom prst="rect">
            <a:avLst/>
          </a:prstGeom>
          <a:noFill/>
        </p:spPr>
      </p:pic>
      <p:pic>
        <p:nvPicPr>
          <p:cNvPr id="9" name="Picture 10" descr="16742dsds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500570"/>
            <a:ext cx="1787652" cy="2173283"/>
          </a:xfrm>
          <a:prstGeom prst="rect">
            <a:avLst/>
          </a:prstGeom>
          <a:noFill/>
        </p:spPr>
      </p:pic>
      <p:pic>
        <p:nvPicPr>
          <p:cNvPr id="10" name="Picture 4" descr="1209108502_piramida-sakajads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929198"/>
            <a:ext cx="2187795" cy="1741476"/>
          </a:xfrm>
          <a:prstGeom prst="rect">
            <a:avLst/>
          </a:prstGeom>
          <a:noFill/>
        </p:spPr>
      </p:pic>
      <p:pic>
        <p:nvPicPr>
          <p:cNvPr id="2050" name="Picture 2" descr="C:\Users\Toshiba\Desktop\_mg_0013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929066"/>
            <a:ext cx="1214446" cy="1214446"/>
          </a:xfrm>
          <a:prstGeom prst="rect">
            <a:avLst/>
          </a:prstGeom>
          <a:noFill/>
        </p:spPr>
      </p:pic>
      <p:pic>
        <p:nvPicPr>
          <p:cNvPr id="2051" name="Picture 3" descr="C:\Users\Toshiba\Desktop\1294939371_foto-prikol.net_fotografii-vulkanov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4071942"/>
            <a:ext cx="1667668" cy="124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2"/>
          <p:cNvSpPr>
            <a:spLocks noChangeArrowheads="1"/>
          </p:cNvSpPr>
          <p:nvPr/>
        </p:nvSpPr>
        <p:spPr bwMode="auto">
          <a:xfrm>
            <a:off x="0" y="142852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Найти: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268413"/>
            <a:ext cx="5256212" cy="792162"/>
            <a:chOff x="1837" y="799"/>
            <a:chExt cx="3311" cy="499"/>
          </a:xfrm>
        </p:grpSpPr>
        <p:sp>
          <p:nvSpPr>
            <p:cNvPr id="2073" name="Rectangle 5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947" y="890"/>
            <a:ext cx="1135" cy="399"/>
          </p:xfrm>
          <a:graphic>
            <a:graphicData uri="http://schemas.openxmlformats.org/presentationml/2006/ole">
              <p:oleObj spid="_x0000_s2051" name="Формула" r:id="rId3" imgW="571320" imgH="203040" progId="Equation.3">
                <p:embed/>
              </p:oleObj>
            </a:graphicData>
          </a:graphic>
        </p:graphicFrame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Дано</a:t>
            </a:r>
            <a:r>
              <a:rPr lang="ru-RU" sz="32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2057" name="AutoShape 27"/>
          <p:cNvSpPr>
            <a:spLocks noChangeArrowheads="1"/>
          </p:cNvSpPr>
          <p:nvPr/>
        </p:nvSpPr>
        <p:spPr bwMode="auto">
          <a:xfrm>
            <a:off x="2411413" y="2708275"/>
            <a:ext cx="6337300" cy="2881313"/>
          </a:xfrm>
          <a:prstGeom prst="parallelogram">
            <a:avLst>
              <a:gd name="adj" fmla="val 54986"/>
            </a:avLst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58" name="Freeform 28"/>
          <p:cNvSpPr>
            <a:spLocks/>
          </p:cNvSpPr>
          <p:nvPr/>
        </p:nvSpPr>
        <p:spPr bwMode="auto">
          <a:xfrm>
            <a:off x="2411413" y="2689225"/>
            <a:ext cx="5172075" cy="2916238"/>
          </a:xfrm>
          <a:custGeom>
            <a:avLst/>
            <a:gdLst>
              <a:gd name="T0" fmla="*/ 5172075 w 3258"/>
              <a:gd name="T1" fmla="*/ 0 h 1837"/>
              <a:gd name="T2" fmla="*/ 0 w 3258"/>
              <a:gd name="T3" fmla="*/ 2916238 h 1837"/>
              <a:gd name="T4" fmla="*/ 0 60000 65536"/>
              <a:gd name="T5" fmla="*/ 0 60000 65536"/>
              <a:gd name="T6" fmla="*/ 0 w 3258"/>
              <a:gd name="T7" fmla="*/ 0 h 1837"/>
              <a:gd name="T8" fmla="*/ 3258 w 3258"/>
              <a:gd name="T9" fmla="*/ 1837 h 1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8" h="1837">
                <a:moveTo>
                  <a:pt x="3258" y="0"/>
                </a:moveTo>
                <a:lnTo>
                  <a:pt x="0" y="1837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Text Box 29"/>
          <p:cNvSpPr txBox="1">
            <a:spLocks noChangeArrowheads="1"/>
          </p:cNvSpPr>
          <p:nvPr/>
        </p:nvSpPr>
        <p:spPr bwMode="auto">
          <a:xfrm>
            <a:off x="1979613" y="54451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3708400" y="22050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>
            <a:off x="8532813" y="22050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62" name="Text Box 32"/>
          <p:cNvSpPr txBox="1">
            <a:spLocks noChangeArrowheads="1"/>
          </p:cNvSpPr>
          <p:nvPr/>
        </p:nvSpPr>
        <p:spPr bwMode="auto">
          <a:xfrm>
            <a:off x="6877050" y="5516563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63" name="Freeform 35"/>
          <p:cNvSpPr>
            <a:spLocks/>
          </p:cNvSpPr>
          <p:nvPr/>
        </p:nvSpPr>
        <p:spPr bwMode="auto">
          <a:xfrm rot="2831054">
            <a:off x="3147219" y="5198269"/>
            <a:ext cx="358775" cy="287337"/>
          </a:xfrm>
          <a:custGeom>
            <a:avLst/>
            <a:gdLst>
              <a:gd name="T0" fmla="*/ 0 w 455"/>
              <a:gd name="T1" fmla="*/ 6945 h 331"/>
              <a:gd name="T2" fmla="*/ 111181 w 455"/>
              <a:gd name="T3" fmla="*/ 7813 h 331"/>
              <a:gd name="T4" fmla="*/ 211322 w 455"/>
              <a:gd name="T5" fmla="*/ 52085 h 331"/>
              <a:gd name="T6" fmla="*/ 305156 w 455"/>
              <a:gd name="T7" fmla="*/ 162332 h 331"/>
              <a:gd name="T8" fmla="*/ 358775 w 455"/>
              <a:gd name="T9" fmla="*/ 28733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Text Box 41"/>
          <p:cNvSpPr txBox="1">
            <a:spLocks noChangeArrowheads="1"/>
          </p:cNvSpPr>
          <p:nvPr/>
        </p:nvSpPr>
        <p:spPr bwMode="auto">
          <a:xfrm>
            <a:off x="3492500" y="5013325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sz="2800" b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65" name="Freeform 43"/>
          <p:cNvSpPr>
            <a:spLocks/>
          </p:cNvSpPr>
          <p:nvPr/>
        </p:nvSpPr>
        <p:spPr bwMode="auto">
          <a:xfrm>
            <a:off x="5348288" y="2570163"/>
            <a:ext cx="1587" cy="296862"/>
          </a:xfrm>
          <a:custGeom>
            <a:avLst/>
            <a:gdLst>
              <a:gd name="T0" fmla="*/ 0 w 1"/>
              <a:gd name="T1" fmla="*/ 0 h 187"/>
              <a:gd name="T2" fmla="*/ 0 w 1"/>
              <a:gd name="T3" fmla="*/ 296862 h 187"/>
              <a:gd name="T4" fmla="*/ 0 60000 65536"/>
              <a:gd name="T5" fmla="*/ 0 60000 65536"/>
              <a:gd name="T6" fmla="*/ 0 w 1"/>
              <a:gd name="T7" fmla="*/ 0 h 187"/>
              <a:gd name="T8" fmla="*/ 1 w 1"/>
              <a:gd name="T9" fmla="*/ 187 h 1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7">
                <a:moveTo>
                  <a:pt x="0" y="0"/>
                </a:moveTo>
                <a:lnTo>
                  <a:pt x="0" y="187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66" name="Freeform 44"/>
          <p:cNvSpPr>
            <a:spLocks/>
          </p:cNvSpPr>
          <p:nvPr/>
        </p:nvSpPr>
        <p:spPr bwMode="auto">
          <a:xfrm>
            <a:off x="5219700" y="2565400"/>
            <a:ext cx="1588" cy="296863"/>
          </a:xfrm>
          <a:custGeom>
            <a:avLst/>
            <a:gdLst>
              <a:gd name="T0" fmla="*/ 0 w 1"/>
              <a:gd name="T1" fmla="*/ 0 h 187"/>
              <a:gd name="T2" fmla="*/ 0 w 1"/>
              <a:gd name="T3" fmla="*/ 296863 h 187"/>
              <a:gd name="T4" fmla="*/ 0 60000 65536"/>
              <a:gd name="T5" fmla="*/ 0 60000 65536"/>
              <a:gd name="T6" fmla="*/ 0 w 1"/>
              <a:gd name="T7" fmla="*/ 0 h 187"/>
              <a:gd name="T8" fmla="*/ 1 w 1"/>
              <a:gd name="T9" fmla="*/ 187 h 1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7">
                <a:moveTo>
                  <a:pt x="0" y="0"/>
                </a:moveTo>
                <a:lnTo>
                  <a:pt x="0" y="187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67" name="Line 45"/>
          <p:cNvSpPr>
            <a:spLocks noChangeShapeType="1"/>
          </p:cNvSpPr>
          <p:nvPr/>
        </p:nvSpPr>
        <p:spPr bwMode="auto">
          <a:xfrm>
            <a:off x="3203575" y="3933825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68" name="Line 46"/>
          <p:cNvSpPr>
            <a:spLocks noChangeShapeType="1"/>
          </p:cNvSpPr>
          <p:nvPr/>
        </p:nvSpPr>
        <p:spPr bwMode="auto">
          <a:xfrm>
            <a:off x="3132138" y="4076700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03575" y="188913"/>
            <a:ext cx="5272088" cy="792162"/>
            <a:chOff x="1837" y="799"/>
            <a:chExt cx="3321" cy="499"/>
          </a:xfrm>
        </p:grpSpPr>
        <p:sp>
          <p:nvSpPr>
            <p:cNvPr id="2072" name="Rectangle 48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873" y="890"/>
            <a:ext cx="3285" cy="399"/>
          </p:xfrm>
          <a:graphic>
            <a:graphicData uri="http://schemas.openxmlformats.org/presentationml/2006/ole">
              <p:oleObj spid="_x0000_s2050" name="Формула" r:id="rId4" imgW="1650960" imgH="203040" progId="Equation.3">
                <p:embed/>
              </p:oleObj>
            </a:graphicData>
          </a:graphic>
        </p:graphicFrame>
      </p:grp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7956550" y="2565400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6804025" y="4724400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29520" y="221455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</a:rPr>
              <a:t>E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/>
      <p:bldP spid="92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339975" y="59499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3635375" y="22050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7740650" y="22050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6372225" y="59499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6" name="AutoShape 23"/>
          <p:cNvSpPr>
            <a:spLocks noChangeArrowheads="1"/>
          </p:cNvSpPr>
          <p:nvPr/>
        </p:nvSpPr>
        <p:spPr bwMode="auto">
          <a:xfrm rot="2125144" flipH="1">
            <a:off x="4572000" y="2708275"/>
            <a:ext cx="284163" cy="625475"/>
          </a:xfrm>
          <a:prstGeom prst="moon">
            <a:avLst>
              <a:gd name="adj" fmla="val 22750"/>
            </a:avLst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07" name="AutoShape 24"/>
          <p:cNvSpPr>
            <a:spLocks noChangeArrowheads="1"/>
          </p:cNvSpPr>
          <p:nvPr/>
        </p:nvSpPr>
        <p:spPr bwMode="auto">
          <a:xfrm>
            <a:off x="2771775" y="2708275"/>
            <a:ext cx="4968875" cy="3254375"/>
          </a:xfrm>
          <a:prstGeom prst="parallelogram">
            <a:avLst>
              <a:gd name="adj" fmla="val 38171"/>
            </a:avLst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08" name="Freeform 25"/>
          <p:cNvSpPr>
            <a:spLocks/>
          </p:cNvSpPr>
          <p:nvPr/>
        </p:nvSpPr>
        <p:spPr bwMode="auto">
          <a:xfrm>
            <a:off x="4021138" y="2703513"/>
            <a:ext cx="2473325" cy="3252787"/>
          </a:xfrm>
          <a:custGeom>
            <a:avLst/>
            <a:gdLst>
              <a:gd name="T0" fmla="*/ 0 w 1558"/>
              <a:gd name="T1" fmla="*/ 0 h 2049"/>
              <a:gd name="T2" fmla="*/ 2473325 w 1558"/>
              <a:gd name="T3" fmla="*/ 3252787 h 2049"/>
              <a:gd name="T4" fmla="*/ 0 60000 65536"/>
              <a:gd name="T5" fmla="*/ 0 60000 65536"/>
              <a:gd name="T6" fmla="*/ 0 w 1558"/>
              <a:gd name="T7" fmla="*/ 0 h 2049"/>
              <a:gd name="T8" fmla="*/ 1558 w 1558"/>
              <a:gd name="T9" fmla="*/ 2049 h 20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8" h="2049">
                <a:moveTo>
                  <a:pt x="0" y="0"/>
                </a:moveTo>
                <a:lnTo>
                  <a:pt x="1558" y="2049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9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55</a:t>
            </a:r>
            <a:r>
              <a:rPr lang="en-US" sz="2800" b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348038" y="4797425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 rot="20252490" flipH="1">
            <a:off x="3132138" y="5229225"/>
            <a:ext cx="360362" cy="650875"/>
          </a:xfrm>
          <a:prstGeom prst="moon">
            <a:avLst>
              <a:gd name="adj" fmla="val 2425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13" name="Rectangle 32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Дано: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24075" y="188913"/>
            <a:ext cx="5256213" cy="792162"/>
            <a:chOff x="1837" y="799"/>
            <a:chExt cx="3311" cy="499"/>
          </a:xfrm>
        </p:grpSpPr>
        <p:sp>
          <p:nvSpPr>
            <p:cNvPr id="4118" name="Rectangle 34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568" y="890"/>
            <a:ext cx="1895" cy="399"/>
          </p:xfrm>
          <a:graphic>
            <a:graphicData uri="http://schemas.openxmlformats.org/presentationml/2006/ole">
              <p:oleObj spid="_x0000_s68611" name="Формула" r:id="rId3" imgW="952200" imgH="203040" progId="Equation.3">
                <p:embed/>
              </p:oleObj>
            </a:graphicData>
          </a:graphic>
        </p:graphicFrame>
      </p:grpSp>
      <p:sp>
        <p:nvSpPr>
          <p:cNvPr id="4115" name="Rectangle 36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Найти: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9750" y="1196975"/>
            <a:ext cx="5256213" cy="792163"/>
            <a:chOff x="1837" y="799"/>
            <a:chExt cx="3311" cy="499"/>
          </a:xfrm>
        </p:grpSpPr>
        <p:sp>
          <p:nvSpPr>
            <p:cNvPr id="4117" name="Rectangle 38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060" y="926"/>
            <a:ext cx="909" cy="325"/>
          </p:xfrm>
          <a:graphic>
            <a:graphicData uri="http://schemas.openxmlformats.org/presentationml/2006/ole">
              <p:oleObj spid="_x0000_s68610" name="Формула" r:id="rId4" imgW="457200" imgH="1648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7" grpId="0"/>
      <p:bldP spid="379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Задача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Учитель </a:t>
            </a:r>
            <a:r>
              <a:rPr lang="ru-RU" dirty="0" smtClean="0">
                <a:solidFill>
                  <a:schemeClr val="accent2"/>
                </a:solidFill>
              </a:rPr>
              <a:t>нарисовал на доске четырехугольник и спросил у учеников, что это за фигура?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Иванов сказал, что это квадрат.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Петров считает, что это трапеция.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Сидоров ответил, что нарисован ромб.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Фёдоров решил, что это параллелограмм.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/>
                </a:solidFill>
              </a:rPr>
              <a:t>Оказалось, что из четырёх ответов только три были верные, а один - неверный.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Что за фигуру изобразил учитель?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300" dirty="0" smtClean="0">
              <a:solidFill>
                <a:schemeClr val="accent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3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86808" cy="13573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 понравился  и было интересно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(красный цвет)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заставил задуматься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(зеленый цвет)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изменил свой взгляд на геометрию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(синий цвет)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оставил тебя равнодушным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(черный цвет)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85720" y="928670"/>
            <a:ext cx="856638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 (творческое):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 буклет,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(можно компьютерный вариант),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закладку,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которых вы рассмотрите  и укажете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свойства изученных вами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четырехугольников.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610136"/>
            <a:ext cx="55721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Предмет математики настолько серьезен,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полезно не упускать случая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его немного занимательным”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Блез Паскаль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428728" y="3357562"/>
            <a:ext cx="1428760" cy="157163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571744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85926"/>
            <a:ext cx="42862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20505672">
            <a:off x="1084641" y="2707212"/>
            <a:ext cx="783915" cy="31632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 rot="10015817">
            <a:off x="2446834" y="2527471"/>
            <a:ext cx="902122" cy="2623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2285984" y="4929198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643042" y="4929198"/>
            <a:ext cx="357190" cy="100013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rot="10800000">
            <a:off x="2071670" y="2285992"/>
            <a:ext cx="214314" cy="142876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28794" y="2000240"/>
            <a:ext cx="214314" cy="1428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2000240"/>
            <a:ext cx="214314" cy="1428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сопоставление 18"/>
          <p:cNvSpPr/>
          <p:nvPr/>
        </p:nvSpPr>
        <p:spPr>
          <a:xfrm rot="5400000">
            <a:off x="2000233" y="1285859"/>
            <a:ext cx="285750" cy="71438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-63791" y="285728"/>
            <a:ext cx="91278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Спасибо за урок!</a:t>
            </a:r>
            <a:endParaRPr lang="ru-RU" sz="8000" b="1" dirty="0" smtClean="0">
              <a:solidFill>
                <a:schemeClr val="accent2"/>
              </a:solidFill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Удачи вам!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82947" name="Picture 3" descr="http://s2.rimg.info/55c68d263e4b42ad36f2acfcb077c6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071942"/>
            <a:ext cx="514353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057" name="Group 729"/>
          <p:cNvGraphicFramePr>
            <a:graphicFrameLocks noGrp="1"/>
          </p:cNvGraphicFramePr>
          <p:nvPr/>
        </p:nvGraphicFramePr>
        <p:xfrm>
          <a:off x="400050" y="404813"/>
          <a:ext cx="6163310" cy="6124259"/>
        </p:xfrm>
        <a:graphic>
          <a:graphicData uri="http://schemas.openxmlformats.org/drawingml/2006/table">
            <a:tbl>
              <a:tblPr/>
              <a:tblGrid>
                <a:gridCol w="358775"/>
                <a:gridCol w="312713"/>
                <a:gridCol w="476275"/>
                <a:gridCol w="360362"/>
                <a:gridCol w="208280"/>
                <a:gridCol w="184150"/>
                <a:gridCol w="208280"/>
                <a:gridCol w="381000"/>
                <a:gridCol w="242887"/>
                <a:gridCol w="384175"/>
                <a:gridCol w="381000"/>
                <a:gridCol w="388938"/>
                <a:gridCol w="384175"/>
                <a:gridCol w="384175"/>
                <a:gridCol w="355600"/>
                <a:gridCol w="409575"/>
                <a:gridCol w="412750"/>
                <a:gridCol w="33020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2)  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846" name="Rectangle 518"/>
          <p:cNvSpPr>
            <a:spLocks noChangeArrowheads="1"/>
          </p:cNvSpPr>
          <p:nvPr/>
        </p:nvSpPr>
        <p:spPr bwMode="auto">
          <a:xfrm>
            <a:off x="7165975" y="2055813"/>
            <a:ext cx="4270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30"/>
          <p:cNvGrpSpPr>
            <a:grpSpLocks/>
          </p:cNvGrpSpPr>
          <p:nvPr/>
        </p:nvGrpSpPr>
        <p:grpSpPr bwMode="auto">
          <a:xfrm>
            <a:off x="2466975" y="357188"/>
            <a:ext cx="2533651" cy="382588"/>
            <a:chOff x="1554" y="225"/>
            <a:chExt cx="1596" cy="241"/>
          </a:xfrm>
        </p:grpSpPr>
        <p:sp>
          <p:nvSpPr>
            <p:cNvPr id="99848" name="Rectangle 520"/>
            <p:cNvSpPr>
              <a:spLocks noChangeArrowheads="1"/>
            </p:cNvSpPr>
            <p:nvPr/>
          </p:nvSpPr>
          <p:spPr bwMode="auto">
            <a:xfrm>
              <a:off x="1554" y="255"/>
              <a:ext cx="2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К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49" name="Rectangle 521"/>
            <p:cNvSpPr>
              <a:spLocks noChangeArrowheads="1"/>
            </p:cNvSpPr>
            <p:nvPr/>
          </p:nvSpPr>
          <p:spPr bwMode="auto">
            <a:xfrm>
              <a:off x="1754" y="254"/>
              <a:ext cx="3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</a:t>
              </a:r>
            </a:p>
          </p:txBody>
        </p:sp>
        <p:sp>
          <p:nvSpPr>
            <p:cNvPr id="99850" name="Rectangle 522"/>
            <p:cNvSpPr>
              <a:spLocks noChangeArrowheads="1"/>
            </p:cNvSpPr>
            <p:nvPr/>
          </p:nvSpPr>
          <p:spPr bwMode="auto">
            <a:xfrm>
              <a:off x="1938" y="23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851" name="Rectangle 523"/>
            <p:cNvSpPr>
              <a:spLocks noChangeArrowheads="1"/>
            </p:cNvSpPr>
            <p:nvPr/>
          </p:nvSpPr>
          <p:spPr bwMode="auto">
            <a:xfrm>
              <a:off x="2180" y="234"/>
              <a:ext cx="28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Д</a:t>
              </a:r>
            </a:p>
          </p:txBody>
        </p:sp>
        <p:sp>
          <p:nvSpPr>
            <p:cNvPr id="99854" name="Rectangle 526"/>
            <p:cNvSpPr>
              <a:spLocks noChangeArrowheads="1"/>
            </p:cNvSpPr>
            <p:nvPr/>
          </p:nvSpPr>
          <p:spPr bwMode="auto">
            <a:xfrm>
              <a:off x="2438" y="23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55" name="Rectangle 527"/>
            <p:cNvSpPr>
              <a:spLocks noChangeArrowheads="1"/>
            </p:cNvSpPr>
            <p:nvPr/>
          </p:nvSpPr>
          <p:spPr bwMode="auto">
            <a:xfrm>
              <a:off x="2745" y="225"/>
              <a:ext cx="40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56" name="Rectangle 528"/>
            <p:cNvSpPr>
              <a:spLocks noChangeArrowheads="1"/>
            </p:cNvSpPr>
            <p:nvPr/>
          </p:nvSpPr>
          <p:spPr bwMode="auto">
            <a:xfrm>
              <a:off x="2922" y="23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721"/>
          <p:cNvGrpSpPr>
            <a:grpSpLocks/>
          </p:cNvGrpSpPr>
          <p:nvPr/>
        </p:nvGrpSpPr>
        <p:grpSpPr bwMode="auto">
          <a:xfrm>
            <a:off x="3470275" y="717550"/>
            <a:ext cx="381000" cy="2773363"/>
            <a:chOff x="2186" y="452"/>
            <a:chExt cx="240" cy="1747"/>
          </a:xfrm>
        </p:grpSpPr>
        <p:sp>
          <p:nvSpPr>
            <p:cNvPr id="99858" name="Rectangle 530"/>
            <p:cNvSpPr>
              <a:spLocks noChangeArrowheads="1"/>
            </p:cNvSpPr>
            <p:nvPr/>
          </p:nvSpPr>
          <p:spPr bwMode="auto">
            <a:xfrm>
              <a:off x="2199" y="45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59" name="Rectangle 531"/>
            <p:cNvSpPr>
              <a:spLocks noChangeArrowheads="1"/>
            </p:cNvSpPr>
            <p:nvPr/>
          </p:nvSpPr>
          <p:spPr bwMode="auto">
            <a:xfrm>
              <a:off x="2199" y="66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860" name="Rectangle 532"/>
            <p:cNvSpPr>
              <a:spLocks noChangeArrowheads="1"/>
            </p:cNvSpPr>
            <p:nvPr/>
          </p:nvSpPr>
          <p:spPr bwMode="auto">
            <a:xfrm>
              <a:off x="2199" y="87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62" name="Rectangle 534"/>
            <p:cNvSpPr>
              <a:spLocks noChangeArrowheads="1"/>
            </p:cNvSpPr>
            <p:nvPr/>
          </p:nvSpPr>
          <p:spPr bwMode="auto">
            <a:xfrm>
              <a:off x="2199" y="129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63" name="Rectangle 535"/>
            <p:cNvSpPr>
              <a:spLocks noChangeArrowheads="1"/>
            </p:cNvSpPr>
            <p:nvPr/>
          </p:nvSpPr>
          <p:spPr bwMode="auto">
            <a:xfrm>
              <a:off x="2199" y="152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64" name="Rectangle 536"/>
            <p:cNvSpPr>
              <a:spLocks noChangeArrowheads="1"/>
            </p:cNvSpPr>
            <p:nvPr/>
          </p:nvSpPr>
          <p:spPr bwMode="auto">
            <a:xfrm>
              <a:off x="2186" y="176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65" name="Rectangle 537"/>
            <p:cNvSpPr>
              <a:spLocks noChangeArrowheads="1"/>
            </p:cNvSpPr>
            <p:nvPr/>
          </p:nvSpPr>
          <p:spPr bwMode="auto">
            <a:xfrm>
              <a:off x="2199" y="198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Ь</a:t>
              </a:r>
            </a:p>
          </p:txBody>
        </p:sp>
      </p:grpSp>
      <p:grpSp>
        <p:nvGrpSpPr>
          <p:cNvPr id="4" name="Group 719"/>
          <p:cNvGrpSpPr>
            <a:grpSpLocks/>
          </p:cNvGrpSpPr>
          <p:nvPr/>
        </p:nvGrpSpPr>
        <p:grpSpPr bwMode="auto">
          <a:xfrm>
            <a:off x="771525" y="2052638"/>
            <a:ext cx="412750" cy="4456112"/>
            <a:chOff x="486" y="1293"/>
            <a:chExt cx="260" cy="2807"/>
          </a:xfrm>
        </p:grpSpPr>
        <p:sp>
          <p:nvSpPr>
            <p:cNvPr id="99886" name="Rectangle 558"/>
            <p:cNvSpPr>
              <a:spLocks noChangeArrowheads="1"/>
            </p:cNvSpPr>
            <p:nvPr/>
          </p:nvSpPr>
          <p:spPr bwMode="auto">
            <a:xfrm>
              <a:off x="486" y="1293"/>
              <a:ext cx="2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887" name="Rectangle 559"/>
            <p:cNvSpPr>
              <a:spLocks noChangeArrowheads="1"/>
            </p:cNvSpPr>
            <p:nvPr/>
          </p:nvSpPr>
          <p:spPr bwMode="auto">
            <a:xfrm>
              <a:off x="510" y="151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888" name="Rectangle 560"/>
            <p:cNvSpPr>
              <a:spLocks noChangeArrowheads="1"/>
            </p:cNvSpPr>
            <p:nvPr/>
          </p:nvSpPr>
          <p:spPr bwMode="auto">
            <a:xfrm>
              <a:off x="502" y="176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889" name="Rectangle 561"/>
            <p:cNvSpPr>
              <a:spLocks noChangeArrowheads="1"/>
            </p:cNvSpPr>
            <p:nvPr/>
          </p:nvSpPr>
          <p:spPr bwMode="auto">
            <a:xfrm>
              <a:off x="502" y="198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</a:p>
          </p:txBody>
        </p:sp>
        <p:sp>
          <p:nvSpPr>
            <p:cNvPr id="99890" name="Rectangle 562"/>
            <p:cNvSpPr>
              <a:spLocks noChangeArrowheads="1"/>
            </p:cNvSpPr>
            <p:nvPr/>
          </p:nvSpPr>
          <p:spPr bwMode="auto">
            <a:xfrm>
              <a:off x="502" y="219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</a:p>
          </p:txBody>
        </p:sp>
        <p:sp>
          <p:nvSpPr>
            <p:cNvPr id="99893" name="Rectangle 565"/>
            <p:cNvSpPr>
              <a:spLocks noChangeArrowheads="1"/>
            </p:cNvSpPr>
            <p:nvPr/>
          </p:nvSpPr>
          <p:spPr bwMode="auto">
            <a:xfrm>
              <a:off x="502" y="262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</a:p>
          </p:txBody>
        </p:sp>
        <p:sp>
          <p:nvSpPr>
            <p:cNvPr id="99894" name="Rectangle 566"/>
            <p:cNvSpPr>
              <a:spLocks noChangeArrowheads="1"/>
            </p:cNvSpPr>
            <p:nvPr/>
          </p:nvSpPr>
          <p:spPr bwMode="auto">
            <a:xfrm>
              <a:off x="491" y="283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</a:t>
              </a:r>
            </a:p>
          </p:txBody>
        </p:sp>
        <p:sp>
          <p:nvSpPr>
            <p:cNvPr id="99895" name="Rectangle 567"/>
            <p:cNvSpPr>
              <a:spLocks noChangeArrowheads="1"/>
            </p:cNvSpPr>
            <p:nvPr/>
          </p:nvSpPr>
          <p:spPr bwMode="auto">
            <a:xfrm>
              <a:off x="502" y="304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</a:t>
              </a:r>
            </a:p>
          </p:txBody>
        </p:sp>
        <p:sp>
          <p:nvSpPr>
            <p:cNvPr id="99896" name="Rectangle 568"/>
            <p:cNvSpPr>
              <a:spLocks noChangeArrowheads="1"/>
            </p:cNvSpPr>
            <p:nvPr/>
          </p:nvSpPr>
          <p:spPr bwMode="auto">
            <a:xfrm>
              <a:off x="491" y="3256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897" name="Rectangle 569"/>
            <p:cNvSpPr>
              <a:spLocks noChangeArrowheads="1"/>
            </p:cNvSpPr>
            <p:nvPr/>
          </p:nvSpPr>
          <p:spPr bwMode="auto">
            <a:xfrm>
              <a:off x="491" y="346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899" name="Rectangle 571"/>
            <p:cNvSpPr>
              <a:spLocks noChangeArrowheads="1"/>
            </p:cNvSpPr>
            <p:nvPr/>
          </p:nvSpPr>
          <p:spPr bwMode="auto">
            <a:xfrm>
              <a:off x="491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  <p:sp>
          <p:nvSpPr>
            <p:cNvPr id="99900" name="Rectangle 572"/>
            <p:cNvSpPr>
              <a:spLocks noChangeArrowheads="1"/>
            </p:cNvSpPr>
            <p:nvPr/>
          </p:nvSpPr>
          <p:spPr bwMode="auto">
            <a:xfrm>
              <a:off x="491" y="388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</p:grpSp>
      <p:grpSp>
        <p:nvGrpSpPr>
          <p:cNvPr id="5" name="Group 714"/>
          <p:cNvGrpSpPr>
            <a:grpSpLocks/>
          </p:cNvGrpSpPr>
          <p:nvPr/>
        </p:nvGrpSpPr>
        <p:grpSpPr bwMode="auto">
          <a:xfrm>
            <a:off x="474663" y="3813175"/>
            <a:ext cx="5813425" cy="347663"/>
            <a:chOff x="299" y="2402"/>
            <a:chExt cx="3662" cy="219"/>
          </a:xfrm>
        </p:grpSpPr>
        <p:sp>
          <p:nvSpPr>
            <p:cNvPr id="99892" name="Rectangle 564"/>
            <p:cNvSpPr>
              <a:spLocks noChangeArrowheads="1"/>
            </p:cNvSpPr>
            <p:nvPr/>
          </p:nvSpPr>
          <p:spPr bwMode="auto">
            <a:xfrm>
              <a:off x="507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99953" name="Rectangle 625"/>
            <p:cNvSpPr>
              <a:spLocks noChangeArrowheads="1"/>
            </p:cNvSpPr>
            <p:nvPr/>
          </p:nvSpPr>
          <p:spPr bwMode="auto">
            <a:xfrm>
              <a:off x="299" y="240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Ч</a:t>
              </a:r>
            </a:p>
          </p:txBody>
        </p:sp>
        <p:sp>
          <p:nvSpPr>
            <p:cNvPr id="99954" name="Rectangle 626"/>
            <p:cNvSpPr>
              <a:spLocks noChangeArrowheads="1"/>
            </p:cNvSpPr>
            <p:nvPr/>
          </p:nvSpPr>
          <p:spPr bwMode="auto">
            <a:xfrm>
              <a:off x="748" y="240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</a:p>
          </p:txBody>
        </p:sp>
        <p:sp>
          <p:nvSpPr>
            <p:cNvPr id="99955" name="Rectangle 627"/>
            <p:cNvSpPr>
              <a:spLocks noChangeArrowheads="1"/>
            </p:cNvSpPr>
            <p:nvPr/>
          </p:nvSpPr>
          <p:spPr bwMode="auto">
            <a:xfrm>
              <a:off x="975" y="240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Ы</a:t>
              </a:r>
            </a:p>
          </p:txBody>
        </p:sp>
        <p:sp>
          <p:nvSpPr>
            <p:cNvPr id="99956" name="Rectangle 628"/>
            <p:cNvSpPr>
              <a:spLocks noChangeArrowheads="1"/>
            </p:cNvSpPr>
            <p:nvPr/>
          </p:nvSpPr>
          <p:spPr bwMode="auto">
            <a:xfrm>
              <a:off x="1233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957" name="Rectangle 629"/>
            <p:cNvSpPr>
              <a:spLocks noChangeArrowheads="1"/>
            </p:cNvSpPr>
            <p:nvPr/>
          </p:nvSpPr>
          <p:spPr bwMode="auto">
            <a:xfrm>
              <a:off x="1520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99958" name="Rectangle 630"/>
            <p:cNvSpPr>
              <a:spLocks noChangeArrowheads="1"/>
            </p:cNvSpPr>
            <p:nvPr/>
          </p:nvSpPr>
          <p:spPr bwMode="auto">
            <a:xfrm>
              <a:off x="1729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Х</a:t>
              </a:r>
            </a:p>
          </p:txBody>
        </p:sp>
        <p:sp>
          <p:nvSpPr>
            <p:cNvPr id="99959" name="Rectangle 631"/>
            <p:cNvSpPr>
              <a:spLocks noChangeArrowheads="1"/>
            </p:cNvSpPr>
            <p:nvPr/>
          </p:nvSpPr>
          <p:spPr bwMode="auto">
            <a:xfrm>
              <a:off x="1956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У</a:t>
              </a:r>
            </a:p>
          </p:txBody>
        </p:sp>
        <p:sp>
          <p:nvSpPr>
            <p:cNvPr id="99960" name="Rectangle 632"/>
            <p:cNvSpPr>
              <a:spLocks noChangeArrowheads="1"/>
            </p:cNvSpPr>
            <p:nvPr/>
          </p:nvSpPr>
          <p:spPr bwMode="auto">
            <a:xfrm>
              <a:off x="2205" y="240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</a:t>
              </a:r>
            </a:p>
          </p:txBody>
        </p:sp>
        <p:sp>
          <p:nvSpPr>
            <p:cNvPr id="99961" name="Rectangle 633"/>
            <p:cNvSpPr>
              <a:spLocks noChangeArrowheads="1"/>
            </p:cNvSpPr>
            <p:nvPr/>
          </p:nvSpPr>
          <p:spPr bwMode="auto">
            <a:xfrm>
              <a:off x="2426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</a:t>
              </a:r>
            </a:p>
          </p:txBody>
        </p:sp>
        <p:sp>
          <p:nvSpPr>
            <p:cNvPr id="99962" name="Rectangle 634"/>
            <p:cNvSpPr>
              <a:spLocks noChangeArrowheads="1"/>
            </p:cNvSpPr>
            <p:nvPr/>
          </p:nvSpPr>
          <p:spPr bwMode="auto">
            <a:xfrm>
              <a:off x="2671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</a:p>
          </p:txBody>
        </p:sp>
        <p:sp>
          <p:nvSpPr>
            <p:cNvPr id="99963" name="Rectangle 635"/>
            <p:cNvSpPr>
              <a:spLocks noChangeArrowheads="1"/>
            </p:cNvSpPr>
            <p:nvPr/>
          </p:nvSpPr>
          <p:spPr bwMode="auto">
            <a:xfrm>
              <a:off x="2928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Ь</a:t>
              </a:r>
            </a:p>
          </p:txBody>
        </p:sp>
        <p:sp>
          <p:nvSpPr>
            <p:cNvPr id="99964" name="Rectangle 636"/>
            <p:cNvSpPr>
              <a:spLocks noChangeArrowheads="1"/>
            </p:cNvSpPr>
            <p:nvPr/>
          </p:nvSpPr>
          <p:spPr bwMode="auto">
            <a:xfrm>
              <a:off x="3165" y="240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</a:t>
              </a:r>
            </a:p>
          </p:txBody>
        </p:sp>
        <p:sp>
          <p:nvSpPr>
            <p:cNvPr id="99965" name="Rectangle 637"/>
            <p:cNvSpPr>
              <a:spLocks noChangeArrowheads="1"/>
            </p:cNvSpPr>
            <p:nvPr/>
          </p:nvSpPr>
          <p:spPr bwMode="auto">
            <a:xfrm>
              <a:off x="3402" y="241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</a:p>
          </p:txBody>
        </p:sp>
        <p:sp>
          <p:nvSpPr>
            <p:cNvPr id="99966" name="Rectangle 638"/>
            <p:cNvSpPr>
              <a:spLocks noChangeArrowheads="1"/>
            </p:cNvSpPr>
            <p:nvPr/>
          </p:nvSpPr>
          <p:spPr bwMode="auto">
            <a:xfrm>
              <a:off x="3734" y="240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6" name="Group 718"/>
          <p:cNvGrpSpPr>
            <a:grpSpLocks/>
          </p:cNvGrpSpPr>
          <p:nvPr/>
        </p:nvGrpSpPr>
        <p:grpSpPr bwMode="auto">
          <a:xfrm>
            <a:off x="2285984" y="1357298"/>
            <a:ext cx="650877" cy="1414463"/>
            <a:chOff x="1490" y="908"/>
            <a:chExt cx="275" cy="846"/>
          </a:xfrm>
        </p:grpSpPr>
        <p:sp>
          <p:nvSpPr>
            <p:cNvPr id="99967" name="Rectangle 639"/>
            <p:cNvSpPr>
              <a:spLocks noChangeArrowheads="1"/>
            </p:cNvSpPr>
            <p:nvPr/>
          </p:nvSpPr>
          <p:spPr bwMode="auto">
            <a:xfrm>
              <a:off x="1490" y="90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968" name="Rectangle 640"/>
            <p:cNvSpPr>
              <a:spLocks noChangeArrowheads="1"/>
            </p:cNvSpPr>
            <p:nvPr/>
          </p:nvSpPr>
          <p:spPr bwMode="auto">
            <a:xfrm>
              <a:off x="1520" y="130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  <p:sp>
          <p:nvSpPr>
            <p:cNvPr id="99969" name="Rectangle 641"/>
            <p:cNvSpPr>
              <a:spLocks noChangeArrowheads="1"/>
            </p:cNvSpPr>
            <p:nvPr/>
          </p:nvSpPr>
          <p:spPr bwMode="auto">
            <a:xfrm>
              <a:off x="1538" y="154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7" name="Group 720"/>
          <p:cNvGrpSpPr>
            <a:grpSpLocks/>
          </p:cNvGrpSpPr>
          <p:nvPr/>
        </p:nvGrpSpPr>
        <p:grpSpPr bwMode="auto">
          <a:xfrm>
            <a:off x="2413000" y="2794000"/>
            <a:ext cx="369888" cy="3044825"/>
            <a:chOff x="1520" y="1760"/>
            <a:chExt cx="233" cy="1918"/>
          </a:xfrm>
        </p:grpSpPr>
        <p:sp>
          <p:nvSpPr>
            <p:cNvPr id="99970" name="Rectangle 642"/>
            <p:cNvSpPr>
              <a:spLocks noChangeArrowheads="1"/>
            </p:cNvSpPr>
            <p:nvPr/>
          </p:nvSpPr>
          <p:spPr bwMode="auto">
            <a:xfrm>
              <a:off x="1526" y="176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</a:p>
          </p:txBody>
        </p:sp>
        <p:sp>
          <p:nvSpPr>
            <p:cNvPr id="99971" name="Rectangle 643"/>
            <p:cNvSpPr>
              <a:spLocks noChangeArrowheads="1"/>
            </p:cNvSpPr>
            <p:nvPr/>
          </p:nvSpPr>
          <p:spPr bwMode="auto">
            <a:xfrm>
              <a:off x="1522" y="198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</a:t>
              </a:r>
            </a:p>
          </p:txBody>
        </p:sp>
        <p:sp>
          <p:nvSpPr>
            <p:cNvPr id="99972" name="Rectangle 644"/>
            <p:cNvSpPr>
              <a:spLocks noChangeArrowheads="1"/>
            </p:cNvSpPr>
            <p:nvPr/>
          </p:nvSpPr>
          <p:spPr bwMode="auto">
            <a:xfrm>
              <a:off x="1520" y="219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</a:t>
              </a:r>
            </a:p>
          </p:txBody>
        </p:sp>
        <p:sp>
          <p:nvSpPr>
            <p:cNvPr id="99973" name="Rectangle 645"/>
            <p:cNvSpPr>
              <a:spLocks noChangeArrowheads="1"/>
            </p:cNvSpPr>
            <p:nvPr/>
          </p:nvSpPr>
          <p:spPr bwMode="auto">
            <a:xfrm>
              <a:off x="1522" y="262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</a:t>
              </a:r>
            </a:p>
          </p:txBody>
        </p:sp>
        <p:sp>
          <p:nvSpPr>
            <p:cNvPr id="99974" name="Rectangle 646"/>
            <p:cNvSpPr>
              <a:spLocks noChangeArrowheads="1"/>
            </p:cNvSpPr>
            <p:nvPr/>
          </p:nvSpPr>
          <p:spPr bwMode="auto">
            <a:xfrm>
              <a:off x="1520" y="283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</a:p>
          </p:txBody>
        </p:sp>
        <p:sp>
          <p:nvSpPr>
            <p:cNvPr id="99976" name="Rectangle 648"/>
            <p:cNvSpPr>
              <a:spLocks noChangeArrowheads="1"/>
            </p:cNvSpPr>
            <p:nvPr/>
          </p:nvSpPr>
          <p:spPr bwMode="auto">
            <a:xfrm>
              <a:off x="1526" y="3256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</a:p>
          </p:txBody>
        </p:sp>
        <p:sp>
          <p:nvSpPr>
            <p:cNvPr id="99977" name="Rectangle 649"/>
            <p:cNvSpPr>
              <a:spLocks noChangeArrowheads="1"/>
            </p:cNvSpPr>
            <p:nvPr/>
          </p:nvSpPr>
          <p:spPr bwMode="auto">
            <a:xfrm>
              <a:off x="1526" y="346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8" name="Group 713"/>
          <p:cNvGrpSpPr>
            <a:grpSpLocks/>
          </p:cNvGrpSpPr>
          <p:nvPr/>
        </p:nvGrpSpPr>
        <p:grpSpPr bwMode="auto">
          <a:xfrm>
            <a:off x="785786" y="1643050"/>
            <a:ext cx="5040312" cy="357187"/>
            <a:chOff x="454" y="1077"/>
            <a:chExt cx="3175" cy="225"/>
          </a:xfrm>
        </p:grpSpPr>
        <p:sp>
          <p:nvSpPr>
            <p:cNvPr id="99861" name="Rectangle 533"/>
            <p:cNvSpPr>
              <a:spLocks noChangeArrowheads="1"/>
            </p:cNvSpPr>
            <p:nvPr/>
          </p:nvSpPr>
          <p:spPr bwMode="auto">
            <a:xfrm>
              <a:off x="2186" y="108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66" name="Rectangle 538"/>
            <p:cNvSpPr>
              <a:spLocks noChangeArrowheads="1"/>
            </p:cNvSpPr>
            <p:nvPr/>
          </p:nvSpPr>
          <p:spPr bwMode="auto">
            <a:xfrm>
              <a:off x="454" y="1085"/>
              <a:ext cx="31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70" name="Rectangle 542"/>
            <p:cNvSpPr>
              <a:spLocks noChangeArrowheads="1"/>
            </p:cNvSpPr>
            <p:nvPr/>
          </p:nvSpPr>
          <p:spPr bwMode="auto">
            <a:xfrm>
              <a:off x="736" y="1077"/>
              <a:ext cx="2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  <a:endParaRPr lang="ru-RU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873" name="Rectangle 545"/>
            <p:cNvSpPr>
              <a:spLocks noChangeArrowheads="1"/>
            </p:cNvSpPr>
            <p:nvPr/>
          </p:nvSpPr>
          <p:spPr bwMode="auto">
            <a:xfrm>
              <a:off x="975" y="109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</a:t>
              </a:r>
            </a:p>
          </p:txBody>
        </p:sp>
        <p:sp>
          <p:nvSpPr>
            <p:cNvPr id="99874" name="Rectangle 546"/>
            <p:cNvSpPr>
              <a:spLocks noChangeArrowheads="1"/>
            </p:cNvSpPr>
            <p:nvPr/>
          </p:nvSpPr>
          <p:spPr bwMode="auto">
            <a:xfrm>
              <a:off x="1233" y="107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  <p:sp>
          <p:nvSpPr>
            <p:cNvPr id="99875" name="Rectangle 547"/>
            <p:cNvSpPr>
              <a:spLocks noChangeArrowheads="1"/>
            </p:cNvSpPr>
            <p:nvPr/>
          </p:nvSpPr>
          <p:spPr bwMode="auto">
            <a:xfrm>
              <a:off x="1484" y="108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 </a:t>
              </a:r>
            </a:p>
          </p:txBody>
        </p:sp>
        <p:sp>
          <p:nvSpPr>
            <p:cNvPr id="99876" name="Rectangle 548"/>
            <p:cNvSpPr>
              <a:spLocks noChangeArrowheads="1"/>
            </p:cNvSpPr>
            <p:nvPr/>
          </p:nvSpPr>
          <p:spPr bwMode="auto">
            <a:xfrm>
              <a:off x="1745" y="109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У</a:t>
              </a:r>
            </a:p>
          </p:txBody>
        </p:sp>
        <p:sp>
          <p:nvSpPr>
            <p:cNvPr id="99878" name="Rectangle 550"/>
            <p:cNvSpPr>
              <a:spLocks noChangeArrowheads="1"/>
            </p:cNvSpPr>
            <p:nvPr/>
          </p:nvSpPr>
          <p:spPr bwMode="auto">
            <a:xfrm>
              <a:off x="2444" y="1082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</a:t>
              </a:r>
            </a:p>
          </p:txBody>
        </p:sp>
        <p:sp>
          <p:nvSpPr>
            <p:cNvPr id="99879" name="Rectangle 551"/>
            <p:cNvSpPr>
              <a:spLocks noChangeArrowheads="1"/>
            </p:cNvSpPr>
            <p:nvPr/>
          </p:nvSpPr>
          <p:spPr bwMode="auto">
            <a:xfrm>
              <a:off x="2686" y="108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Ь</a:t>
              </a:r>
            </a:p>
          </p:txBody>
        </p:sp>
        <p:sp>
          <p:nvSpPr>
            <p:cNvPr id="99880" name="Rectangle 552"/>
            <p:cNvSpPr>
              <a:spLocks noChangeArrowheads="1"/>
            </p:cNvSpPr>
            <p:nvPr/>
          </p:nvSpPr>
          <p:spPr bwMode="auto">
            <a:xfrm>
              <a:off x="2928" y="108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</a:t>
              </a:r>
            </a:p>
          </p:txBody>
        </p:sp>
        <p:sp>
          <p:nvSpPr>
            <p:cNvPr id="99882" name="Rectangle 554"/>
            <p:cNvSpPr>
              <a:spLocks noChangeArrowheads="1"/>
            </p:cNvSpPr>
            <p:nvPr/>
          </p:nvSpPr>
          <p:spPr bwMode="auto">
            <a:xfrm>
              <a:off x="3163" y="108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</a:p>
          </p:txBody>
        </p:sp>
        <p:sp>
          <p:nvSpPr>
            <p:cNvPr id="99883" name="Rectangle 555"/>
            <p:cNvSpPr>
              <a:spLocks noChangeArrowheads="1"/>
            </p:cNvSpPr>
            <p:nvPr/>
          </p:nvSpPr>
          <p:spPr bwMode="auto">
            <a:xfrm>
              <a:off x="3402" y="107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</a:t>
              </a:r>
            </a:p>
          </p:txBody>
        </p:sp>
        <p:sp>
          <p:nvSpPr>
            <p:cNvPr id="99983" name="Rectangle 655"/>
            <p:cNvSpPr>
              <a:spLocks noChangeArrowheads="1"/>
            </p:cNvSpPr>
            <p:nvPr/>
          </p:nvSpPr>
          <p:spPr bwMode="auto">
            <a:xfrm>
              <a:off x="1956" y="108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9" name="Group 717"/>
          <p:cNvGrpSpPr>
            <a:grpSpLocks/>
          </p:cNvGrpSpPr>
          <p:nvPr/>
        </p:nvGrpSpPr>
        <p:grpSpPr bwMode="auto">
          <a:xfrm>
            <a:off x="1636713" y="5838825"/>
            <a:ext cx="2987675" cy="334963"/>
            <a:chOff x="1031" y="3678"/>
            <a:chExt cx="1882" cy="211"/>
          </a:xfrm>
        </p:grpSpPr>
        <p:sp>
          <p:nvSpPr>
            <p:cNvPr id="99877" name="Rectangle 549"/>
            <p:cNvSpPr>
              <a:spLocks noChangeArrowheads="1"/>
            </p:cNvSpPr>
            <p:nvPr/>
          </p:nvSpPr>
          <p:spPr bwMode="auto">
            <a:xfrm>
              <a:off x="1735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</a:t>
              </a:r>
            </a:p>
          </p:txBody>
        </p:sp>
        <p:sp>
          <p:nvSpPr>
            <p:cNvPr id="99978" name="Rectangle 650"/>
            <p:cNvSpPr>
              <a:spLocks noChangeArrowheads="1"/>
            </p:cNvSpPr>
            <p:nvPr/>
          </p:nvSpPr>
          <p:spPr bwMode="auto">
            <a:xfrm>
              <a:off x="1520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979" name="Rectangle 651"/>
            <p:cNvSpPr>
              <a:spLocks noChangeArrowheads="1"/>
            </p:cNvSpPr>
            <p:nvPr/>
          </p:nvSpPr>
          <p:spPr bwMode="auto">
            <a:xfrm>
              <a:off x="1031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</a:p>
          </p:txBody>
        </p:sp>
        <p:sp>
          <p:nvSpPr>
            <p:cNvPr id="99980" name="Rectangle 652"/>
            <p:cNvSpPr>
              <a:spLocks noChangeArrowheads="1"/>
            </p:cNvSpPr>
            <p:nvPr/>
          </p:nvSpPr>
          <p:spPr bwMode="auto">
            <a:xfrm>
              <a:off x="1233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981" name="Rectangle 653"/>
            <p:cNvSpPr>
              <a:spLocks noChangeArrowheads="1"/>
            </p:cNvSpPr>
            <p:nvPr/>
          </p:nvSpPr>
          <p:spPr bwMode="auto">
            <a:xfrm>
              <a:off x="2199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Ц</a:t>
              </a:r>
            </a:p>
          </p:txBody>
        </p:sp>
        <p:sp>
          <p:nvSpPr>
            <p:cNvPr id="99982" name="Rectangle 654"/>
            <p:cNvSpPr>
              <a:spLocks noChangeArrowheads="1"/>
            </p:cNvSpPr>
            <p:nvPr/>
          </p:nvSpPr>
          <p:spPr bwMode="auto">
            <a:xfrm>
              <a:off x="1956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99984" name="Rectangle 656"/>
            <p:cNvSpPr>
              <a:spLocks noChangeArrowheads="1"/>
            </p:cNvSpPr>
            <p:nvPr/>
          </p:nvSpPr>
          <p:spPr bwMode="auto">
            <a:xfrm>
              <a:off x="2426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</a:t>
              </a:r>
            </a:p>
          </p:txBody>
        </p:sp>
        <p:sp>
          <p:nvSpPr>
            <p:cNvPr id="99985" name="Rectangle 657"/>
            <p:cNvSpPr>
              <a:spLocks noChangeArrowheads="1"/>
            </p:cNvSpPr>
            <p:nvPr/>
          </p:nvSpPr>
          <p:spPr bwMode="auto">
            <a:xfrm>
              <a:off x="2686" y="367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</a:t>
              </a:r>
            </a:p>
          </p:txBody>
        </p:sp>
      </p:grpSp>
      <p:grpSp>
        <p:nvGrpSpPr>
          <p:cNvPr id="10" name="Group 715"/>
          <p:cNvGrpSpPr>
            <a:grpSpLocks/>
          </p:cNvGrpSpPr>
          <p:nvPr/>
        </p:nvGrpSpPr>
        <p:grpSpPr bwMode="auto">
          <a:xfrm>
            <a:off x="2571736" y="4857760"/>
            <a:ext cx="1397000" cy="395287"/>
            <a:chOff x="1538" y="3043"/>
            <a:chExt cx="880" cy="249"/>
          </a:xfrm>
        </p:grpSpPr>
        <p:sp>
          <p:nvSpPr>
            <p:cNvPr id="99975" name="Rectangle 647"/>
            <p:cNvSpPr>
              <a:spLocks noChangeArrowheads="1"/>
            </p:cNvSpPr>
            <p:nvPr/>
          </p:nvSpPr>
          <p:spPr bwMode="auto">
            <a:xfrm>
              <a:off x="1538" y="308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99986" name="Rectangle 658"/>
            <p:cNvSpPr>
              <a:spLocks noChangeArrowheads="1"/>
            </p:cNvSpPr>
            <p:nvPr/>
          </p:nvSpPr>
          <p:spPr bwMode="auto">
            <a:xfrm>
              <a:off x="1737" y="3045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</a:t>
              </a:r>
            </a:p>
          </p:txBody>
        </p:sp>
        <p:sp>
          <p:nvSpPr>
            <p:cNvPr id="99987" name="Rectangle 659"/>
            <p:cNvSpPr>
              <a:spLocks noChangeArrowheads="1"/>
            </p:cNvSpPr>
            <p:nvPr/>
          </p:nvSpPr>
          <p:spPr bwMode="auto">
            <a:xfrm>
              <a:off x="1960" y="304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  <p:sp>
          <p:nvSpPr>
            <p:cNvPr id="99988" name="Rectangle 660"/>
            <p:cNvSpPr>
              <a:spLocks noChangeArrowheads="1"/>
            </p:cNvSpPr>
            <p:nvPr/>
          </p:nvSpPr>
          <p:spPr bwMode="auto">
            <a:xfrm>
              <a:off x="2191" y="3045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1" name="Group 722"/>
          <p:cNvGrpSpPr>
            <a:grpSpLocks/>
          </p:cNvGrpSpPr>
          <p:nvPr/>
        </p:nvGrpSpPr>
        <p:grpSpPr bwMode="auto">
          <a:xfrm>
            <a:off x="4251325" y="3200400"/>
            <a:ext cx="373063" cy="1608138"/>
            <a:chOff x="2678" y="2016"/>
            <a:chExt cx="235" cy="1013"/>
          </a:xfrm>
        </p:grpSpPr>
        <p:sp>
          <p:nvSpPr>
            <p:cNvPr id="99989" name="Rectangle 661"/>
            <p:cNvSpPr>
              <a:spLocks noChangeArrowheads="1"/>
            </p:cNvSpPr>
            <p:nvPr/>
          </p:nvSpPr>
          <p:spPr bwMode="auto">
            <a:xfrm>
              <a:off x="2686" y="2016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Ф</a:t>
              </a:r>
            </a:p>
          </p:txBody>
        </p:sp>
        <p:sp>
          <p:nvSpPr>
            <p:cNvPr id="99992" name="Rectangle 664"/>
            <p:cNvSpPr>
              <a:spLocks noChangeArrowheads="1"/>
            </p:cNvSpPr>
            <p:nvPr/>
          </p:nvSpPr>
          <p:spPr bwMode="auto">
            <a:xfrm>
              <a:off x="2678" y="219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99993" name="Rectangle 665"/>
            <p:cNvSpPr>
              <a:spLocks noChangeArrowheads="1"/>
            </p:cNvSpPr>
            <p:nvPr/>
          </p:nvSpPr>
          <p:spPr bwMode="auto">
            <a:xfrm>
              <a:off x="2678" y="261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99994" name="Rectangle 666"/>
            <p:cNvSpPr>
              <a:spLocks noChangeArrowheads="1"/>
            </p:cNvSpPr>
            <p:nvPr/>
          </p:nvSpPr>
          <p:spPr bwMode="auto">
            <a:xfrm>
              <a:off x="2678" y="281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12" name="Group 723"/>
          <p:cNvGrpSpPr>
            <a:grpSpLocks/>
          </p:cNvGrpSpPr>
          <p:nvPr/>
        </p:nvGrpSpPr>
        <p:grpSpPr bwMode="auto">
          <a:xfrm>
            <a:off x="4999038" y="2438400"/>
            <a:ext cx="382587" cy="2370138"/>
            <a:chOff x="3149" y="1536"/>
            <a:chExt cx="241" cy="1493"/>
          </a:xfrm>
        </p:grpSpPr>
        <p:sp>
          <p:nvSpPr>
            <p:cNvPr id="99995" name="Rectangle 667"/>
            <p:cNvSpPr>
              <a:spLocks noChangeArrowheads="1"/>
            </p:cNvSpPr>
            <p:nvPr/>
          </p:nvSpPr>
          <p:spPr bwMode="auto">
            <a:xfrm>
              <a:off x="3155" y="1536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</a:t>
              </a:r>
            </a:p>
          </p:txBody>
        </p:sp>
        <p:sp>
          <p:nvSpPr>
            <p:cNvPr id="99996" name="Rectangle 668"/>
            <p:cNvSpPr>
              <a:spLocks noChangeArrowheads="1"/>
            </p:cNvSpPr>
            <p:nvPr/>
          </p:nvSpPr>
          <p:spPr bwMode="auto">
            <a:xfrm>
              <a:off x="3163" y="1731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</a:t>
              </a:r>
            </a:p>
          </p:txBody>
        </p:sp>
        <p:sp>
          <p:nvSpPr>
            <p:cNvPr id="99997" name="Rectangle 669"/>
            <p:cNvSpPr>
              <a:spLocks noChangeArrowheads="1"/>
            </p:cNvSpPr>
            <p:nvPr/>
          </p:nvSpPr>
          <p:spPr bwMode="auto">
            <a:xfrm>
              <a:off x="3155" y="1975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99998" name="Rectangle 670"/>
            <p:cNvSpPr>
              <a:spLocks noChangeArrowheads="1"/>
            </p:cNvSpPr>
            <p:nvPr/>
          </p:nvSpPr>
          <p:spPr bwMode="auto">
            <a:xfrm>
              <a:off x="3155" y="2186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Ж</a:t>
              </a:r>
            </a:p>
          </p:txBody>
        </p:sp>
        <p:sp>
          <p:nvSpPr>
            <p:cNvPr id="99999" name="Rectangle 671"/>
            <p:cNvSpPr>
              <a:spLocks noChangeArrowheads="1"/>
            </p:cNvSpPr>
            <p:nvPr/>
          </p:nvSpPr>
          <p:spPr bwMode="auto">
            <a:xfrm>
              <a:off x="3155" y="260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Ы</a:t>
              </a:r>
            </a:p>
          </p:txBody>
        </p:sp>
        <p:sp>
          <p:nvSpPr>
            <p:cNvPr id="100000" name="Rectangle 672"/>
            <p:cNvSpPr>
              <a:spLocks noChangeArrowheads="1"/>
            </p:cNvSpPr>
            <p:nvPr/>
          </p:nvSpPr>
          <p:spPr bwMode="auto">
            <a:xfrm>
              <a:off x="3149" y="2818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13" name="Group 724"/>
          <p:cNvGrpSpPr>
            <a:grpSpLocks/>
          </p:cNvGrpSpPr>
          <p:nvPr/>
        </p:nvGrpSpPr>
        <p:grpSpPr bwMode="auto">
          <a:xfrm>
            <a:off x="5773738" y="4138613"/>
            <a:ext cx="360362" cy="2022475"/>
            <a:chOff x="3637" y="2607"/>
            <a:chExt cx="227" cy="1274"/>
          </a:xfrm>
        </p:grpSpPr>
        <p:sp>
          <p:nvSpPr>
            <p:cNvPr id="100001" name="Rectangle 673"/>
            <p:cNvSpPr>
              <a:spLocks noChangeArrowheads="1"/>
            </p:cNvSpPr>
            <p:nvPr/>
          </p:nvSpPr>
          <p:spPr bwMode="auto">
            <a:xfrm>
              <a:off x="3637" y="2607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</a:t>
              </a:r>
            </a:p>
          </p:txBody>
        </p:sp>
        <p:sp>
          <p:nvSpPr>
            <p:cNvPr id="100002" name="Rectangle 674"/>
            <p:cNvSpPr>
              <a:spLocks noChangeArrowheads="1"/>
            </p:cNvSpPr>
            <p:nvPr/>
          </p:nvSpPr>
          <p:spPr bwMode="auto">
            <a:xfrm>
              <a:off x="3637" y="281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100003" name="Rectangle 675"/>
            <p:cNvSpPr>
              <a:spLocks noChangeArrowheads="1"/>
            </p:cNvSpPr>
            <p:nvPr/>
          </p:nvSpPr>
          <p:spPr bwMode="auto">
            <a:xfrm>
              <a:off x="3637" y="3029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</a:t>
              </a:r>
            </a:p>
          </p:txBody>
        </p:sp>
        <p:sp>
          <p:nvSpPr>
            <p:cNvPr id="100005" name="Rectangle 677"/>
            <p:cNvSpPr>
              <a:spLocks noChangeArrowheads="1"/>
            </p:cNvSpPr>
            <p:nvPr/>
          </p:nvSpPr>
          <p:spPr bwMode="auto">
            <a:xfrm>
              <a:off x="3637" y="3454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100011" name="Rectangle 683"/>
            <p:cNvSpPr>
              <a:spLocks noChangeArrowheads="1"/>
            </p:cNvSpPr>
            <p:nvPr/>
          </p:nvSpPr>
          <p:spPr bwMode="auto">
            <a:xfrm>
              <a:off x="3637" y="367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</a:p>
          </p:txBody>
        </p:sp>
      </p:grpSp>
      <p:grpSp>
        <p:nvGrpSpPr>
          <p:cNvPr id="14" name="Group 716"/>
          <p:cNvGrpSpPr>
            <a:grpSpLocks/>
          </p:cNvGrpSpPr>
          <p:nvPr/>
        </p:nvGrpSpPr>
        <p:grpSpPr bwMode="auto">
          <a:xfrm>
            <a:off x="4340225" y="5143500"/>
            <a:ext cx="2206625" cy="339725"/>
            <a:chOff x="2734" y="3240"/>
            <a:chExt cx="1390" cy="214"/>
          </a:xfrm>
        </p:grpSpPr>
        <p:sp>
          <p:nvSpPr>
            <p:cNvPr id="100004" name="Rectangle 676"/>
            <p:cNvSpPr>
              <a:spLocks noChangeArrowheads="1"/>
            </p:cNvSpPr>
            <p:nvPr/>
          </p:nvSpPr>
          <p:spPr bwMode="auto">
            <a:xfrm>
              <a:off x="3637" y="324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</a:t>
              </a:r>
            </a:p>
          </p:txBody>
        </p:sp>
        <p:sp>
          <p:nvSpPr>
            <p:cNvPr id="100012" name="Rectangle 684"/>
            <p:cNvSpPr>
              <a:spLocks noChangeArrowheads="1"/>
            </p:cNvSpPr>
            <p:nvPr/>
          </p:nvSpPr>
          <p:spPr bwMode="auto">
            <a:xfrm>
              <a:off x="2734" y="324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Ч</a:t>
              </a:r>
            </a:p>
          </p:txBody>
        </p:sp>
        <p:sp>
          <p:nvSpPr>
            <p:cNvPr id="100013" name="Rectangle 685"/>
            <p:cNvSpPr>
              <a:spLocks noChangeArrowheads="1"/>
            </p:cNvSpPr>
            <p:nvPr/>
          </p:nvSpPr>
          <p:spPr bwMode="auto">
            <a:xfrm>
              <a:off x="2921" y="324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  <p:sp>
          <p:nvSpPr>
            <p:cNvPr id="100014" name="Rectangle 686"/>
            <p:cNvSpPr>
              <a:spLocks noChangeArrowheads="1"/>
            </p:cNvSpPr>
            <p:nvPr/>
          </p:nvSpPr>
          <p:spPr bwMode="auto">
            <a:xfrm>
              <a:off x="3163" y="324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</a:t>
              </a:r>
            </a:p>
          </p:txBody>
        </p:sp>
        <p:sp>
          <p:nvSpPr>
            <p:cNvPr id="100015" name="Rectangle 687"/>
            <p:cNvSpPr>
              <a:spLocks noChangeArrowheads="1"/>
            </p:cNvSpPr>
            <p:nvPr/>
          </p:nvSpPr>
          <p:spPr bwMode="auto">
            <a:xfrm>
              <a:off x="3402" y="3240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Ы</a:t>
              </a:r>
            </a:p>
          </p:txBody>
        </p:sp>
        <p:sp>
          <p:nvSpPr>
            <p:cNvPr id="100016" name="Rectangle 688"/>
            <p:cNvSpPr>
              <a:spLocks noChangeArrowheads="1"/>
            </p:cNvSpPr>
            <p:nvPr/>
          </p:nvSpPr>
          <p:spPr bwMode="auto">
            <a:xfrm>
              <a:off x="3897" y="3243"/>
              <a:ext cx="2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</p:grpSp>
      <p:sp>
        <p:nvSpPr>
          <p:cNvPr id="100034" name="Rectangle 706"/>
          <p:cNvSpPr>
            <a:spLocks noGrp="1" noChangeArrowheads="1"/>
          </p:cNvSpPr>
          <p:nvPr>
            <p:ph type="title"/>
          </p:nvPr>
        </p:nvSpPr>
        <p:spPr>
          <a:xfrm>
            <a:off x="5400675" y="142852"/>
            <a:ext cx="3743325" cy="5437188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ru-RU" sz="1200" u="sng" dirty="0" smtClean="0">
                <a:solidFill>
                  <a:schemeClr val="accent2"/>
                </a:solidFill>
              </a:rPr>
              <a:t>По горизонтали:</a:t>
            </a:r>
            <a:r>
              <a:rPr lang="ru-RU" sz="1200" dirty="0" smtClean="0">
                <a:solidFill>
                  <a:schemeClr val="accent2"/>
                </a:solidFill>
              </a:rPr>
              <a:t> 1. Фигура, обладающая                             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    свойствами прямоугольника 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    и ромба.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2. Параллелограмм, диагонали 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    которого равны.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3. Фигура, состоящая из четырех 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    точек и четырех последователь </a:t>
            </a:r>
            <a:br>
              <a:rPr lang="ru-RU" sz="1200" dirty="0" smtClean="0">
                <a:solidFill>
                  <a:schemeClr val="accent2"/>
                </a:solidFill>
              </a:rPr>
            </a:br>
            <a:r>
              <a:rPr lang="ru-RU" sz="1200" dirty="0" smtClean="0">
                <a:solidFill>
                  <a:schemeClr val="accent2"/>
                </a:solidFill>
              </a:rPr>
              <a:t>                                 но соединяющих </a:t>
            </a:r>
            <a:r>
              <a:rPr lang="ru-RU" sz="1200" dirty="0">
                <a:solidFill>
                  <a:schemeClr val="accent2"/>
                </a:solidFill>
              </a:rPr>
              <a:t>их отрезков.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4. Параллелограмм у которого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все стороны равны.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5. Сколько осей симметрии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имеет квадрат.  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6. Четырехугольник, у которого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только две противоположные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стороны параллельны.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u="sng" dirty="0">
                <a:solidFill>
                  <a:schemeClr val="accent2"/>
                </a:solidFill>
              </a:rPr>
              <a:t>По вертикали:</a:t>
            </a:r>
            <a:r>
              <a:rPr lang="ru-RU" sz="1200" dirty="0">
                <a:solidFill>
                  <a:schemeClr val="accent2"/>
                </a:solidFill>
              </a:rPr>
              <a:t>    2. </a:t>
            </a:r>
            <a:r>
              <a:rPr lang="ru-RU" sz="1200" dirty="0" smtClean="0">
                <a:solidFill>
                  <a:schemeClr val="accent2"/>
                </a:solidFill>
              </a:rPr>
              <a:t>Четырехугольник </a:t>
            </a:r>
            <a:r>
              <a:rPr lang="ru-RU" sz="1200" dirty="0">
                <a:solidFill>
                  <a:schemeClr val="accent2"/>
                </a:solidFill>
              </a:rPr>
              <a:t>с    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параллельны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ми противолежащими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сторонами.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7. Параллелограмм с </a:t>
            </a:r>
            <a:r>
              <a:rPr lang="ru-RU" sz="1200" dirty="0" err="1">
                <a:solidFill>
                  <a:schemeClr val="accent2"/>
                </a:solidFill>
              </a:rPr>
              <a:t>перпендику</a:t>
            </a:r>
            <a:r>
              <a:rPr lang="ru-RU" sz="1200" dirty="0">
                <a:solidFill>
                  <a:schemeClr val="accent2"/>
                </a:solidFill>
              </a:rPr>
              <a:t/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</a:t>
            </a:r>
            <a:r>
              <a:rPr lang="ru-RU" sz="1200" dirty="0" err="1">
                <a:solidFill>
                  <a:schemeClr val="accent2"/>
                </a:solidFill>
              </a:rPr>
              <a:t>лярными</a:t>
            </a:r>
            <a:r>
              <a:rPr lang="ru-RU" sz="1200" dirty="0">
                <a:solidFill>
                  <a:schemeClr val="accent2"/>
                </a:solidFill>
              </a:rPr>
              <a:t> диагоналями.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8. Чем является диагональ ромба.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9. Отрезок, соединяющий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противолежащие вершины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четырехугольника.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10. Древнегреческий ученый.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11. Стороны четырехугольника,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имеющие общие концы.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12. Ромб, у которого все 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                                 углы прямые.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100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 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500174"/>
            <a:ext cx="75724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В некотором четырехугольнике есть и равные стороны, и параллельные стороны, и диагонали в нём перпендикуляры и точкой пересечения делятся пополам, а он не квадрат.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 В некотором четырехугольнике диагонали равны, а он не прямоугольник, диагонали взаимно перпендикулярны, а он не ромб.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3. В некотором четырехугольнике есть две равные стороны, и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другие две  стороны тоже равны, диагонали равны, а это не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квадрат.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это за фигура?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4. Начертили на листе бумаги трапецию. Задайте только один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вопрос и,   выслушав ответ, скажите, будет ли она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равнобедренной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5715040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мы проверим вашу смекалку, находчивость и    сообразительность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400" b="1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2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642918"/>
            <a:ext cx="1095376" cy="1071570"/>
          </a:xfrm>
          <a:prstGeom prst="rect">
            <a:avLst/>
          </a:prstGeom>
        </p:spPr>
      </p:pic>
      <p:sp>
        <p:nvSpPr>
          <p:cNvPr id="6" name="Ромб 5"/>
          <p:cNvSpPr/>
          <p:nvPr/>
        </p:nvSpPr>
        <p:spPr>
          <a:xfrm>
            <a:off x="9358346" y="2214554"/>
            <a:ext cx="914400" cy="9144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84" y="3286124"/>
            <a:ext cx="78581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908" y="4286256"/>
            <a:ext cx="1000132" cy="557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9339943" y="5606143"/>
            <a:ext cx="152400" cy="174171"/>
          </a:xfrm>
          <a:custGeom>
            <a:avLst/>
            <a:gdLst>
              <a:gd name="connsiteX0" fmla="*/ 0 w 152400"/>
              <a:gd name="connsiteY0" fmla="*/ 0 h 174171"/>
              <a:gd name="connsiteX1" fmla="*/ 43543 w 152400"/>
              <a:gd name="connsiteY1" fmla="*/ 10886 h 174171"/>
              <a:gd name="connsiteX2" fmla="*/ 76200 w 152400"/>
              <a:gd name="connsiteY2" fmla="*/ 21771 h 174171"/>
              <a:gd name="connsiteX3" fmla="*/ 152400 w 152400"/>
              <a:gd name="connsiteY3" fmla="*/ 32657 h 174171"/>
              <a:gd name="connsiteX4" fmla="*/ 130628 w 152400"/>
              <a:gd name="connsiteY4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74171">
                <a:moveTo>
                  <a:pt x="0" y="0"/>
                </a:moveTo>
                <a:cubicBezTo>
                  <a:pt x="14514" y="3629"/>
                  <a:pt x="29158" y="6776"/>
                  <a:pt x="43543" y="10886"/>
                </a:cubicBezTo>
                <a:cubicBezTo>
                  <a:pt x="54576" y="14038"/>
                  <a:pt x="64948" y="19521"/>
                  <a:pt x="76200" y="21771"/>
                </a:cubicBezTo>
                <a:cubicBezTo>
                  <a:pt x="101360" y="26803"/>
                  <a:pt x="127000" y="29028"/>
                  <a:pt x="152400" y="32657"/>
                </a:cubicBezTo>
                <a:lnTo>
                  <a:pt x="130628" y="17417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062413" cy="657225"/>
          </a:xfrm>
        </p:spPr>
        <p:txBody>
          <a:bodyPr/>
          <a:lstStyle/>
          <a:p>
            <a:pPr algn="l"/>
            <a:r>
              <a:rPr lang="ru-RU" sz="3200">
                <a:solidFill>
                  <a:srgbClr val="D72305"/>
                </a:solidFill>
                <a:latin typeface="Arial Unicode MS" pitchFamily="34" charset="-128"/>
              </a:rPr>
              <a:t>Параллелограмм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733800" y="2438400"/>
            <a:ext cx="1143000" cy="13716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i="1">
              <a:solidFill>
                <a:srgbClr val="D723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lticaKaZ" pitchFamily="18" charset="0"/>
            </a:endParaRP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4114800" y="1219200"/>
            <a:ext cx="2663825" cy="504825"/>
          </a:xfrm>
          <a:prstGeom prst="parallelogram">
            <a:avLst>
              <a:gd name="adj" fmla="val 131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029200" y="19812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105400" y="3733800"/>
            <a:ext cx="1150938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90600" y="1828800"/>
            <a:ext cx="33004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>
                <a:solidFill>
                  <a:srgbClr val="D72305"/>
                </a:solidFill>
                <a:latin typeface="Arial Unicode MS" pitchFamily="34" charset="-128"/>
              </a:rPr>
              <a:t>Прямоугольник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762000" y="2819400"/>
            <a:ext cx="2209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3200">
                <a:solidFill>
                  <a:srgbClr val="D72305"/>
                </a:solidFill>
                <a:latin typeface="Arial Unicode MS" pitchFamily="34" charset="-128"/>
              </a:rPr>
              <a:t>Ромб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286000" y="3962400"/>
            <a:ext cx="17764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>
                <a:solidFill>
                  <a:srgbClr val="D72305"/>
                </a:solidFill>
                <a:latin typeface="Arial Unicode MS" pitchFamily="34" charset="-128"/>
              </a:rPr>
              <a:t>Квадрат</a:t>
            </a:r>
          </a:p>
        </p:txBody>
      </p:sp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781050" y="95250"/>
            <a:ext cx="7620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ЧЕТЫРЕХУГОЛЬНИКИ</a:t>
            </a: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 rot="10800000">
            <a:off x="5791200" y="4953000"/>
            <a:ext cx="2362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4400">
              <a:latin typeface="CompactKaZ" pitchFamily="18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2895600" y="5181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>
                <a:solidFill>
                  <a:srgbClr val="D72305"/>
                </a:solidFill>
                <a:latin typeface="Arial Unicode MS" pitchFamily="34" charset="-128"/>
              </a:rPr>
              <a:t>Трапеция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E05F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DE82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6" grpId="0" animBg="1" autoUpdateAnimBg="0"/>
      <p:bldP spid="43019" grpId="0" animBg="1"/>
      <p:bldP spid="43020" grpId="0" animBg="1"/>
      <p:bldP spid="43021" grpId="0" animBg="1"/>
      <p:bldP spid="43022" grpId="0" autoUpdateAnimBg="0"/>
      <p:bldP spid="43023" grpId="0" autoUpdateAnimBg="0"/>
      <p:bldP spid="43024" grpId="0" autoUpdateAnimBg="0"/>
      <p:bldP spid="43025" grpId="0" animBg="1"/>
      <p:bldP spid="43026" grpId="0" animBg="1" autoUpdateAnimBg="0"/>
      <p:bldP spid="430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838200" y="4038600"/>
            <a:ext cx="5791200" cy="2438400"/>
            <a:chOff x="528" y="2544"/>
            <a:chExt cx="3648" cy="1536"/>
          </a:xfrm>
        </p:grpSpPr>
        <p:sp>
          <p:nvSpPr>
            <p:cNvPr id="11380" name="AutoShape 116"/>
            <p:cNvSpPr>
              <a:spLocks noChangeArrowheads="1"/>
            </p:cNvSpPr>
            <p:nvPr/>
          </p:nvSpPr>
          <p:spPr bwMode="auto">
            <a:xfrm>
              <a:off x="816" y="2832"/>
              <a:ext cx="3072" cy="1152"/>
            </a:xfrm>
            <a:prstGeom prst="parallelogram">
              <a:avLst>
                <a:gd name="adj" fmla="val 6666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82" name="Text Box 118"/>
            <p:cNvSpPr txBox="1">
              <a:spLocks noChangeArrowheads="1"/>
            </p:cNvSpPr>
            <p:nvPr/>
          </p:nvSpPr>
          <p:spPr bwMode="auto">
            <a:xfrm>
              <a:off x="528" y="3715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  <a:endPara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83" name="Text Box 119"/>
            <p:cNvSpPr txBox="1">
              <a:spLocks noChangeArrowheads="1"/>
            </p:cNvSpPr>
            <p:nvPr/>
          </p:nvSpPr>
          <p:spPr bwMode="auto">
            <a:xfrm>
              <a:off x="1344" y="254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  <p:sp>
          <p:nvSpPr>
            <p:cNvPr id="11384" name="Text Box 120"/>
            <p:cNvSpPr txBox="1">
              <a:spLocks noChangeArrowheads="1"/>
            </p:cNvSpPr>
            <p:nvPr/>
          </p:nvSpPr>
          <p:spPr bwMode="auto">
            <a:xfrm>
              <a:off x="3840" y="254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11385" name="Text Box 121"/>
            <p:cNvSpPr txBox="1">
              <a:spLocks noChangeArrowheads="1"/>
            </p:cNvSpPr>
            <p:nvPr/>
          </p:nvSpPr>
          <p:spPr bwMode="auto">
            <a:xfrm>
              <a:off x="3264" y="369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-76200" y="3276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3. Противолежащие стороны равны, противолежащие углы равны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-76200" y="3657600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4.Диагональ делит параллелограмм на 2 равных треугольника.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-76200" y="1981200"/>
            <a:ext cx="922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Это четырехугольник, у которого противолежащие стороны параллельны, т.е. лежат на параллельных прямых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-39688" y="1524000"/>
            <a:ext cx="41592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Свойства параллелограмма: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-76200" y="2819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2. Диагонали пересекаются и точкой пересечения делятся  пополам.</a:t>
            </a:r>
          </a:p>
        </p:txBody>
      </p:sp>
      <p:sp>
        <p:nvSpPr>
          <p:cNvPr id="11334" name="WordArt 70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4065588" cy="1257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ПАРАЛЛЕЛОГРАММ</a:t>
            </a:r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3657600" y="4876800"/>
            <a:ext cx="381000" cy="609600"/>
            <a:chOff x="2304" y="3072"/>
            <a:chExt cx="240" cy="384"/>
          </a:xfrm>
        </p:grpSpPr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2352" y="3072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auto">
            <a:xfrm>
              <a:off x="2304" y="336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1447800" y="4495800"/>
            <a:ext cx="4572000" cy="1828800"/>
            <a:chOff x="912" y="2832"/>
            <a:chExt cx="2880" cy="1152"/>
          </a:xfrm>
        </p:grpSpPr>
        <p:sp>
          <p:nvSpPr>
            <p:cNvPr id="11414" name="Arc 150"/>
            <p:cNvSpPr>
              <a:spLocks/>
            </p:cNvSpPr>
            <p:nvPr/>
          </p:nvSpPr>
          <p:spPr bwMode="auto">
            <a:xfrm>
              <a:off x="912" y="3840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15" name="Arc 151"/>
            <p:cNvSpPr>
              <a:spLocks/>
            </p:cNvSpPr>
            <p:nvPr/>
          </p:nvSpPr>
          <p:spPr bwMode="auto">
            <a:xfrm flipH="1" flipV="1">
              <a:off x="3648" y="2832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2286000" y="4495800"/>
            <a:ext cx="2859088" cy="1905000"/>
            <a:chOff x="1440" y="2832"/>
            <a:chExt cx="1801" cy="1200"/>
          </a:xfrm>
        </p:grpSpPr>
        <p:sp>
          <p:nvSpPr>
            <p:cNvPr id="11417" name="Arc 153"/>
            <p:cNvSpPr>
              <a:spLocks/>
            </p:cNvSpPr>
            <p:nvPr/>
          </p:nvSpPr>
          <p:spPr bwMode="auto">
            <a:xfrm flipV="1">
              <a:off x="1488" y="2832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19" name="Arc 155"/>
            <p:cNvSpPr>
              <a:spLocks/>
            </p:cNvSpPr>
            <p:nvPr/>
          </p:nvSpPr>
          <p:spPr bwMode="auto">
            <a:xfrm flipV="1">
              <a:off x="1440" y="2832"/>
              <a:ext cx="288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20" name="Arc 156"/>
            <p:cNvSpPr>
              <a:spLocks/>
            </p:cNvSpPr>
            <p:nvPr/>
          </p:nvSpPr>
          <p:spPr bwMode="auto">
            <a:xfrm flipH="1">
              <a:off x="2984" y="3840"/>
              <a:ext cx="217" cy="192"/>
            </a:xfrm>
            <a:custGeom>
              <a:avLst/>
              <a:gdLst>
                <a:gd name="G0" fmla="+- 3812 0 0"/>
                <a:gd name="G1" fmla="+- 21600 0 0"/>
                <a:gd name="G2" fmla="+- 21600 0 0"/>
                <a:gd name="T0" fmla="*/ 0 w 24358"/>
                <a:gd name="T1" fmla="*/ 339 h 21600"/>
                <a:gd name="T2" fmla="*/ 24358 w 24358"/>
                <a:gd name="T3" fmla="*/ 14935 h 21600"/>
                <a:gd name="T4" fmla="*/ 3812 w 243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58" h="21600" fill="none" extrusionOk="0">
                  <a:moveTo>
                    <a:pt x="0" y="339"/>
                  </a:moveTo>
                  <a:cubicBezTo>
                    <a:pt x="1258" y="113"/>
                    <a:pt x="2533" y="-1"/>
                    <a:pt x="3812" y="0"/>
                  </a:cubicBezTo>
                  <a:cubicBezTo>
                    <a:pt x="13173" y="0"/>
                    <a:pt x="21469" y="6030"/>
                    <a:pt x="24357" y="14935"/>
                  </a:cubicBezTo>
                </a:path>
                <a:path w="24358" h="21600" stroke="0" extrusionOk="0">
                  <a:moveTo>
                    <a:pt x="0" y="339"/>
                  </a:moveTo>
                  <a:cubicBezTo>
                    <a:pt x="1258" y="113"/>
                    <a:pt x="2533" y="-1"/>
                    <a:pt x="3812" y="0"/>
                  </a:cubicBezTo>
                  <a:cubicBezTo>
                    <a:pt x="13173" y="0"/>
                    <a:pt x="21469" y="6030"/>
                    <a:pt x="24357" y="14935"/>
                  </a:cubicBezTo>
                  <a:lnTo>
                    <a:pt x="3812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21" name="Arc 157"/>
            <p:cNvSpPr>
              <a:spLocks/>
            </p:cNvSpPr>
            <p:nvPr/>
          </p:nvSpPr>
          <p:spPr bwMode="auto">
            <a:xfrm flipH="1">
              <a:off x="2928" y="3792"/>
              <a:ext cx="313" cy="192"/>
            </a:xfrm>
            <a:custGeom>
              <a:avLst/>
              <a:gdLst>
                <a:gd name="G0" fmla="+- 6504 0 0"/>
                <a:gd name="G1" fmla="+- 21600 0 0"/>
                <a:gd name="G2" fmla="+- 21600 0 0"/>
                <a:gd name="T0" fmla="*/ 0 w 28104"/>
                <a:gd name="T1" fmla="*/ 1002 h 21600"/>
                <a:gd name="T2" fmla="*/ 28104 w 28104"/>
                <a:gd name="T3" fmla="*/ 21600 h 21600"/>
                <a:gd name="T4" fmla="*/ 6504 w 28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4" h="21600" fill="none" extrusionOk="0">
                  <a:moveTo>
                    <a:pt x="0" y="1002"/>
                  </a:moveTo>
                  <a:cubicBezTo>
                    <a:pt x="2104" y="338"/>
                    <a:pt x="4297" y="-1"/>
                    <a:pt x="6504" y="0"/>
                  </a:cubicBezTo>
                  <a:cubicBezTo>
                    <a:pt x="18433" y="0"/>
                    <a:pt x="28104" y="9670"/>
                    <a:pt x="28104" y="21600"/>
                  </a:cubicBezTo>
                </a:path>
                <a:path w="28104" h="21600" stroke="0" extrusionOk="0">
                  <a:moveTo>
                    <a:pt x="0" y="1002"/>
                  </a:moveTo>
                  <a:cubicBezTo>
                    <a:pt x="2104" y="338"/>
                    <a:pt x="4297" y="-1"/>
                    <a:pt x="6504" y="0"/>
                  </a:cubicBezTo>
                  <a:cubicBezTo>
                    <a:pt x="18433" y="0"/>
                    <a:pt x="28104" y="9670"/>
                    <a:pt x="28104" y="21600"/>
                  </a:cubicBezTo>
                  <a:lnTo>
                    <a:pt x="6504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1424" name="Line 160"/>
          <p:cNvSpPr>
            <a:spLocks noChangeShapeType="1"/>
          </p:cNvSpPr>
          <p:nvPr/>
        </p:nvSpPr>
        <p:spPr bwMode="auto">
          <a:xfrm flipV="1">
            <a:off x="1295400" y="4495800"/>
            <a:ext cx="4876800" cy="1828800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425" name="Line 161"/>
          <p:cNvSpPr>
            <a:spLocks noChangeShapeType="1"/>
          </p:cNvSpPr>
          <p:nvPr/>
        </p:nvSpPr>
        <p:spPr bwMode="auto">
          <a:xfrm>
            <a:off x="2514600" y="4495800"/>
            <a:ext cx="2438400" cy="1828800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1295400" y="4495800"/>
            <a:ext cx="4876800" cy="1828800"/>
            <a:chOff x="816" y="2832"/>
            <a:chExt cx="3072" cy="1152"/>
          </a:xfrm>
        </p:grpSpPr>
        <p:sp>
          <p:nvSpPr>
            <p:cNvPr id="11484" name="Line 220"/>
            <p:cNvSpPr>
              <a:spLocks noChangeShapeType="1"/>
            </p:cNvSpPr>
            <p:nvPr/>
          </p:nvSpPr>
          <p:spPr bwMode="auto">
            <a:xfrm flipV="1">
              <a:off x="816" y="2832"/>
              <a:ext cx="3072" cy="115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89" name="Line 225"/>
            <p:cNvSpPr>
              <a:spLocks noChangeShapeType="1"/>
            </p:cNvSpPr>
            <p:nvPr/>
          </p:nvSpPr>
          <p:spPr bwMode="auto">
            <a:xfrm>
              <a:off x="1584" y="2832"/>
              <a:ext cx="1536" cy="115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1295400" y="4495800"/>
            <a:ext cx="4876800" cy="1828800"/>
            <a:chOff x="816" y="2832"/>
            <a:chExt cx="3072" cy="1152"/>
          </a:xfrm>
        </p:grpSpPr>
        <p:sp>
          <p:nvSpPr>
            <p:cNvPr id="11396" name="Line 132"/>
            <p:cNvSpPr>
              <a:spLocks noChangeShapeType="1"/>
            </p:cNvSpPr>
            <p:nvPr/>
          </p:nvSpPr>
          <p:spPr bwMode="auto">
            <a:xfrm flipV="1">
              <a:off x="816" y="2832"/>
              <a:ext cx="768" cy="115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97" name="Line 133"/>
            <p:cNvSpPr>
              <a:spLocks noChangeShapeType="1"/>
            </p:cNvSpPr>
            <p:nvPr/>
          </p:nvSpPr>
          <p:spPr bwMode="auto">
            <a:xfrm flipH="1">
              <a:off x="3120" y="2832"/>
              <a:ext cx="768" cy="115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295400" y="4495800"/>
            <a:ext cx="4876800" cy="1828800"/>
            <a:chOff x="816" y="2832"/>
            <a:chExt cx="3072" cy="1152"/>
          </a:xfrm>
        </p:grpSpPr>
        <p:sp>
          <p:nvSpPr>
            <p:cNvPr id="11398" name="Line 134"/>
            <p:cNvSpPr>
              <a:spLocks noChangeShapeType="1"/>
            </p:cNvSpPr>
            <p:nvPr/>
          </p:nvSpPr>
          <p:spPr bwMode="auto">
            <a:xfrm>
              <a:off x="1584" y="2832"/>
              <a:ext cx="230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99" name="Line 135"/>
            <p:cNvSpPr>
              <a:spLocks noChangeShapeType="1"/>
            </p:cNvSpPr>
            <p:nvPr/>
          </p:nvSpPr>
          <p:spPr bwMode="auto">
            <a:xfrm>
              <a:off x="816" y="3984"/>
              <a:ext cx="230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1295400" y="4495800"/>
            <a:ext cx="4876800" cy="1828800"/>
            <a:chOff x="816" y="2832"/>
            <a:chExt cx="3072" cy="1152"/>
          </a:xfrm>
        </p:grpSpPr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>
              <a:off x="1584" y="2832"/>
              <a:ext cx="2304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47" name="Line 83"/>
            <p:cNvSpPr>
              <a:spLocks noChangeShapeType="1"/>
            </p:cNvSpPr>
            <p:nvPr/>
          </p:nvSpPr>
          <p:spPr bwMode="auto">
            <a:xfrm>
              <a:off x="816" y="3984"/>
              <a:ext cx="2304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1295400" y="4495800"/>
            <a:ext cx="4876800" cy="1828800"/>
            <a:chOff x="816" y="2832"/>
            <a:chExt cx="3072" cy="1152"/>
          </a:xfrm>
        </p:grpSpPr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 flipV="1">
              <a:off x="816" y="2832"/>
              <a:ext cx="768" cy="115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346" name="Line 82"/>
            <p:cNvSpPr>
              <a:spLocks noChangeShapeType="1"/>
            </p:cNvSpPr>
            <p:nvPr/>
          </p:nvSpPr>
          <p:spPr bwMode="auto">
            <a:xfrm flipH="1">
              <a:off x="3120" y="2832"/>
              <a:ext cx="768" cy="115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231"/>
          <p:cNvGrpSpPr>
            <a:grpSpLocks/>
          </p:cNvGrpSpPr>
          <p:nvPr/>
        </p:nvGrpSpPr>
        <p:grpSpPr bwMode="auto">
          <a:xfrm>
            <a:off x="6400800" y="4754563"/>
            <a:ext cx="2133600" cy="1112837"/>
            <a:chOff x="4032" y="2995"/>
            <a:chExt cx="1344" cy="701"/>
          </a:xfrm>
        </p:grpSpPr>
        <p:sp>
          <p:nvSpPr>
            <p:cNvPr id="11491" name="Text Box 227"/>
            <p:cNvSpPr txBox="1">
              <a:spLocks noChangeArrowheads="1"/>
            </p:cNvSpPr>
            <p:nvPr/>
          </p:nvSpPr>
          <p:spPr bwMode="auto">
            <a:xfrm>
              <a:off x="4080" y="3283"/>
              <a:ext cx="1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hlinkClick r:id="rId2" action="ppaction://hlinkpres?slideindex=1&amp;slidetitle=6"/>
                </a:rPr>
                <a:t>к ромбу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92" name="Text Box 228"/>
            <p:cNvSpPr txBox="1">
              <a:spLocks noChangeArrowheads="1"/>
            </p:cNvSpPr>
            <p:nvPr/>
          </p:nvSpPr>
          <p:spPr bwMode="auto">
            <a:xfrm>
              <a:off x="4032" y="3523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hlinkClick r:id="rId2" action="ppaction://hlinkpres?slideindex=1&amp;slidetitle=5"/>
                </a:rPr>
                <a:t>к прямоугольнику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494" name="Text Box 230"/>
            <p:cNvSpPr txBox="1">
              <a:spLocks noChangeArrowheads="1"/>
            </p:cNvSpPr>
            <p:nvPr/>
          </p:nvSpPr>
          <p:spPr bwMode="auto">
            <a:xfrm>
              <a:off x="4080" y="2995"/>
              <a:ext cx="1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Перейти:</a:t>
              </a:r>
              <a:endParaRPr kumimoji="1"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utoUpdateAnimBg="0"/>
      <p:bldP spid="11281" grpId="0" autoUpdateAnimBg="0"/>
      <p:bldP spid="11282" grpId="0" autoUpdateAnimBg="0"/>
      <p:bldP spid="11283" grpId="0" autoUpdateAnimBg="0"/>
      <p:bldP spid="11284" grpId="0" autoUpdateAnimBg="0"/>
      <p:bldP spid="113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Прямоугольник –это параллелограмм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143116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Свойства прямоугольника: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5908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1.Углы прямые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228600" y="3048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2.Диагонали равны.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19200" y="35814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 action="ppaction://hlinkpres?slideindex=1&amp;slidetitle=4"/>
              </a:rPr>
              <a:t>3.Все свойства параллелограмма</a:t>
            </a:r>
            <a:endParaRPr kumimoji="1"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cxnSp>
        <p:nvCxnSpPr>
          <p:cNvPr id="21510" name="AutoShape 20"/>
          <p:cNvCxnSpPr>
            <a:cxnSpLocks noChangeShapeType="1"/>
          </p:cNvCxnSpPr>
          <p:nvPr/>
        </p:nvCxnSpPr>
        <p:spPr bwMode="auto">
          <a:xfrm rot="10800000" flipH="1" flipV="1">
            <a:off x="1981200" y="5600700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1511" name="AutoShape 21"/>
          <p:cNvCxnSpPr>
            <a:cxnSpLocks noChangeShapeType="1"/>
          </p:cNvCxnSpPr>
          <p:nvPr/>
        </p:nvCxnSpPr>
        <p:spPr bwMode="auto">
          <a:xfrm>
            <a:off x="1981200" y="5600700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512" name="AutoShape 24"/>
          <p:cNvCxnSpPr>
            <a:cxnSpLocks noChangeShapeType="1"/>
          </p:cNvCxnSpPr>
          <p:nvPr/>
        </p:nvCxnSpPr>
        <p:spPr bwMode="auto">
          <a:xfrm rot="10800000" flipH="1" flipV="1">
            <a:off x="1981200" y="5600700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1513" name="AutoShape 25"/>
          <p:cNvCxnSpPr>
            <a:cxnSpLocks noChangeShapeType="1"/>
          </p:cNvCxnSpPr>
          <p:nvPr/>
        </p:nvCxnSpPr>
        <p:spPr bwMode="auto">
          <a:xfrm rot="10800000" flipH="1" flipV="1">
            <a:off x="1981200" y="5600700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1514" name="AutoShape 26"/>
          <p:cNvCxnSpPr>
            <a:cxnSpLocks noChangeShapeType="1"/>
          </p:cNvCxnSpPr>
          <p:nvPr/>
        </p:nvCxnSpPr>
        <p:spPr bwMode="auto">
          <a:xfrm rot="10800000" flipH="1" flipV="1">
            <a:off x="1981200" y="5600700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1515" name="AutoShape 27"/>
          <p:cNvCxnSpPr>
            <a:cxnSpLocks noChangeShapeType="1"/>
          </p:cNvCxnSpPr>
          <p:nvPr/>
        </p:nvCxnSpPr>
        <p:spPr bwMode="auto">
          <a:xfrm rot="10800000" flipH="1" flipV="1">
            <a:off x="1981200" y="5600700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/>
          </a:ln>
        </p:spPr>
      </p:cxnSp>
      <p:sp>
        <p:nvSpPr>
          <p:cNvPr id="14386" name="WordArt 50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9530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ПРЯМОУГОЛЬНИК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428750" y="4114800"/>
            <a:ext cx="4743450" cy="2393950"/>
            <a:chOff x="900" y="2592"/>
            <a:chExt cx="2988" cy="1508"/>
          </a:xfrm>
        </p:grpSpPr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1200" y="2784"/>
              <a:ext cx="2352" cy="11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397" name="Text Box 61"/>
            <p:cNvSpPr txBox="1">
              <a:spLocks noChangeArrowheads="1"/>
            </p:cNvSpPr>
            <p:nvPr/>
          </p:nvSpPr>
          <p:spPr bwMode="auto">
            <a:xfrm>
              <a:off x="960" y="2592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</a:t>
              </a:r>
              <a:endPara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398" name="Text Box 62"/>
            <p:cNvSpPr txBox="1">
              <a:spLocks noChangeArrowheads="1"/>
            </p:cNvSpPr>
            <p:nvPr/>
          </p:nvSpPr>
          <p:spPr bwMode="auto">
            <a:xfrm>
              <a:off x="3504" y="2592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3504" y="3667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  <p:sp>
          <p:nvSpPr>
            <p:cNvPr id="14400" name="Text Box 64"/>
            <p:cNvSpPr txBox="1">
              <a:spLocks noChangeArrowheads="1"/>
            </p:cNvSpPr>
            <p:nvPr/>
          </p:nvSpPr>
          <p:spPr bwMode="auto">
            <a:xfrm>
              <a:off x="900" y="3735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905000" y="4419600"/>
            <a:ext cx="228600" cy="228600"/>
            <a:chOff x="1200" y="2784"/>
            <a:chExt cx="144" cy="144"/>
          </a:xfrm>
        </p:grpSpPr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1344" y="278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410200" y="4419600"/>
            <a:ext cx="228600" cy="228600"/>
            <a:chOff x="3408" y="2784"/>
            <a:chExt cx="144" cy="144"/>
          </a:xfrm>
        </p:grpSpPr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3408" y="278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3408" y="292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4405" name="Line 69"/>
          <p:cNvSpPr>
            <a:spLocks noChangeShapeType="1"/>
          </p:cNvSpPr>
          <p:nvPr/>
        </p:nvSpPr>
        <p:spPr bwMode="auto">
          <a:xfrm>
            <a:off x="1905000" y="5943600"/>
            <a:ext cx="22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1905000" y="5943600"/>
            <a:ext cx="228600" cy="228600"/>
            <a:chOff x="1200" y="3744"/>
            <a:chExt cx="144" cy="144"/>
          </a:xfrm>
        </p:grpSpPr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200" y="3744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1344" y="374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5410200" y="5943600"/>
            <a:ext cx="228600" cy="228600"/>
            <a:chOff x="3408" y="3744"/>
            <a:chExt cx="144" cy="144"/>
          </a:xfrm>
        </p:grpSpPr>
        <p:sp>
          <p:nvSpPr>
            <p:cNvPr id="14409" name="Line 73"/>
            <p:cNvSpPr>
              <a:spLocks noChangeShapeType="1"/>
            </p:cNvSpPr>
            <p:nvPr/>
          </p:nvSpPr>
          <p:spPr bwMode="auto">
            <a:xfrm flipH="1">
              <a:off x="3408" y="3744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10" name="Line 74"/>
            <p:cNvSpPr>
              <a:spLocks noChangeShapeType="1"/>
            </p:cNvSpPr>
            <p:nvPr/>
          </p:nvSpPr>
          <p:spPr bwMode="auto">
            <a:xfrm>
              <a:off x="3408" y="374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1905000" y="4419600"/>
            <a:ext cx="3733800" cy="1752600"/>
            <a:chOff x="1200" y="2784"/>
            <a:chExt cx="2352" cy="1104"/>
          </a:xfrm>
        </p:grpSpPr>
        <p:sp>
          <p:nvSpPr>
            <p:cNvPr id="14415" name="Line 79"/>
            <p:cNvSpPr>
              <a:spLocks noChangeShapeType="1"/>
            </p:cNvSpPr>
            <p:nvPr/>
          </p:nvSpPr>
          <p:spPr bwMode="auto">
            <a:xfrm flipV="1">
              <a:off x="1200" y="2784"/>
              <a:ext cx="2352" cy="11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17" name="Line 81"/>
            <p:cNvSpPr>
              <a:spLocks noChangeShapeType="1"/>
            </p:cNvSpPr>
            <p:nvPr/>
          </p:nvSpPr>
          <p:spPr bwMode="auto">
            <a:xfrm>
              <a:off x="1200" y="2784"/>
              <a:ext cx="2352" cy="11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6324600" y="4419600"/>
            <a:ext cx="1981200" cy="960438"/>
            <a:chOff x="3984" y="2784"/>
            <a:chExt cx="1248" cy="605"/>
          </a:xfrm>
        </p:grpSpPr>
        <p:sp>
          <p:nvSpPr>
            <p:cNvPr id="14420" name="Text Box 84"/>
            <p:cNvSpPr txBox="1">
              <a:spLocks noChangeArrowheads="1"/>
            </p:cNvSpPr>
            <p:nvPr/>
          </p:nvSpPr>
          <p:spPr bwMode="auto">
            <a:xfrm>
              <a:off x="4032" y="2784"/>
              <a:ext cx="1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Перейти: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4421" name="Text Box 85"/>
            <p:cNvSpPr txBox="1">
              <a:spLocks noChangeArrowheads="1"/>
            </p:cNvSpPr>
            <p:nvPr/>
          </p:nvSpPr>
          <p:spPr bwMode="auto">
            <a:xfrm>
              <a:off x="3984" y="321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hlinkClick r:id="rId2" action="ppaction://hlinkpres?slideindex=1&amp;slidetitle=7"/>
                </a:rPr>
                <a:t>К квадрату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  <p:bldP spid="14341" grpId="0" autoUpdateAnimBg="0"/>
      <p:bldP spid="14342" grpId="0" autoUpdateAnimBg="0"/>
      <p:bldP spid="14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3962400" cy="628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РОМБ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90600" y="990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Ромб - это параллелограмм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71600" y="15240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Свойства ромба: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1.Диагонали ромба пересекаются под прямым углом.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10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2.Диагонали ромба являются биссектрисами его углов.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 action="ppaction://hlinkpres?slideindex=1&amp;slidetitle=4"/>
              </a:rPr>
              <a:t>3. У ромба все свойства параллелограмма.</a:t>
            </a:r>
            <a:endParaRPr kumimoji="1"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5410200" y="4618038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743200" y="3200400"/>
            <a:ext cx="3581400" cy="3733800"/>
            <a:chOff x="1728" y="2016"/>
            <a:chExt cx="2256" cy="2352"/>
          </a:xfrm>
        </p:grpSpPr>
        <p:sp>
          <p:nvSpPr>
            <p:cNvPr id="15420" name="Text Box 60"/>
            <p:cNvSpPr txBox="1">
              <a:spLocks noChangeArrowheads="1"/>
            </p:cNvSpPr>
            <p:nvPr/>
          </p:nvSpPr>
          <p:spPr bwMode="auto">
            <a:xfrm>
              <a:off x="1728" y="297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  <a:endPara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21" name="Text Box 61"/>
            <p:cNvSpPr txBox="1">
              <a:spLocks noChangeArrowheads="1"/>
            </p:cNvSpPr>
            <p:nvPr/>
          </p:nvSpPr>
          <p:spPr bwMode="auto">
            <a:xfrm>
              <a:off x="2832" y="2016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  <p:sp>
          <p:nvSpPr>
            <p:cNvPr id="15422" name="Text Box 62"/>
            <p:cNvSpPr txBox="1">
              <a:spLocks noChangeArrowheads="1"/>
            </p:cNvSpPr>
            <p:nvPr/>
          </p:nvSpPr>
          <p:spPr bwMode="auto">
            <a:xfrm>
              <a:off x="3744" y="2928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15423" name="Text Box 63"/>
            <p:cNvSpPr txBox="1">
              <a:spLocks noChangeArrowheads="1"/>
            </p:cNvSpPr>
            <p:nvPr/>
          </p:nvSpPr>
          <p:spPr bwMode="auto">
            <a:xfrm>
              <a:off x="2784" y="4003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  <p:sp>
          <p:nvSpPr>
            <p:cNvPr id="15396" name="AutoShape 36"/>
            <p:cNvSpPr>
              <a:spLocks noChangeArrowheads="1"/>
            </p:cNvSpPr>
            <p:nvPr/>
          </p:nvSpPr>
          <p:spPr bwMode="auto">
            <a:xfrm>
              <a:off x="2016" y="2333"/>
              <a:ext cx="1728" cy="1728"/>
            </a:xfrm>
            <a:prstGeom prst="diamond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3200400" y="3703638"/>
            <a:ext cx="2743200" cy="2743200"/>
            <a:chOff x="2016" y="2333"/>
            <a:chExt cx="1728" cy="1728"/>
          </a:xfrm>
        </p:grpSpPr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2016" y="3197"/>
              <a:ext cx="17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2880" y="2333"/>
              <a:ext cx="0" cy="17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24" name="Line 64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25" name="Line 65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5430" name="Arc 70"/>
          <p:cNvSpPr>
            <a:spLocks/>
          </p:cNvSpPr>
          <p:nvPr/>
        </p:nvSpPr>
        <p:spPr bwMode="auto">
          <a:xfrm>
            <a:off x="4648200" y="3856038"/>
            <a:ext cx="762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431" name="Arc 71"/>
          <p:cNvSpPr>
            <a:spLocks/>
          </p:cNvSpPr>
          <p:nvPr/>
        </p:nvSpPr>
        <p:spPr bwMode="auto">
          <a:xfrm>
            <a:off x="4419600" y="3779838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>
            <a:off x="4419600" y="3856038"/>
            <a:ext cx="1524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 flipH="1">
            <a:off x="4572000" y="3856038"/>
            <a:ext cx="1524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4191000" y="4541838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  <a:endParaRPr kumimoji="1"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437" name="Oval 77"/>
          <p:cNvSpPr>
            <a:spLocks noChangeArrowheads="1"/>
          </p:cNvSpPr>
          <p:nvPr/>
        </p:nvSpPr>
        <p:spPr bwMode="auto">
          <a:xfrm>
            <a:off x="4495800" y="499903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48" name="Line 88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51" name="Line 91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52" name="Line 92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54" name="Line 94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55" name="Line 95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57" name="Line 97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58" name="Line 98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4572000" y="4876800"/>
            <a:ext cx="152400" cy="228600"/>
            <a:chOff x="2880" y="3053"/>
            <a:chExt cx="96" cy="144"/>
          </a:xfrm>
        </p:grpSpPr>
        <p:sp>
          <p:nvSpPr>
            <p:cNvPr id="15460" name="Line 100"/>
            <p:cNvSpPr>
              <a:spLocks noChangeShapeType="1"/>
            </p:cNvSpPr>
            <p:nvPr/>
          </p:nvSpPr>
          <p:spPr bwMode="auto">
            <a:xfrm>
              <a:off x="2880" y="3053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61" name="Line 101"/>
            <p:cNvSpPr>
              <a:spLocks noChangeShapeType="1"/>
            </p:cNvSpPr>
            <p:nvPr/>
          </p:nvSpPr>
          <p:spPr bwMode="auto">
            <a:xfrm>
              <a:off x="2976" y="3053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4191000" y="3810000"/>
            <a:ext cx="2895600" cy="609600"/>
            <a:chOff x="2640" y="2400"/>
            <a:chExt cx="1824" cy="384"/>
          </a:xfrm>
        </p:grpSpPr>
        <p:sp>
          <p:nvSpPr>
            <p:cNvPr id="15462" name="Text Box 102"/>
            <p:cNvSpPr txBox="1">
              <a:spLocks noChangeArrowheads="1"/>
            </p:cNvSpPr>
            <p:nvPr/>
          </p:nvSpPr>
          <p:spPr bwMode="auto">
            <a:xfrm>
              <a:off x="2640" y="2400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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63" name="Text Box 103"/>
            <p:cNvSpPr txBox="1">
              <a:spLocks noChangeArrowheads="1"/>
            </p:cNvSpPr>
            <p:nvPr/>
          </p:nvSpPr>
          <p:spPr bwMode="auto">
            <a:xfrm>
              <a:off x="2880" y="2419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</a:t>
              </a:r>
              <a:endParaRPr kumimoji="1"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5465" name="Text Box 105"/>
            <p:cNvSpPr txBox="1">
              <a:spLocks noChangeArrowheads="1"/>
            </p:cNvSpPr>
            <p:nvPr/>
          </p:nvSpPr>
          <p:spPr bwMode="auto">
            <a:xfrm>
              <a:off x="3072" y="2400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 = 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41148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Квадрат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1401763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Свойства квадрата: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9050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1.Все стороны равны.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7224" y="235743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 action="ppaction://hlinkpres?slideindex=1&amp;slidetitle=5"/>
              </a:rPr>
              <a:t>2.Все свойства прямоугольника.</a:t>
            </a:r>
            <a:endParaRPr kumimoji="1"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50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Квадрат - это прямоугольник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3000" y="2971800"/>
            <a:ext cx="2590800" cy="1905000"/>
            <a:chOff x="720" y="1872"/>
            <a:chExt cx="1632" cy="1200"/>
          </a:xfrm>
        </p:grpSpPr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008" y="2016"/>
              <a:ext cx="1008" cy="96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20" y="2688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  <a:endPara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720" y="18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064" y="18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2112" y="2707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600200" y="3200400"/>
            <a:ext cx="1600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200400" y="3200400"/>
            <a:ext cx="0" cy="152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1600200" y="4724400"/>
            <a:ext cx="1600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600200" y="3200400"/>
            <a:ext cx="0" cy="152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utoUpdateAnimBg="0"/>
      <p:bldP spid="16389" grpId="0" autoUpdateAnimBg="0"/>
      <p:bldP spid="16390" grpId="0" autoUpdateAnimBg="0"/>
      <p:bldP spid="163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667000" y="152400"/>
            <a:ext cx="41148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Трапеция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668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Трапецией называется четырехугольник, у которого две противолежащие стороны параллельны - основания трапеции, две другие боковые.</a:t>
            </a:r>
            <a:endParaRPr kumimoji="1"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304800" y="21336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/>
              <a:buNone/>
            </a:pP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Свойства трапеции: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264318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1.Равнобокая трапеция -  боковые стороны равны</a:t>
            </a:r>
            <a:r>
              <a:rPr kumimoji="1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Углы </a:t>
            </a: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 основании равны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-152400" y="3276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2. Прямоугольная - если углы при одной из боковых </a:t>
            </a:r>
            <a:r>
              <a:rPr kumimoji="1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сторон, </a:t>
            </a: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прямые.</a:t>
            </a:r>
            <a:r>
              <a:rPr kumimoji="1"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-228600" y="4114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3.Средняя линия трапеции параллельна основаниям и равна их </a:t>
            </a:r>
            <a:r>
              <a:rPr kumimoji="1"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полусумме</a:t>
            </a:r>
            <a:r>
              <a:rPr kumimoji="1"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(MN=1/2*(BC+AD))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4678363"/>
            <a:ext cx="3429000" cy="1722437"/>
            <a:chOff x="0" y="2947"/>
            <a:chExt cx="2160" cy="1085"/>
          </a:xfrm>
        </p:grpSpPr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288" y="3264"/>
              <a:ext cx="1584" cy="6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336" y="3648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  <a:endParaRPr kumimoji="1"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0" y="2947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824" y="2995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488" y="3667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57200" y="5181600"/>
            <a:ext cx="2514600" cy="1066800"/>
            <a:chOff x="288" y="3264"/>
            <a:chExt cx="1584" cy="672"/>
          </a:xfrm>
        </p:grpSpPr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88" y="3264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672" y="3936"/>
              <a:ext cx="81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200" y="5181600"/>
            <a:ext cx="2514600" cy="1066800"/>
            <a:chOff x="288" y="3264"/>
            <a:chExt cx="1584" cy="672"/>
          </a:xfrm>
        </p:grpSpPr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288" y="3264"/>
              <a:ext cx="384" cy="6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H="1">
              <a:off x="1488" y="3264"/>
              <a:ext cx="384" cy="6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857620" y="4786322"/>
            <a:ext cx="2590800" cy="1789113"/>
            <a:chOff x="2400" y="3024"/>
            <a:chExt cx="1632" cy="1127"/>
          </a:xfrm>
          <a:solidFill>
            <a:srgbClr val="00B050"/>
          </a:solidFill>
        </p:grpSpPr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2640" y="3264"/>
              <a:ext cx="1104" cy="72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640" y="3744"/>
              <a:ext cx="1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6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endParaRPr kumimoji="1"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400" y="30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3792" y="302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3552" y="3715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191000" y="5181600"/>
            <a:ext cx="1752600" cy="1143000"/>
            <a:chOff x="2640" y="3264"/>
            <a:chExt cx="1104" cy="720"/>
          </a:xfrm>
        </p:grpSpPr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>
              <a:off x="3456" y="3264"/>
              <a:ext cx="288" cy="720"/>
            </a:xfrm>
            <a:prstGeom prst="line">
              <a:avLst/>
            </a:prstGeom>
            <a:noFill/>
            <a:ln w="38100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2640" y="3264"/>
              <a:ext cx="288" cy="720"/>
            </a:xfrm>
            <a:prstGeom prst="line">
              <a:avLst/>
            </a:prstGeom>
            <a:noFill/>
            <a:ln w="38100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572000" y="6096000"/>
            <a:ext cx="990600" cy="230188"/>
            <a:chOff x="2880" y="3840"/>
            <a:chExt cx="624" cy="145"/>
          </a:xfrm>
        </p:grpSpPr>
        <p:sp>
          <p:nvSpPr>
            <p:cNvPr id="17443" name="Arc 35"/>
            <p:cNvSpPr>
              <a:spLocks/>
            </p:cNvSpPr>
            <p:nvPr/>
          </p:nvSpPr>
          <p:spPr bwMode="auto">
            <a:xfrm flipH="1">
              <a:off x="3312" y="3840"/>
              <a:ext cx="19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44" name="Arc 36"/>
            <p:cNvSpPr>
              <a:spLocks/>
            </p:cNvSpPr>
            <p:nvPr/>
          </p:nvSpPr>
          <p:spPr bwMode="auto">
            <a:xfrm>
              <a:off x="2880" y="3840"/>
              <a:ext cx="192" cy="1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042"/>
                <a:gd name="T1" fmla="*/ 0 h 21600"/>
                <a:gd name="T2" fmla="*/ 21042 w 21042"/>
                <a:gd name="T3" fmla="*/ 16721 h 21600"/>
                <a:gd name="T4" fmla="*/ 0 w 2104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42" h="21600" fill="none" extrusionOk="0">
                  <a:moveTo>
                    <a:pt x="-1" y="0"/>
                  </a:moveTo>
                  <a:cubicBezTo>
                    <a:pt x="10049" y="0"/>
                    <a:pt x="18771" y="6931"/>
                    <a:pt x="21041" y="16721"/>
                  </a:cubicBezTo>
                </a:path>
                <a:path w="21042" h="21600" stroke="0" extrusionOk="0">
                  <a:moveTo>
                    <a:pt x="-1" y="0"/>
                  </a:moveTo>
                  <a:cubicBezTo>
                    <a:pt x="10049" y="0"/>
                    <a:pt x="18771" y="6931"/>
                    <a:pt x="21041" y="1672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191000" y="5181600"/>
            <a:ext cx="1752600" cy="76200"/>
            <a:chOff x="2640" y="3264"/>
            <a:chExt cx="1104" cy="48"/>
          </a:xfrm>
        </p:grpSpPr>
        <p:sp>
          <p:nvSpPr>
            <p:cNvPr id="17447" name="AutoShape 39"/>
            <p:cNvSpPr>
              <a:spLocks noChangeArrowheads="1"/>
            </p:cNvSpPr>
            <p:nvPr/>
          </p:nvSpPr>
          <p:spPr bwMode="auto">
            <a:xfrm>
              <a:off x="2640" y="3264"/>
              <a:ext cx="96" cy="48"/>
            </a:xfrm>
            <a:prstGeom prst="flowChartConnector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48" name="AutoShape 40"/>
            <p:cNvSpPr>
              <a:spLocks noChangeArrowheads="1"/>
            </p:cNvSpPr>
            <p:nvPr/>
          </p:nvSpPr>
          <p:spPr bwMode="auto">
            <a:xfrm>
              <a:off x="3648" y="3264"/>
              <a:ext cx="96" cy="48"/>
            </a:xfrm>
            <a:prstGeom prst="flowChartConnector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7162800" y="5181600"/>
            <a:ext cx="0" cy="12954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6781800" y="4800600"/>
            <a:ext cx="2057400" cy="1798638"/>
            <a:chOff x="4272" y="3024"/>
            <a:chExt cx="1296" cy="1133"/>
          </a:xfrm>
        </p:grpSpPr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>
              <a:off x="4512" y="3264"/>
              <a:ext cx="864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512" y="4080"/>
              <a:ext cx="576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flipH="1">
              <a:off x="5088" y="3264"/>
              <a:ext cx="288" cy="816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56" name="Text Box 48"/>
            <p:cNvSpPr txBox="1">
              <a:spLocks noChangeArrowheads="1"/>
            </p:cNvSpPr>
            <p:nvPr/>
          </p:nvSpPr>
          <p:spPr bwMode="auto">
            <a:xfrm>
              <a:off x="4272" y="3792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</a:t>
              </a:r>
            </a:p>
          </p:txBody>
        </p:sp>
        <p:sp>
          <p:nvSpPr>
            <p:cNvPr id="17457" name="Text Box 49"/>
            <p:cNvSpPr txBox="1">
              <a:spLocks noChangeArrowheads="1"/>
            </p:cNvSpPr>
            <p:nvPr/>
          </p:nvSpPr>
          <p:spPr bwMode="auto">
            <a:xfrm>
              <a:off x="4272" y="302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</a:t>
              </a:r>
            </a:p>
          </p:txBody>
        </p:sp>
        <p:sp>
          <p:nvSpPr>
            <p:cNvPr id="17458" name="Text Box 50"/>
            <p:cNvSpPr txBox="1">
              <a:spLocks noChangeArrowheads="1"/>
            </p:cNvSpPr>
            <p:nvPr/>
          </p:nvSpPr>
          <p:spPr bwMode="auto">
            <a:xfrm>
              <a:off x="5328" y="302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Y</a:t>
              </a:r>
            </a:p>
          </p:txBody>
        </p:sp>
        <p:sp>
          <p:nvSpPr>
            <p:cNvPr id="17459" name="Text Box 51"/>
            <p:cNvSpPr txBox="1">
              <a:spLocks noChangeArrowheads="1"/>
            </p:cNvSpPr>
            <p:nvPr/>
          </p:nvSpPr>
          <p:spPr bwMode="auto">
            <a:xfrm>
              <a:off x="5136" y="379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7239000" y="51816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143768" y="5214950"/>
            <a:ext cx="152400" cy="1295400"/>
            <a:chOff x="4512" y="3264"/>
            <a:chExt cx="96" cy="816"/>
          </a:xfrm>
        </p:grpSpPr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>
              <a:off x="46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4512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4512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4608" y="39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214282" y="5286388"/>
            <a:ext cx="2971800" cy="655638"/>
            <a:chOff x="144" y="3312"/>
            <a:chExt cx="1872" cy="413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432" y="3552"/>
              <a:ext cx="1296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endParaRPr kumimoji="1"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7473" name="Text Box 65"/>
            <p:cNvSpPr txBox="1">
              <a:spLocks noChangeArrowheads="1"/>
            </p:cNvSpPr>
            <p:nvPr/>
          </p:nvSpPr>
          <p:spPr bwMode="auto">
            <a:xfrm>
              <a:off x="144" y="3312"/>
              <a:ext cx="1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</a:t>
              </a:r>
            </a:p>
          </p:txBody>
        </p:sp>
        <p:sp>
          <p:nvSpPr>
            <p:cNvPr id="17474" name="Text Box 66"/>
            <p:cNvSpPr txBox="1">
              <a:spLocks noChangeArrowheads="1"/>
            </p:cNvSpPr>
            <p:nvPr/>
          </p:nvSpPr>
          <p:spPr bwMode="auto">
            <a:xfrm>
              <a:off x="1776" y="3360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en-US" sz="3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N</a:t>
              </a:r>
              <a:endParaRPr kumimoji="1"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7476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0760" y="4714884"/>
            <a:ext cx="1042988" cy="1042988"/>
          </a:xfrm>
          <a:prstGeom prst="actionButtonHelp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utoUpdateAnimBg="0"/>
      <p:bldP spid="17412" grpId="0" autoUpdateAnimBg="0"/>
      <p:bldP spid="17414" grpId="0" autoUpdateAnimBg="0"/>
      <p:bldP spid="17415" grpId="0" autoUpdateAnimBg="0"/>
      <p:bldP spid="17417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552</TotalTime>
  <Words>880</Words>
  <Application>Microsoft Office PowerPoint</Application>
  <PresentationFormat>Экран (4:3)</PresentationFormat>
  <Paragraphs>348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Обобщающий урок по теме «Четырехугольники»</vt:lpstr>
      <vt:lpstr>Слайд 3</vt:lpstr>
      <vt:lpstr>Параллелограмм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Сказка -  вопрос</vt:lpstr>
      <vt:lpstr>Сказка – вопрос</vt:lpstr>
      <vt:lpstr>Сказка – вопрос</vt:lpstr>
      <vt:lpstr>Сказка - вопрос</vt:lpstr>
      <vt:lpstr>Квадрат</vt:lpstr>
      <vt:lpstr>Слайд 17</vt:lpstr>
      <vt:lpstr>Применение </vt:lpstr>
      <vt:lpstr> Применение</vt:lpstr>
      <vt:lpstr>Применение.</vt:lpstr>
      <vt:lpstr>Орнамент</vt:lpstr>
      <vt:lpstr> Применение</vt:lpstr>
      <vt:lpstr>Слайд 23</vt:lpstr>
      <vt:lpstr>Слайд 24</vt:lpstr>
      <vt:lpstr>Слайд 25</vt:lpstr>
      <vt:lpstr>Задача</vt:lpstr>
      <vt:lpstr>       </vt:lpstr>
      <vt:lpstr>Слайд 28</vt:lpstr>
      <vt:lpstr>Слайд 29</vt:lpstr>
      <vt:lpstr>Слайд 30</vt:lpstr>
      <vt:lpstr>По горизонтали: 1. Фигура, обладающая                                                               свойствами прямоугольника                                   и ромба.                              2. Параллелограмм, диагонали                                   которого равны.                              3. Фигура, состоящая из четырех                                   точек и четырех последователь                                   но соединяющих их отрезков.                              4. Параллелограмм у которого                                   все стороны равны.                              5. Сколько осей симметрии                                   имеет квадрат.                                 6. Четырехугольник, у которого                                   только две противоположные                                  стороны параллельны. По вертикали:    2. Четырехугольник с                                      параллельны                                 ми противолежащими                                  сторонами.                              7. Параллелограмм с перпендику                                 лярными диагоналями.                              8. Чем является диагональ ромба.                             9. Отрезок, соединяющий                                  противолежащие вершины                                  четырехугольника.                            10. Древнегреческий ученый.                            11. Стороны четырехугольника,                                   имеющие общие концы.                            12. Ромб, у которого все                                   углы прямые.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 «Четырехугольники»</dc:title>
  <dc:creator>Обрященко Людмила</dc:creator>
  <cp:lastModifiedBy>Обрященко Людмила</cp:lastModifiedBy>
  <cp:revision>55</cp:revision>
  <dcterms:created xsi:type="dcterms:W3CDTF">2012-11-29T17:56:04Z</dcterms:created>
  <dcterms:modified xsi:type="dcterms:W3CDTF">2012-11-30T20:36:15Z</dcterms:modified>
</cp:coreProperties>
</file>