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2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2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8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7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6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3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1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8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Треугольники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708920"/>
            <a:ext cx="6400800" cy="464574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7 класс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1" y="2996952"/>
            <a:ext cx="3312368" cy="3014255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796136" y="4797152"/>
            <a:ext cx="2808312" cy="12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Учитель математики МКОУ Обская ООШ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Водянова Елена Анатольевна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Треугольники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164390">
            <a:off x="551819" y="1844823"/>
            <a:ext cx="1800200" cy="11521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62932" y="1529274"/>
            <a:ext cx="1800200" cy="2060715"/>
          </a:xfrm>
          <a:prstGeom prst="triangle">
            <a:avLst>
              <a:gd name="adj" fmla="val 71301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6502693" y="1471566"/>
            <a:ext cx="2232248" cy="1512168"/>
          </a:xfrm>
          <a:prstGeom prst="pent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6778856" y="4160189"/>
            <a:ext cx="1679921" cy="1224136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54900" y="2592420"/>
            <a:ext cx="1440000" cy="144016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149080"/>
            <a:ext cx="1008000" cy="10081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760321" y="3980934"/>
            <a:ext cx="2394000" cy="1463548"/>
          </a:xfrm>
          <a:prstGeom prst="triangle">
            <a:avLst>
              <a:gd name="adj" fmla="val 100000"/>
            </a:avLst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87568" y="6093296"/>
            <a:ext cx="727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mbria" pitchFamily="18" charset="0"/>
              </a:rPr>
              <a:t>Найдите на рисунке треугольники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2956" y="2799068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2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1843" y="2236221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1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8740" y="4572998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7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4423" y="4787860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6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7492" y="4402925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5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4824" y="3152953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3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4857" y="2070520"/>
            <a:ext cx="36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4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Треугольники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88600" y="2000995"/>
            <a:ext cx="3391312" cy="3276589"/>
            <a:chOff x="388600" y="2000995"/>
            <a:chExt cx="3391312" cy="3276589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755576" y="2420888"/>
              <a:ext cx="2664296" cy="2592288"/>
            </a:xfrm>
            <a:prstGeom prst="triangle">
              <a:avLst>
                <a:gd name="adj" fmla="val 7130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19872" y="4782343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" pitchFamily="18" charset="0"/>
                </a:rPr>
                <a:t>С</a:t>
              </a:r>
              <a:endParaRPr lang="ru-RU" sz="2400" dirty="0">
                <a:latin typeface="Cambria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00" y="4815919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" pitchFamily="18" charset="0"/>
                </a:rPr>
                <a:t>А</a:t>
              </a:r>
              <a:endParaRPr lang="ru-RU" sz="2400" dirty="0">
                <a:latin typeface="Cambria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89149" y="2000995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" pitchFamily="18" charset="0"/>
                </a:rPr>
                <a:t>В</a:t>
              </a:r>
              <a:endParaRPr lang="ru-RU" sz="2400" dirty="0">
                <a:latin typeface="Cambria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11960" y="200099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Стороны треугольника:</a:t>
            </a:r>
            <a:endParaRPr lang="ru-RU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5378146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Cambria" pitchFamily="18" charset="0"/>
                  </a:rPr>
                  <a:t>Обозначение: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 АВС</m:t>
                    </m:r>
                  </m:oMath>
                </a14:m>
                <a:endParaRPr lang="ru-RU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8146"/>
                <a:ext cx="280831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735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7020272" y="1583931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20272" y="2000995"/>
            <a:ext cx="127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АВ, ВС, АС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1960" y="32129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Вершины треугольника: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60912" y="447621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Углы треугольника: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72672" y="4014549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089755" y="279901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090119" y="4446587"/>
                <a:ext cx="1273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dirty="0" smtClean="0">
                    <a:latin typeface="Cambria" pitchFamily="18" charset="0"/>
                  </a:rPr>
                  <a:t>А,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dirty="0" smtClean="0">
                    <a:latin typeface="Cambria" pitchFamily="18" charset="0"/>
                  </a:rPr>
                  <a:t>В,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dirty="0" smtClean="0">
                    <a:latin typeface="Cambria" pitchFamily="18" charset="0"/>
                  </a:rPr>
                  <a:t>С</a:t>
                </a:r>
                <a:endParaRPr lang="ru-RU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119" y="4446587"/>
                <a:ext cx="127342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9836" r="-2392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015538" y="3212976"/>
            <a:ext cx="127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А, В и С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5" grpId="1"/>
      <p:bldP spid="26" grpId="1"/>
      <p:bldP spid="27" grpId="0"/>
      <p:bldP spid="28" grpId="0"/>
      <p:bldP spid="29" grpId="0"/>
      <p:bldP spid="29" grpId="1"/>
      <p:bldP spid="30" grpId="0"/>
      <p:bldP spid="30" grpId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Треугольники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5656" y="1268760"/>
            <a:ext cx="6119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Практическая работа.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192226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Задание 1.</a:t>
            </a:r>
          </a:p>
          <a:p>
            <a:r>
              <a:rPr lang="ru-RU" dirty="0">
                <a:latin typeface="Cambria" pitchFamily="18" charset="0"/>
              </a:rPr>
              <a:t>Начертите ∆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i="1" dirty="0">
                <a:latin typeface="Cambria" pitchFamily="18" charset="0"/>
              </a:rPr>
              <a:t>АВС</a:t>
            </a:r>
            <a:r>
              <a:rPr lang="ru-RU" dirty="0">
                <a:latin typeface="Cambria" pitchFamily="18" charset="0"/>
              </a:rPr>
              <a:t> и проведите отрезок, соединяющий вершину </a:t>
            </a:r>
            <a:r>
              <a:rPr lang="ru-RU" i="1" dirty="0">
                <a:latin typeface="Cambria" pitchFamily="18" charset="0"/>
              </a:rPr>
              <a:t>А</a:t>
            </a:r>
            <a:r>
              <a:rPr lang="ru-RU" dirty="0">
                <a:latin typeface="Cambria" pitchFamily="18" charset="0"/>
              </a:rPr>
              <a:t> с серединой противоположной стороны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307601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Задание 2.</a:t>
            </a:r>
          </a:p>
          <a:p>
            <a:r>
              <a:rPr lang="ru-RU" dirty="0">
                <a:latin typeface="Cambria" pitchFamily="18" charset="0"/>
              </a:rPr>
              <a:t>Начертите </a:t>
            </a:r>
            <a:r>
              <a:rPr lang="ru-RU" dirty="0" smtClean="0">
                <a:latin typeface="Cambria" pitchFamily="18" charset="0"/>
              </a:rPr>
              <a:t>∆ </a:t>
            </a:r>
            <a:r>
              <a:rPr lang="ru-RU" i="1" dirty="0">
                <a:latin typeface="Cambria" pitchFamily="18" charset="0"/>
              </a:rPr>
              <a:t>МNP</a:t>
            </a:r>
            <a:r>
              <a:rPr lang="ru-RU" dirty="0">
                <a:latin typeface="Cambria" pitchFamily="18" charset="0"/>
              </a:rPr>
              <a:t>. На стороне </a:t>
            </a:r>
            <a:r>
              <a:rPr lang="ru-RU" i="1" dirty="0">
                <a:latin typeface="Cambria" pitchFamily="18" charset="0"/>
              </a:rPr>
              <a:t>МР</a:t>
            </a:r>
            <a:r>
              <a:rPr lang="ru-RU" dirty="0">
                <a:latin typeface="Cambria" pitchFamily="18" charset="0"/>
              </a:rPr>
              <a:t> отметьте произвольную точку </a:t>
            </a:r>
            <a:r>
              <a:rPr lang="ru-RU" i="1" dirty="0">
                <a:latin typeface="Cambria" pitchFamily="18" charset="0"/>
              </a:rPr>
              <a:t>K</a:t>
            </a:r>
            <a:r>
              <a:rPr lang="ru-RU" dirty="0">
                <a:latin typeface="Cambria" pitchFamily="18" charset="0"/>
              </a:rPr>
              <a:t> и соедините ее с вершиной, противолежащей стороне </a:t>
            </a:r>
            <a:r>
              <a:rPr lang="ru-RU" i="1" dirty="0">
                <a:latin typeface="Cambria" pitchFamily="18" charset="0"/>
              </a:rPr>
              <a:t>МР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6" y="430684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Задание 3.</a:t>
            </a:r>
          </a:p>
          <a:p>
            <a:r>
              <a:rPr lang="ru-RU" dirty="0" smtClean="0">
                <a:latin typeface="Cambria" pitchFamily="18" charset="0"/>
              </a:rPr>
              <a:t>В ∆ </a:t>
            </a:r>
            <a:r>
              <a:rPr lang="ru-RU" i="1" dirty="0" smtClean="0">
                <a:latin typeface="Cambria" pitchFamily="18" charset="0"/>
              </a:rPr>
              <a:t>АВС </a:t>
            </a:r>
            <a:r>
              <a:rPr lang="ru-RU" dirty="0" smtClean="0">
                <a:latin typeface="Cambria" pitchFamily="18" charset="0"/>
              </a:rPr>
              <a:t>назовите :</a:t>
            </a:r>
          </a:p>
          <a:p>
            <a:r>
              <a:rPr lang="ru-RU" dirty="0" smtClean="0">
                <a:latin typeface="Cambria" pitchFamily="18" charset="0"/>
              </a:rPr>
              <a:t>а) углы, прилежащие к стороне </a:t>
            </a:r>
            <a:r>
              <a:rPr lang="ru-RU" i="1" dirty="0" smtClean="0">
                <a:latin typeface="Cambria" pitchFamily="18" charset="0"/>
              </a:rPr>
              <a:t>ВС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r>
              <a:rPr lang="ru-RU" dirty="0" smtClean="0">
                <a:latin typeface="Cambria" pitchFamily="18" charset="0"/>
              </a:rPr>
              <a:t>б) угол, противолежащий стороне </a:t>
            </a:r>
            <a:r>
              <a:rPr lang="ru-RU" i="1" dirty="0" smtClean="0">
                <a:latin typeface="Cambria" pitchFamily="18" charset="0"/>
              </a:rPr>
              <a:t>АВ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r>
              <a:rPr lang="ru-RU" dirty="0" smtClean="0">
                <a:latin typeface="Cambria" pitchFamily="18" charset="0"/>
              </a:rPr>
              <a:t>в) сторону, противолежащую углу </a:t>
            </a:r>
            <a:r>
              <a:rPr lang="ru-RU" i="1" dirty="0" smtClean="0">
                <a:latin typeface="Cambria" pitchFamily="18" charset="0"/>
              </a:rPr>
              <a:t>А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r>
              <a:rPr lang="ru-RU" dirty="0" smtClean="0">
                <a:latin typeface="Cambria" pitchFamily="18" charset="0"/>
              </a:rPr>
              <a:t>г) угол, заключенный между сторонами </a:t>
            </a:r>
            <a:r>
              <a:rPr lang="ru-RU" i="1" dirty="0" smtClean="0">
                <a:latin typeface="Cambria" pitchFamily="18" charset="0"/>
              </a:rPr>
              <a:t>АВ</a:t>
            </a:r>
            <a:r>
              <a:rPr lang="ru-RU" dirty="0" smtClean="0">
                <a:latin typeface="Cambria" pitchFamily="18" charset="0"/>
              </a:rPr>
              <a:t> и </a:t>
            </a:r>
            <a:r>
              <a:rPr lang="ru-RU" i="1" dirty="0" smtClean="0">
                <a:latin typeface="Cambria" pitchFamily="18" charset="0"/>
              </a:rPr>
              <a:t>АС</a:t>
            </a:r>
            <a:r>
              <a:rPr lang="ru-RU" dirty="0" smtClean="0">
                <a:latin typeface="Cambria" pitchFamily="18" charset="0"/>
              </a:rPr>
              <a:t> </a:t>
            </a:r>
            <a:endParaRPr lang="ru-RU" dirty="0">
              <a:latin typeface="Cambria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940152" y="4216411"/>
            <a:ext cx="2808312" cy="2092909"/>
            <a:chOff x="388600" y="1884713"/>
            <a:chExt cx="3391312" cy="4003554"/>
          </a:xfrm>
        </p:grpSpPr>
        <p:sp>
          <p:nvSpPr>
            <p:cNvPr id="19" name="Равнобедренный треугольник 18"/>
            <p:cNvSpPr/>
            <p:nvPr/>
          </p:nvSpPr>
          <p:spPr>
            <a:xfrm>
              <a:off x="755576" y="2420888"/>
              <a:ext cx="2664296" cy="2592288"/>
            </a:xfrm>
            <a:prstGeom prst="triangle">
              <a:avLst>
                <a:gd name="adj" fmla="val 7130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19872" y="4782343"/>
              <a:ext cx="360040" cy="1072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С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00" y="4815919"/>
              <a:ext cx="360040" cy="1072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А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89149" y="1884713"/>
              <a:ext cx="360041" cy="1072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В</a:t>
              </a:r>
              <a:endParaRPr lang="ru-RU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4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Треугольники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9912" y="143314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Периметром треугольника называется сумма длин его сторон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683568" y="1267599"/>
            <a:ext cx="2808312" cy="2092909"/>
            <a:chOff x="388600" y="1884713"/>
            <a:chExt cx="3391312" cy="4003554"/>
          </a:xfrm>
        </p:grpSpPr>
        <p:sp>
          <p:nvSpPr>
            <p:cNvPr id="19" name="Равнобедренный треугольник 18"/>
            <p:cNvSpPr/>
            <p:nvPr/>
          </p:nvSpPr>
          <p:spPr>
            <a:xfrm>
              <a:off x="755576" y="2420888"/>
              <a:ext cx="2664296" cy="2592288"/>
            </a:xfrm>
            <a:prstGeom prst="triangle">
              <a:avLst>
                <a:gd name="adj" fmla="val 7130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19872" y="4782343"/>
              <a:ext cx="360040" cy="1072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С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00" y="4815919"/>
              <a:ext cx="360040" cy="1072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А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89149" y="1884713"/>
              <a:ext cx="360041" cy="1072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В</a:t>
              </a:r>
              <a:endParaRPr lang="ru-RU" dirty="0">
                <a:latin typeface="Cambria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668900" y="2136041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Р = </a:t>
            </a:r>
            <a:r>
              <a:rPr lang="ru-RU" sz="3600" b="1" i="1" dirty="0" smtClean="0">
                <a:solidFill>
                  <a:srgbClr val="FF0000"/>
                </a:solidFill>
                <a:latin typeface="Cambria" pitchFamily="18" charset="0"/>
              </a:rPr>
              <a:t>АВ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 + </a:t>
            </a:r>
            <a:r>
              <a:rPr lang="ru-RU" sz="3600" b="1" i="1" dirty="0" smtClean="0">
                <a:solidFill>
                  <a:srgbClr val="FF0000"/>
                </a:solidFill>
                <a:latin typeface="Cambria" pitchFamily="18" charset="0"/>
              </a:rPr>
              <a:t>ВС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 + </a:t>
            </a:r>
            <a:r>
              <a:rPr lang="ru-RU" sz="3600" b="1" i="1" dirty="0" smtClean="0">
                <a:solidFill>
                  <a:srgbClr val="FF0000"/>
                </a:solidFill>
                <a:latin typeface="Cambria" pitchFamily="18" charset="0"/>
              </a:rPr>
              <a:t>АС</a:t>
            </a:r>
            <a:endParaRPr lang="ru-RU" sz="3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1758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Задача № 91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3226126"/>
            <a:ext cx="62978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mbria" pitchFamily="18" charset="0"/>
              </a:rPr>
              <a:t>Дано: </a:t>
            </a:r>
            <a:r>
              <a:rPr lang="ru-RU" i="1" dirty="0" smtClean="0">
                <a:latin typeface="Cambria" pitchFamily="18" charset="0"/>
              </a:rPr>
              <a:t>Р</a:t>
            </a:r>
            <a:r>
              <a:rPr lang="en-US" baseline="-25000" dirty="0">
                <a:latin typeface="Cambria" pitchFamily="18" charset="0"/>
              </a:rPr>
              <a:t>∆</a:t>
            </a:r>
            <a:r>
              <a:rPr lang="ru-RU" i="1" baseline="-25000" dirty="0" smtClean="0">
                <a:latin typeface="Cambria" pitchFamily="18" charset="0"/>
              </a:rPr>
              <a:t>АВС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= 48 см,   </a:t>
            </a:r>
            <a:r>
              <a:rPr lang="ru-RU" i="1" dirty="0">
                <a:latin typeface="Cambria" pitchFamily="18" charset="0"/>
              </a:rPr>
              <a:t>АС</a:t>
            </a:r>
            <a:r>
              <a:rPr lang="ru-RU" dirty="0">
                <a:latin typeface="Cambria" pitchFamily="18" charset="0"/>
              </a:rPr>
              <a:t> = 18 см,   </a:t>
            </a:r>
            <a:r>
              <a:rPr lang="ru-RU" i="1" dirty="0">
                <a:latin typeface="Cambria" pitchFamily="18" charset="0"/>
              </a:rPr>
              <a:t>ВС – АВ</a:t>
            </a:r>
            <a:r>
              <a:rPr lang="ru-RU" dirty="0">
                <a:latin typeface="Cambria" pitchFamily="18" charset="0"/>
              </a:rPr>
              <a:t> = 4,6 см.</a:t>
            </a:r>
          </a:p>
          <a:p>
            <a:r>
              <a:rPr lang="ru-RU" dirty="0">
                <a:latin typeface="Cambria" pitchFamily="18" charset="0"/>
              </a:rPr>
              <a:t>Найти: </a:t>
            </a:r>
            <a:r>
              <a:rPr lang="ru-RU" i="1" dirty="0">
                <a:latin typeface="Cambria" pitchFamily="18" charset="0"/>
              </a:rPr>
              <a:t>АВ</a:t>
            </a:r>
            <a:r>
              <a:rPr lang="ru-RU" dirty="0">
                <a:latin typeface="Cambria" pitchFamily="18" charset="0"/>
              </a:rPr>
              <a:t> и </a:t>
            </a:r>
            <a:r>
              <a:rPr lang="ru-RU" i="1" dirty="0">
                <a:latin typeface="Cambria" pitchFamily="18" charset="0"/>
              </a:rPr>
              <a:t>ВС</a:t>
            </a:r>
            <a:r>
              <a:rPr lang="ru-RU" dirty="0">
                <a:latin typeface="Cambria" pitchFamily="18" charset="0"/>
              </a:rPr>
              <a:t>.</a:t>
            </a:r>
          </a:p>
          <a:p>
            <a:r>
              <a:rPr lang="ru-RU" dirty="0" smtClean="0">
                <a:latin typeface="Cambria" pitchFamily="18" charset="0"/>
              </a:rPr>
              <a:t>Решение.</a:t>
            </a:r>
            <a:endParaRPr lang="ru-RU" dirty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Пусть </a:t>
            </a:r>
            <a:r>
              <a:rPr lang="ru-RU" i="1" dirty="0" smtClean="0">
                <a:latin typeface="Cambria" pitchFamily="18" charset="0"/>
              </a:rPr>
              <a:t>АВ = х </a:t>
            </a:r>
            <a:r>
              <a:rPr lang="ru-RU" dirty="0" smtClean="0">
                <a:latin typeface="Cambria" pitchFamily="18" charset="0"/>
              </a:rPr>
              <a:t>см, </a:t>
            </a:r>
            <a:r>
              <a:rPr lang="ru-RU" dirty="0">
                <a:latin typeface="Cambria" pitchFamily="18" charset="0"/>
              </a:rPr>
              <a:t>тогда </a:t>
            </a:r>
            <a:r>
              <a:rPr lang="ru-RU" i="1" dirty="0" smtClean="0">
                <a:latin typeface="Cambria" pitchFamily="18" charset="0"/>
              </a:rPr>
              <a:t>ВС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= (</a:t>
            </a:r>
            <a:r>
              <a:rPr lang="ru-RU" i="1" dirty="0">
                <a:latin typeface="Cambria" pitchFamily="18" charset="0"/>
              </a:rPr>
              <a:t>х</a:t>
            </a:r>
            <a:r>
              <a:rPr lang="ru-RU" dirty="0">
                <a:latin typeface="Cambria" pitchFamily="18" charset="0"/>
              </a:rPr>
              <a:t> + 4,6) </a:t>
            </a:r>
            <a:r>
              <a:rPr lang="ru-RU" dirty="0" smtClean="0">
                <a:latin typeface="Cambria" pitchFamily="18" charset="0"/>
              </a:rPr>
              <a:t>см. </a:t>
            </a:r>
          </a:p>
          <a:p>
            <a:r>
              <a:rPr lang="ru-RU" dirty="0" smtClean="0">
                <a:latin typeface="Cambria" pitchFamily="18" charset="0"/>
              </a:rPr>
              <a:t>Р = </a:t>
            </a:r>
            <a:r>
              <a:rPr lang="ru-RU" i="1" dirty="0" smtClean="0">
                <a:latin typeface="Cambria" pitchFamily="18" charset="0"/>
              </a:rPr>
              <a:t>АВ</a:t>
            </a:r>
            <a:r>
              <a:rPr lang="ru-RU" dirty="0" smtClean="0">
                <a:latin typeface="Cambria" pitchFamily="18" charset="0"/>
              </a:rPr>
              <a:t> + </a:t>
            </a:r>
            <a:r>
              <a:rPr lang="ru-RU" i="1" dirty="0" smtClean="0">
                <a:latin typeface="Cambria" pitchFamily="18" charset="0"/>
              </a:rPr>
              <a:t>ВС</a:t>
            </a:r>
            <a:r>
              <a:rPr lang="ru-RU" dirty="0" smtClean="0">
                <a:latin typeface="Cambria" pitchFamily="18" charset="0"/>
              </a:rPr>
              <a:t> + </a:t>
            </a:r>
            <a:r>
              <a:rPr lang="ru-RU" i="1" dirty="0" smtClean="0">
                <a:latin typeface="Cambria" pitchFamily="18" charset="0"/>
              </a:rPr>
              <a:t>АС</a:t>
            </a:r>
            <a:endParaRPr lang="ru-RU" dirty="0" smtClean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Составим уравнение:</a:t>
            </a:r>
          </a:p>
          <a:p>
            <a:r>
              <a:rPr lang="ru-RU" i="1" dirty="0" smtClean="0">
                <a:latin typeface="Cambria" pitchFamily="18" charset="0"/>
              </a:rPr>
              <a:t>х </a:t>
            </a:r>
            <a:r>
              <a:rPr lang="ru-RU" i="1" dirty="0">
                <a:latin typeface="Cambria" pitchFamily="18" charset="0"/>
              </a:rPr>
              <a:t>+ х</a:t>
            </a:r>
            <a:r>
              <a:rPr lang="ru-RU" dirty="0">
                <a:latin typeface="Cambria" pitchFamily="18" charset="0"/>
              </a:rPr>
              <a:t> + 4,6 + 18 </a:t>
            </a:r>
            <a:r>
              <a:rPr lang="ru-RU" dirty="0" smtClean="0">
                <a:latin typeface="Cambria" pitchFamily="18" charset="0"/>
              </a:rPr>
              <a:t>= 48 </a:t>
            </a:r>
          </a:p>
          <a:p>
            <a:r>
              <a:rPr lang="ru-RU" dirty="0" smtClean="0">
                <a:latin typeface="Cambria" pitchFamily="18" charset="0"/>
              </a:rPr>
              <a:t>2</a:t>
            </a:r>
            <a:r>
              <a:rPr lang="ru-RU" i="1" dirty="0" smtClean="0">
                <a:latin typeface="Cambria" pitchFamily="18" charset="0"/>
              </a:rPr>
              <a:t>х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= 25,4;   </a:t>
            </a:r>
            <a:endParaRPr lang="ru-RU" dirty="0" smtClean="0">
              <a:latin typeface="Cambria" pitchFamily="18" charset="0"/>
            </a:endParaRPr>
          </a:p>
          <a:p>
            <a:r>
              <a:rPr lang="ru-RU" i="1" dirty="0" smtClean="0">
                <a:latin typeface="Cambria" pitchFamily="18" charset="0"/>
              </a:rPr>
              <a:t>х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= 12,7.</a:t>
            </a:r>
          </a:p>
          <a:p>
            <a:r>
              <a:rPr lang="ru-RU" i="1" dirty="0" smtClean="0">
                <a:latin typeface="Cambria" pitchFamily="18" charset="0"/>
              </a:rPr>
              <a:t>АВ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= 12,7 см; </a:t>
            </a:r>
            <a:r>
              <a:rPr lang="ru-RU" i="1" dirty="0">
                <a:latin typeface="Cambria" pitchFamily="18" charset="0"/>
              </a:rPr>
              <a:t>ВС</a:t>
            </a:r>
            <a:r>
              <a:rPr lang="ru-RU" dirty="0">
                <a:latin typeface="Cambria" pitchFamily="18" charset="0"/>
              </a:rPr>
              <a:t> = 12,7 + 4,6 + 17,3 (см).</a:t>
            </a:r>
          </a:p>
          <a:p>
            <a:r>
              <a:rPr lang="ru-RU" dirty="0">
                <a:latin typeface="Cambria" pitchFamily="18" charset="0"/>
              </a:rPr>
              <a:t>Ответ: 12,7 см и 17,3 см.</a:t>
            </a:r>
          </a:p>
        </p:txBody>
      </p:sp>
    </p:spTree>
    <p:extLst>
      <p:ext uri="{BB962C8B-B14F-4D97-AF65-F5344CB8AC3E}">
        <p14:creationId xmlns:p14="http://schemas.microsoft.com/office/powerpoint/2010/main" val="3789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/>
      <p:bldP spid="13" grpId="0"/>
      <p:bldP spid="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Треугольники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567" y="5378146"/>
            <a:ext cx="716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Назовите соответственно равные  стороны и углы ∆</a:t>
            </a:r>
            <a:r>
              <a:rPr lang="ru-RU" i="1" dirty="0" smtClean="0">
                <a:latin typeface="Cambria" pitchFamily="18" charset="0"/>
              </a:rPr>
              <a:t>АВС </a:t>
            </a:r>
            <a:r>
              <a:rPr lang="ru-RU" dirty="0" smtClean="0">
                <a:latin typeface="Cambria" pitchFamily="18" charset="0"/>
              </a:rPr>
              <a:t>и ∆</a:t>
            </a:r>
            <a:r>
              <a:rPr lang="ru-RU" i="1" dirty="0" smtClean="0">
                <a:latin typeface="Cambria" pitchFamily="18" charset="0"/>
              </a:rPr>
              <a:t>М</a:t>
            </a:r>
            <a:r>
              <a:rPr lang="en-US" i="1" dirty="0" smtClean="0">
                <a:latin typeface="Cambria" pitchFamily="18" charset="0"/>
              </a:rPr>
              <a:t>NK</a:t>
            </a:r>
            <a:r>
              <a:rPr lang="ru-RU" dirty="0" smtClean="0">
                <a:latin typeface="Cambria" pitchFamily="18" charset="0"/>
              </a:rPr>
              <a:t> </a:t>
            </a:r>
            <a:endParaRPr lang="ru-RU" dirty="0">
              <a:latin typeface="Cambria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37350" y="1363280"/>
            <a:ext cx="3391312" cy="3251878"/>
            <a:chOff x="537350" y="1363280"/>
            <a:chExt cx="3391312" cy="3251878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537350" y="1363280"/>
              <a:ext cx="3391312" cy="3251878"/>
              <a:chOff x="388600" y="2025706"/>
              <a:chExt cx="3391312" cy="3251878"/>
            </a:xfrm>
          </p:grpSpPr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755576" y="2420888"/>
                <a:ext cx="2664296" cy="2592288"/>
              </a:xfrm>
              <a:prstGeom prst="triangle">
                <a:avLst>
                  <a:gd name="adj" fmla="val 87354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419872" y="4782343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Cambria" pitchFamily="18" charset="0"/>
                  </a:rPr>
                  <a:t>С</a:t>
                </a:r>
                <a:endParaRPr lang="ru-RU" sz="2400" dirty="0">
                  <a:latin typeface="Cambria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88600" y="4815919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Cambria" pitchFamily="18" charset="0"/>
                  </a:rPr>
                  <a:t>А</a:t>
                </a:r>
                <a:endParaRPr lang="ru-RU" sz="2400" dirty="0">
                  <a:latin typeface="Cambria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113564" y="2025706"/>
                <a:ext cx="3600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Cambria" pitchFamily="18" charset="0"/>
                  </a:rPr>
                  <a:t>В</a:t>
                </a:r>
                <a:endParaRPr lang="ru-RU" sz="2400" dirty="0">
                  <a:latin typeface="Cambria" pitchFamily="18" charset="0"/>
                </a:endParaRPr>
              </a:p>
            </p:txBody>
          </p:sp>
        </p:grpSp>
        <p:sp>
          <p:nvSpPr>
            <p:cNvPr id="6" name="Дуга 5"/>
            <p:cNvSpPr/>
            <p:nvPr/>
          </p:nvSpPr>
          <p:spPr>
            <a:xfrm>
              <a:off x="958632" y="4072900"/>
              <a:ext cx="360040" cy="542258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 w="28575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2829709" y="1731730"/>
              <a:ext cx="482820" cy="567808"/>
              <a:chOff x="2829709" y="1731730"/>
              <a:chExt cx="482820" cy="567808"/>
            </a:xfrm>
          </p:grpSpPr>
          <p:sp>
            <p:nvSpPr>
              <p:cNvPr id="39" name="Дуга 38"/>
              <p:cNvSpPr/>
              <p:nvPr/>
            </p:nvSpPr>
            <p:spPr>
              <a:xfrm rot="8126028">
                <a:off x="2829709" y="1731730"/>
                <a:ext cx="482820" cy="567808"/>
              </a:xfrm>
              <a:prstGeom prst="arc">
                <a:avLst>
                  <a:gd name="adj1" fmla="val 16200000"/>
                  <a:gd name="adj2" fmla="val 462530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0" name="Дуга 39"/>
              <p:cNvSpPr/>
              <p:nvPr/>
            </p:nvSpPr>
            <p:spPr>
              <a:xfrm rot="8937658">
                <a:off x="2917121" y="1788212"/>
                <a:ext cx="360040" cy="384353"/>
              </a:xfrm>
              <a:prstGeom prst="arc">
                <a:avLst>
                  <a:gd name="adj1" fmla="val 15257131"/>
                  <a:gd name="adj2" fmla="val 0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3230026" y="4001250"/>
              <a:ext cx="612000" cy="612000"/>
              <a:chOff x="3230026" y="4001250"/>
              <a:chExt cx="612000" cy="612000"/>
            </a:xfrm>
          </p:grpSpPr>
          <p:sp>
            <p:nvSpPr>
              <p:cNvPr id="46" name="Дуга 45"/>
              <p:cNvSpPr/>
              <p:nvPr/>
            </p:nvSpPr>
            <p:spPr>
              <a:xfrm rot="16200000">
                <a:off x="3337862" y="4146940"/>
                <a:ext cx="419405" cy="39417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7" name="Дуга 46"/>
              <p:cNvSpPr/>
              <p:nvPr/>
            </p:nvSpPr>
            <p:spPr>
              <a:xfrm rot="16200000">
                <a:off x="3295564" y="4068492"/>
                <a:ext cx="504000" cy="504000"/>
              </a:xfrm>
              <a:prstGeom prst="arc">
                <a:avLst>
                  <a:gd name="adj1" fmla="val 15825866"/>
                  <a:gd name="adj2" fmla="val 0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9" name="Дуга 48"/>
              <p:cNvSpPr/>
              <p:nvPr/>
            </p:nvSpPr>
            <p:spPr>
              <a:xfrm rot="16200000">
                <a:off x="3230026" y="4001250"/>
                <a:ext cx="612000" cy="612000"/>
              </a:xfrm>
              <a:prstGeom prst="arc">
                <a:avLst>
                  <a:gd name="adj1" fmla="val 15825866"/>
                  <a:gd name="adj2" fmla="val 0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</p:grp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907704" y="3075719"/>
              <a:ext cx="180020" cy="2498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3350476" y="3006874"/>
              <a:ext cx="130451" cy="268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3315284" y="2876335"/>
              <a:ext cx="130451" cy="268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2254358" y="4186081"/>
              <a:ext cx="78709" cy="268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360709" y="4190498"/>
              <a:ext cx="78709" cy="268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434774" y="4190498"/>
              <a:ext cx="78709" cy="268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Группа 77"/>
          <p:cNvGrpSpPr/>
          <p:nvPr/>
        </p:nvGrpSpPr>
        <p:grpSpPr>
          <a:xfrm>
            <a:off x="4616724" y="1552411"/>
            <a:ext cx="3732683" cy="3282121"/>
            <a:chOff x="4616724" y="1552411"/>
            <a:chExt cx="3732683" cy="3282121"/>
          </a:xfrm>
        </p:grpSpPr>
        <p:sp>
          <p:nvSpPr>
            <p:cNvPr id="35" name="TextBox 34"/>
            <p:cNvSpPr txBox="1"/>
            <p:nvPr/>
          </p:nvSpPr>
          <p:spPr>
            <a:xfrm>
              <a:off x="4616724" y="1586828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" pitchFamily="18" charset="0"/>
                </a:rPr>
                <a:t>М</a:t>
              </a:r>
              <a:endParaRPr lang="ru-RU" sz="2400" dirty="0">
                <a:latin typeface="Cambria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01211" y="437286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mbria" pitchFamily="18" charset="0"/>
                </a:rPr>
                <a:t>K</a:t>
              </a:r>
              <a:endParaRPr lang="ru-RU" sz="2400" dirty="0">
                <a:latin typeface="Cambria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89367" y="3275695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mbria" pitchFamily="18" charset="0"/>
                </a:rPr>
                <a:t>N</a:t>
              </a:r>
              <a:endParaRPr lang="ru-RU" sz="2400" dirty="0">
                <a:latin typeface="Cambria" pitchFamily="18" charset="0"/>
              </a:endParaRPr>
            </a:p>
          </p:txBody>
        </p:sp>
        <p:grpSp>
          <p:nvGrpSpPr>
            <p:cNvPr id="76" name="Группа 75"/>
            <p:cNvGrpSpPr/>
            <p:nvPr/>
          </p:nvGrpSpPr>
          <p:grpSpPr>
            <a:xfrm>
              <a:off x="4820152" y="1552411"/>
              <a:ext cx="3308547" cy="3212908"/>
              <a:chOff x="4820152" y="1552411"/>
              <a:chExt cx="3308547" cy="3212908"/>
            </a:xfrm>
          </p:grpSpPr>
          <p:sp>
            <p:nvSpPr>
              <p:cNvPr id="19" name="Равнобедренный треугольник 18"/>
              <p:cNvSpPr/>
              <p:nvPr/>
            </p:nvSpPr>
            <p:spPr>
              <a:xfrm rot="4462103">
                <a:off x="5265507" y="1588415"/>
                <a:ext cx="2664296" cy="2592288"/>
              </a:xfrm>
              <a:prstGeom prst="triangle">
                <a:avLst>
                  <a:gd name="adj" fmla="val 87354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Дуга 37"/>
              <p:cNvSpPr/>
              <p:nvPr/>
            </p:nvSpPr>
            <p:spPr>
              <a:xfrm rot="4895536">
                <a:off x="4911261" y="1926988"/>
                <a:ext cx="360040" cy="542258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1" name="Группа 40"/>
              <p:cNvGrpSpPr/>
              <p:nvPr/>
            </p:nvGrpSpPr>
            <p:grpSpPr>
              <a:xfrm rot="4742992">
                <a:off x="7603385" y="3162513"/>
                <a:ext cx="482820" cy="567808"/>
                <a:chOff x="2829709" y="1731730"/>
                <a:chExt cx="482820" cy="567808"/>
              </a:xfrm>
            </p:grpSpPr>
            <p:sp>
              <p:nvSpPr>
                <p:cNvPr id="42" name="Дуга 41"/>
                <p:cNvSpPr/>
                <p:nvPr/>
              </p:nvSpPr>
              <p:spPr>
                <a:xfrm rot="8126028">
                  <a:off x="2829709" y="1731730"/>
                  <a:ext cx="482820" cy="567808"/>
                </a:xfrm>
                <a:prstGeom prst="arc">
                  <a:avLst>
                    <a:gd name="adj1" fmla="val 16200000"/>
                    <a:gd name="adj2" fmla="val 462530"/>
                  </a:avLst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 w="28575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8937658">
                  <a:off x="2917121" y="1788212"/>
                  <a:ext cx="360040" cy="384353"/>
                </a:xfrm>
                <a:prstGeom prst="arc">
                  <a:avLst>
                    <a:gd name="adj1" fmla="val 15257131"/>
                    <a:gd name="adj2" fmla="val 0"/>
                  </a:avLst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 w="28575"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50" name="Группа 49"/>
              <p:cNvGrpSpPr/>
              <p:nvPr/>
            </p:nvGrpSpPr>
            <p:grpSpPr>
              <a:xfrm rot="4225680">
                <a:off x="5465003" y="4153319"/>
                <a:ext cx="612000" cy="612000"/>
                <a:chOff x="3230026" y="4001250"/>
                <a:chExt cx="612000" cy="612000"/>
              </a:xfrm>
            </p:grpSpPr>
            <p:sp>
              <p:nvSpPr>
                <p:cNvPr id="51" name="Дуга 50"/>
                <p:cNvSpPr/>
                <p:nvPr/>
              </p:nvSpPr>
              <p:spPr>
                <a:xfrm rot="16200000">
                  <a:off x="3337862" y="4146940"/>
                  <a:ext cx="419405" cy="394177"/>
                </a:xfrm>
                <a:prstGeom prst="arc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 w="28575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" name="Дуга 51"/>
                <p:cNvSpPr/>
                <p:nvPr/>
              </p:nvSpPr>
              <p:spPr>
                <a:xfrm rot="16200000">
                  <a:off x="3295564" y="4068492"/>
                  <a:ext cx="504000" cy="504000"/>
                </a:xfrm>
                <a:prstGeom prst="arc">
                  <a:avLst>
                    <a:gd name="adj1" fmla="val 15825866"/>
                    <a:gd name="adj2" fmla="val 0"/>
                  </a:avLst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 w="28575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3" name="Дуга 52"/>
                <p:cNvSpPr/>
                <p:nvPr/>
              </p:nvSpPr>
              <p:spPr>
                <a:xfrm rot="16200000">
                  <a:off x="3230026" y="4001250"/>
                  <a:ext cx="612000" cy="612000"/>
                </a:xfrm>
                <a:prstGeom prst="arc">
                  <a:avLst>
                    <a:gd name="adj1" fmla="val 15825866"/>
                    <a:gd name="adj2" fmla="val 0"/>
                  </a:avLst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 w="28575"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cxnSp>
            <p:nvCxnSpPr>
              <p:cNvPr id="54" name="Прямая соединительная линия 53"/>
              <p:cNvCxnSpPr/>
              <p:nvPr/>
            </p:nvCxnSpPr>
            <p:spPr>
              <a:xfrm flipH="1">
                <a:off x="5310082" y="3191116"/>
                <a:ext cx="130451" cy="2688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6149475" y="2415846"/>
                <a:ext cx="78709" cy="2688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6299454" y="2528762"/>
                <a:ext cx="78709" cy="2688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6762351" y="3881905"/>
                <a:ext cx="78709" cy="2688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6684808" y="3921677"/>
                <a:ext cx="78709" cy="2688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6606622" y="3968816"/>
                <a:ext cx="78709" cy="2688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Прямоугольник 76"/>
          <p:cNvSpPr/>
          <p:nvPr/>
        </p:nvSpPr>
        <p:spPr>
          <a:xfrm>
            <a:off x="4111456" y="566124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73379" y="5938247"/>
            <a:ext cx="292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АВ = МК, ВС = М</a:t>
            </a:r>
            <a:r>
              <a:rPr lang="en-US" dirty="0" smtClean="0">
                <a:latin typeface="Cambria" pitchFamily="18" charset="0"/>
              </a:rPr>
              <a:t>N, AC = KN;    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76968" y="5938247"/>
            <a:ext cx="292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∠А = ∠М, ∠В = ∠</a:t>
            </a:r>
            <a:r>
              <a:rPr lang="en-US" dirty="0" smtClean="0">
                <a:latin typeface="Cambria" pitchFamily="18" charset="0"/>
              </a:rPr>
              <a:t>N, ∠C = ∠K     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77" grpId="0"/>
      <p:bldP spid="77" grpId="1"/>
      <p:bldP spid="79" grpId="0"/>
      <p:bldP spid="80" grpId="0"/>
    </p:bld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91</TotalTime>
  <Words>317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Треугольники</vt:lpstr>
      <vt:lpstr>Треугольники</vt:lpstr>
      <vt:lpstr>Треугольники</vt:lpstr>
      <vt:lpstr>Треугольники</vt:lpstr>
      <vt:lpstr>Треугольники</vt:lpstr>
      <vt:lpstr>Треугольники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Треугольники</dc:title>
  <dc:creator>Elena</dc:creator>
  <cp:lastModifiedBy>Пользователь Windows</cp:lastModifiedBy>
  <cp:revision>10</cp:revision>
  <dcterms:created xsi:type="dcterms:W3CDTF">2012-10-15T10:26:40Z</dcterms:created>
  <dcterms:modified xsi:type="dcterms:W3CDTF">2013-11-22T13:32:58Z</dcterms:modified>
</cp:coreProperties>
</file>