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2" r:id="rId4"/>
    <p:sldId id="263" r:id="rId5"/>
    <p:sldId id="265" r:id="rId6"/>
    <p:sldId id="267" r:id="rId7"/>
    <p:sldId id="269" r:id="rId8"/>
    <p:sldId id="271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34929-83AD-4E72-B541-8CD7386CD128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92644-A45D-4084-A387-4E96155DE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537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sz="1200" dirty="0" smtClean="0"/>
              <a:t>Это другой параметр</a:t>
            </a:r>
            <a:r>
              <a:rPr lang="ru-RU" sz="1200" baseline="0" dirty="0" smtClean="0"/>
              <a:t> для обзорных слайдов, использующих переходы.</a:t>
            </a:r>
            <a:endParaRPr lang="ru-RU" sz="1200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Используйте заголовки разделов для каждой из тем, чтобы переход был понятен для аудитории. 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Используйте заголовки разделов для каждой из тем, чтобы переход был понятен для аудитории. 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Используйте заголовки разделов для каждой из тем, чтобы переход был понятен для аудитории. 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Используйте заголовки разделов для каждой из тем, чтобы переход был понятен для аудитории. 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8661078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19236822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180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2203246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180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5708694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180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41890120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180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1446130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627784" y="548680"/>
            <a:ext cx="6143240" cy="3384376"/>
          </a:xfrm>
        </p:spPr>
        <p:txBody>
          <a:bodyPr>
            <a:normAutofit/>
          </a:bodyPr>
          <a:lstStyle/>
          <a:p>
            <a:r>
              <a:rPr lang="ru-RU" dirty="0"/>
              <a:t>Мотивация успеха – необходимое условие овладения иностранным языком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+mn-lt"/>
              </a:rPr>
              <a:t>Пономарева Ольга Борисовна</a:t>
            </a:r>
          </a:p>
          <a:p>
            <a:r>
              <a:rPr lang="ru-RU" sz="2400" dirty="0">
                <a:latin typeface="+mn-lt"/>
              </a:rPr>
              <a:t>у</a:t>
            </a:r>
            <a:r>
              <a:rPr lang="ru-RU" sz="2400" dirty="0" smtClean="0">
                <a:latin typeface="+mn-lt"/>
              </a:rPr>
              <a:t>читель английского языка МОУ «СОШ № 24» г. Энгельса</a:t>
            </a:r>
          </a:p>
          <a:p>
            <a:endParaRPr lang="ru-RU" sz="24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44924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Смысл учения – сложное личностное образование, включающее в себя:</a:t>
            </a:r>
          </a:p>
          <a:p>
            <a:r>
              <a:rPr lang="ru-RU" dirty="0"/>
              <a:t>- осознание ребенком объективной значимости учения, которое опирается на общественно выработанные нравственные ценности, принятые в его социальном окружении и семье;</a:t>
            </a:r>
          </a:p>
          <a:p>
            <a:r>
              <a:rPr lang="ru-RU" dirty="0"/>
              <a:t>- понимание субъективной значимости учения для себя, которое обязательно преломляется через уровень притязаний ребенка, его самоконтроль и самооценку учебной деятельности.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14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3568" y="548680"/>
            <a:ext cx="7393632" cy="5623520"/>
          </a:xfrm>
          <a:prstGeom prst="rect">
            <a:avLst/>
          </a:prstGeom>
          <a:noFill/>
        </p:spPr>
        <p:txBody>
          <a:bodyPr wrap="square" rtlCol="0">
            <a:normAutofit fontScale="40000" lnSpcReduction="20000"/>
          </a:bodyPr>
          <a:lstStyle/>
          <a:p>
            <a:r>
              <a:rPr lang="ru-RU" sz="7200" dirty="0"/>
              <a:t>Известный британский методист, автор УМК для изучения английского языка подростками “</a:t>
            </a:r>
            <a:r>
              <a:rPr lang="en-US" sz="7200" dirty="0"/>
              <a:t>Open Doors</a:t>
            </a:r>
            <a:r>
              <a:rPr lang="ru-RU" sz="7200" dirty="0"/>
              <a:t>”, </a:t>
            </a:r>
            <a:r>
              <a:rPr lang="ru-RU" sz="7200" dirty="0" err="1"/>
              <a:t>Норман</a:t>
            </a:r>
            <a:r>
              <a:rPr lang="ru-RU" sz="7200" dirty="0"/>
              <a:t> Уитни, подчеркивая, что «мотивация – это ключ к успешному обучению», выделяет три важнейших условия ее повышения:</a:t>
            </a:r>
          </a:p>
          <a:p>
            <a:r>
              <a:rPr lang="ru-RU" sz="7200" dirty="0"/>
              <a:t>- возможность для школьников в процессе изучения иностранного языка общаться и выражать себя;</a:t>
            </a:r>
          </a:p>
          <a:p>
            <a:r>
              <a:rPr lang="ru-RU" sz="7200" dirty="0"/>
              <a:t>- многообразие тем, действительно представляющих интерес для данной возрастной группы;</a:t>
            </a:r>
          </a:p>
          <a:p>
            <a:r>
              <a:rPr lang="ru-RU" sz="7200" dirty="0"/>
              <a:t>- постоянное ощущение школьниками своих достижений и прогресса в овладении языком.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6312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548680"/>
            <a:ext cx="8159626" cy="53949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2800" u="sng" dirty="0"/>
              <a:t>Создание ситуации успеха на уроке:</a:t>
            </a:r>
            <a:endParaRPr lang="ru-RU" sz="2800" dirty="0"/>
          </a:p>
          <a:p>
            <a:pPr lvl="0"/>
            <a:r>
              <a:rPr lang="ru-RU" sz="2800" dirty="0"/>
              <a:t>Обязательное условие. </a:t>
            </a:r>
            <a:r>
              <a:rPr lang="ru-RU" sz="2800" i="1" dirty="0"/>
              <a:t>Атмосфера доброжелательности </a:t>
            </a:r>
            <a:r>
              <a:rPr lang="ru-RU" sz="2800" dirty="0"/>
              <a:t>в классе на протяжении всего урока. Слагаемые доброжелательности: улыбка, добрый взгляд, внимание друг к другу, интерес к каждому, приветливость, расположенность, мягкие жесты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7034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548680"/>
            <a:ext cx="8210872" cy="5623520"/>
          </a:xfrm>
          <a:prstGeom prst="rect">
            <a:avLst/>
          </a:prstGeom>
          <a:noFill/>
        </p:spPr>
        <p:txBody>
          <a:bodyPr wrap="square" rtlCol="0">
            <a:normAutofit fontScale="40000" lnSpcReduction="20000"/>
          </a:bodyPr>
          <a:lstStyle/>
          <a:p>
            <a:pPr lvl="0"/>
            <a:r>
              <a:rPr lang="ru-RU" sz="7200" i="1" dirty="0"/>
              <a:t>Снятие страха – </a:t>
            </a:r>
            <a:r>
              <a:rPr lang="ru-RU" sz="7200" dirty="0"/>
              <a:t>авансирование детей перед тем, как они приступят к реализации поставленной задачи. Авансировать успех – значит объявить о положительных результатах до того, как они получены. Данная операция увеличивает меру уверенности в себе ребёнка, повышает активность и его свободу. (Приём персональной исключительности, основанием служит любое соответствующее предлагаемой деятельности достоинство школьника: физическая сила, чёткость мышления, оригинальность восприятия, хорошая память, находчивость и т. п. )</a:t>
            </a:r>
            <a:endParaRPr lang="ru-RU" sz="7200" dirty="0">
              <a:effectLst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351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375848" cy="3672408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>Ключевой момент.</a:t>
            </a:r>
            <a:r>
              <a:rPr lang="ru-RU" sz="2800" i="1" dirty="0"/>
              <a:t> Высокая мотивация </a:t>
            </a:r>
            <a:r>
              <a:rPr lang="ru-RU" sz="2800" dirty="0"/>
              <a:t>предлагаемых действий: во имя чего? Ради чего? Зачем? Мотив – сильнейший механизм.</a:t>
            </a:r>
            <a:br>
              <a:rPr lang="ru-RU" sz="2800" dirty="0"/>
            </a:br>
            <a:r>
              <a:rPr lang="ru-RU" sz="2800" i="1" dirty="0"/>
              <a:t>Реальная помощь в продвижении к успеху </a:t>
            </a:r>
            <a:r>
              <a:rPr lang="ru-RU" sz="2800" dirty="0"/>
              <a:t>– скрытая инструкция деятельности, посылаемая субъекту для инициирования мыслительного образа предстоящей деятельности, и пути её выполнения.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450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375848" cy="3672408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060849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i="1" dirty="0"/>
              <a:t>Краткое экспрессивное воздействие </a:t>
            </a:r>
            <a:r>
              <a:rPr lang="ru-RU" sz="2800" dirty="0"/>
              <a:t>– педагогическое внушение, собранное в яркий фокус: «За дело! Приступаем!»</a:t>
            </a:r>
          </a:p>
          <a:p>
            <a:pPr lvl="0"/>
            <a:r>
              <a:rPr lang="ru-RU" sz="2800" i="1" dirty="0"/>
              <a:t>Педагогическая поддержка </a:t>
            </a:r>
            <a:r>
              <a:rPr lang="ru-RU" sz="2800" dirty="0"/>
              <a:t>в процессе выполнения работы (краткие реплики или мимические жесты).</a:t>
            </a:r>
          </a:p>
          <a:p>
            <a:pPr lvl="0"/>
            <a:r>
              <a:rPr lang="ru-RU" sz="2800" i="1" dirty="0"/>
              <a:t>Оценивание </a:t>
            </a:r>
            <a:r>
              <a:rPr lang="ru-RU" sz="2800" dirty="0"/>
              <a:t>– оценка не производится в целом, она не произносится «сверху», она ставит акцент на деталях выполненной работы.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986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375848" cy="3672408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97839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/>
              <a:t>Когнитивная компетентность: способность решать проблемы и достигать поставленных целей</a:t>
            </a:r>
          </a:p>
          <a:p>
            <a:pPr lvl="0"/>
            <a:r>
              <a:rPr lang="ru-RU" sz="2800" dirty="0"/>
              <a:t>Социальная компетентность: способность поддерживать отношения с другими людьми</a:t>
            </a:r>
          </a:p>
          <a:p>
            <a:pPr lvl="0"/>
            <a:r>
              <a:rPr lang="ru-RU" sz="2800" dirty="0"/>
              <a:t>Физическая компетентность: «что я умею или не умею делать» - бегать, прыгать и т. д.</a:t>
            </a:r>
          </a:p>
          <a:p>
            <a:pPr lvl="0"/>
            <a:r>
              <a:rPr lang="ru-RU" sz="2800" dirty="0"/>
              <a:t>Кодекс поведения: «хороший ли я  мальчик (девочка)»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654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375848" cy="3672408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97839"/>
            <a:ext cx="8136904" cy="3026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effectLst/>
              </a:rPr>
              <a:t>Ресурсы:</a:t>
            </a:r>
            <a:endParaRPr lang="en-US" sz="2800" dirty="0" smtClean="0">
              <a:effectLst/>
            </a:endParaRPr>
          </a:p>
          <a:p>
            <a:pPr lvl="0"/>
            <a:endParaRPr lang="ru-RU" sz="2800" dirty="0" smtClean="0">
              <a:effectLst/>
            </a:endParaRPr>
          </a:p>
          <a:p>
            <a:r>
              <a:rPr lang="ru-RU" sz="3200" baseline="30000" dirty="0"/>
              <a:t>Маркова А.К. Формирование мотивации учения в школьном возрасте. – М.: Просвещение, 1993</a:t>
            </a:r>
            <a:r>
              <a:rPr lang="ru-RU" sz="3200" baseline="30000" dirty="0" smtClean="0"/>
              <a:t>.</a:t>
            </a:r>
          </a:p>
          <a:p>
            <a:r>
              <a:rPr lang="ru-RU" sz="3200" baseline="30000" dirty="0" err="1"/>
              <a:t>Кузовлев</a:t>
            </a:r>
            <a:r>
              <a:rPr lang="ru-RU" sz="3200" baseline="30000" dirty="0"/>
              <a:t> В.П. Английский язык для 10-11 </a:t>
            </a:r>
            <a:r>
              <a:rPr lang="ru-RU" sz="2800" baseline="30000" dirty="0"/>
              <a:t>классов </a:t>
            </a:r>
            <a:r>
              <a:rPr lang="ru-RU" sz="3200" baseline="30000" dirty="0"/>
              <a:t>общеобразовательных учреждений. – М.: Просвещение, 1999</a:t>
            </a:r>
            <a:r>
              <a:rPr lang="ru-RU" sz="2800" baseline="30000" dirty="0"/>
              <a:t>.</a:t>
            </a:r>
          </a:p>
          <a:p>
            <a:r>
              <a:rPr lang="en-US" sz="3200" baseline="30000" dirty="0" smtClean="0"/>
              <a:t>www.english-easy.ru</a:t>
            </a:r>
            <a:endParaRPr lang="ru-RU" sz="3200" baseline="30000" dirty="0"/>
          </a:p>
          <a:p>
            <a:pPr lvl="0"/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947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714</Words>
  <Application>Microsoft Office PowerPoint</Application>
  <PresentationFormat>Экран (4:3)</PresentationFormat>
  <Paragraphs>63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Мотивация успеха – необходимое условие овладения иностранным языком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Ключевой момент. Высокая мотивация предлагаемых действий: во имя чего? Ради чего? Зачем? Мотив – сильнейший механизм. Реальная помощь в продвижении к успеху – скрытая инструкция деятельности, посылаемая субъекту для инициирования мыслительного образа предстоящей деятельности, и пути её выполнения.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 успеха – необходимое условие овладения иностранным языком</dc:title>
  <dc:creator>Лёлечка</dc:creator>
  <cp:lastModifiedBy>Лёлечка</cp:lastModifiedBy>
  <cp:revision>3</cp:revision>
  <dcterms:created xsi:type="dcterms:W3CDTF">2011-10-18T15:36:46Z</dcterms:created>
  <dcterms:modified xsi:type="dcterms:W3CDTF">2011-10-18T18:52:44Z</dcterms:modified>
</cp:coreProperties>
</file>