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9DABC0-3703-4740-AF34-E0481995BADA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343775" cy="1849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5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работы с величинами</a:t>
            </a:r>
            <a:endParaRPr lang="ru-RU" sz="5400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239000" cy="13716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с величинами</a:t>
            </a:r>
          </a:p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присваивания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ввода данных</a:t>
            </a:r>
          </a:p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вывода 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048000"/>
            <a:ext cx="41148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D2F4FE">
                  <a:lumMod val="25000"/>
                </a:srgbClr>
              </a:buClr>
              <a:buSzPct val="80000"/>
              <a:defRPr/>
            </a:pPr>
            <a:r>
              <a:rPr lang="ru-RU" sz="2400" b="1" dirty="0">
                <a:solidFill>
                  <a:srgbClr val="0F6F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 класс</a:t>
            </a:r>
          </a:p>
        </p:txBody>
      </p:sp>
    </p:spTree>
    <p:extLst>
      <p:ext uri="{BB962C8B-B14F-4D97-AF65-F5344CB8AC3E}">
        <p14:creationId xmlns="" xmlns:p14="http://schemas.microsoft.com/office/powerpoint/2010/main" val="39358086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133600"/>
            <a:ext cx="7848600" cy="3447098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tIns="45720" anchor="ctr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Команд ввода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 smtClean="0"/>
              <a:t>в описаниях алгоритмов обычно выглядит так:</a:t>
            </a:r>
          </a:p>
          <a:p>
            <a:pPr marL="17463" marR="0">
              <a:spcBef>
                <a:spcPct val="0"/>
              </a:spcBef>
            </a:pPr>
            <a:r>
              <a:rPr lang="ru-RU" sz="3200" dirty="0" smtClean="0"/>
              <a:t>     </a:t>
            </a: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ввод &lt;список переменных&gt;</a:t>
            </a:r>
          </a:p>
          <a:p>
            <a:pPr marL="17463" marR="0">
              <a:spcBef>
                <a:spcPct val="0"/>
              </a:spcBef>
            </a:pPr>
            <a:r>
              <a:rPr lang="ru-RU" sz="2800" dirty="0" smtClean="0"/>
              <a:t>На языке программирования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Qbasic</a:t>
            </a:r>
            <a:r>
              <a:rPr lang="ru-RU" sz="2800" dirty="0" smtClean="0"/>
              <a:t>  оператор ввода выглядит так:</a:t>
            </a:r>
          </a:p>
          <a:p>
            <a:pPr marL="17463" marR="0">
              <a:spcBef>
                <a:spcPct val="0"/>
              </a:spcBef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nput [</a:t>
            </a: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«пояснительный текст»;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  <a:r>
              <a:rPr lang="ru-RU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a, b, c</a:t>
            </a:r>
          </a:p>
          <a:p>
            <a:pPr marL="17463" marR="0">
              <a:spcBef>
                <a:spcPct val="0"/>
              </a:spcBef>
            </a:pPr>
            <a:r>
              <a:rPr lang="en-US" sz="2200" dirty="0" smtClean="0">
                <a:latin typeface="Arial" charset="0"/>
              </a:rPr>
              <a:t>[*] – </a:t>
            </a:r>
            <a:r>
              <a:rPr lang="ru-RU" sz="2200" dirty="0" smtClean="0">
                <a:latin typeface="Arial" charset="0"/>
              </a:rPr>
              <a:t>необязательная часть</a:t>
            </a:r>
            <a:endParaRPr lang="ru-RU" sz="2200" dirty="0" smtClean="0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 переменных в компьютер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6922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52600"/>
            <a:ext cx="7848600" cy="4032250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tIns="45720" anchor="ctr">
            <a:spAutoFit/>
          </a:bodyPr>
          <a:lstStyle/>
          <a:p>
            <a:pPr marL="474663" marR="0" indent="-457200">
              <a:spcBef>
                <a:spcPct val="0"/>
              </a:spcBef>
            </a:pPr>
            <a:r>
              <a:rPr lang="ru-RU" sz="2000" b="1" smtClean="0">
                <a:latin typeface="Arial" charset="0"/>
                <a:cs typeface="Arial" charset="0"/>
              </a:rPr>
              <a:t>1.</a:t>
            </a:r>
            <a:r>
              <a:rPr lang="ru-RU" sz="2000" smtClean="0">
                <a:latin typeface="Arial" charset="0"/>
                <a:cs typeface="Arial" charset="0"/>
              </a:rPr>
              <a:t>Память до выполнения команды:</a:t>
            </a:r>
          </a:p>
          <a:p>
            <a:pPr marL="474663" marR="0" indent="-457200">
              <a:spcBef>
                <a:spcPct val="0"/>
              </a:spcBef>
              <a:buFont typeface="Wingdings 2" pitchFamily="18" charset="2"/>
              <a:buAutoNum type="arabicPeriod"/>
            </a:pPr>
            <a:endParaRPr lang="ru-RU" sz="2000" smtClean="0">
              <a:latin typeface="Arial" charset="0"/>
              <a:cs typeface="Arial" charset="0"/>
            </a:endParaRPr>
          </a:p>
          <a:p>
            <a:pPr marL="474663" marR="0" indent="-457200">
              <a:spcBef>
                <a:spcPct val="0"/>
              </a:spcBef>
              <a:buFont typeface="Wingdings 2" pitchFamily="18" charset="2"/>
              <a:buAutoNum type="arabicPeriod"/>
            </a:pPr>
            <a:endParaRPr lang="ru-RU" sz="2000" smtClean="0">
              <a:latin typeface="Arial" charset="0"/>
              <a:cs typeface="Arial" charset="0"/>
            </a:endParaRPr>
          </a:p>
          <a:p>
            <a:pPr marL="474663" marR="0" indent="-457200">
              <a:spcBef>
                <a:spcPct val="0"/>
              </a:spcBef>
            </a:pPr>
            <a:r>
              <a:rPr lang="ru-RU" sz="2000" b="1" smtClean="0">
                <a:latin typeface="Arial" charset="0"/>
                <a:cs typeface="Arial" charset="0"/>
              </a:rPr>
              <a:t>2.</a:t>
            </a:r>
            <a:r>
              <a:rPr lang="ru-RU" sz="2000" smtClean="0">
                <a:latin typeface="Arial" charset="0"/>
                <a:cs typeface="Arial" charset="0"/>
              </a:rPr>
              <a:t> Компьютер получил команду </a:t>
            </a:r>
            <a:r>
              <a:rPr lang="ru-RU" sz="2000" b="1" smtClean="0">
                <a:latin typeface="Arial" charset="0"/>
                <a:cs typeface="Arial" charset="0"/>
              </a:rPr>
              <a:t>ввод (а, в, с)</a:t>
            </a:r>
            <a:r>
              <a:rPr lang="ru-RU" sz="2000" smtClean="0">
                <a:latin typeface="Arial" charset="0"/>
                <a:cs typeface="Arial" charset="0"/>
              </a:rPr>
              <a:t>, прервал  </a:t>
            </a:r>
          </a:p>
          <a:p>
            <a:pPr marL="474663" marR="0" indent="-457200">
              <a:spcBef>
                <a:spcPct val="0"/>
              </a:spcBef>
            </a:pPr>
            <a:r>
              <a:rPr lang="ru-RU" sz="2000" smtClean="0">
                <a:latin typeface="Arial" charset="0"/>
                <a:cs typeface="Arial" charset="0"/>
              </a:rPr>
              <a:t>     свою работу и ждет действий пользователя.</a:t>
            </a:r>
          </a:p>
          <a:p>
            <a:pPr marL="474663" marR="0" indent="-457200">
              <a:spcBef>
                <a:spcPct val="0"/>
              </a:spcBef>
            </a:pPr>
            <a:endParaRPr lang="ru-RU" sz="2000" smtClean="0">
              <a:latin typeface="Arial" charset="0"/>
              <a:cs typeface="Arial" charset="0"/>
            </a:endParaRPr>
          </a:p>
          <a:p>
            <a:pPr marL="474663" marR="0" indent="-457200">
              <a:spcBef>
                <a:spcPct val="0"/>
              </a:spcBef>
            </a:pPr>
            <a:r>
              <a:rPr lang="ru-RU" sz="2000" b="1" smtClean="0">
                <a:latin typeface="Arial" charset="0"/>
                <a:cs typeface="Arial" charset="0"/>
              </a:rPr>
              <a:t>3.</a:t>
            </a:r>
            <a:r>
              <a:rPr lang="ru-RU" sz="2000" smtClean="0">
                <a:latin typeface="Arial" charset="0"/>
                <a:cs typeface="Arial" charset="0"/>
              </a:rPr>
              <a:t> Пользователь набирает на клавиатуре:</a:t>
            </a:r>
          </a:p>
          <a:p>
            <a:pPr marL="474663" marR="0" indent="-457200">
              <a:spcBef>
                <a:spcPct val="0"/>
              </a:spcBef>
            </a:pPr>
            <a:r>
              <a:rPr lang="ru-RU" sz="2000" smtClean="0">
                <a:latin typeface="Arial" charset="0"/>
                <a:cs typeface="Arial" charset="0"/>
              </a:rPr>
              <a:t>     </a:t>
            </a:r>
            <a:r>
              <a:rPr lang="ru-RU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1 3 5</a:t>
            </a:r>
          </a:p>
          <a:p>
            <a:pPr marL="474663" marR="0" indent="-457200">
              <a:spcBef>
                <a:spcPct val="0"/>
              </a:spcBef>
            </a:pPr>
            <a:r>
              <a:rPr lang="ru-RU" sz="2000" smtClean="0">
                <a:latin typeface="Arial" charset="0"/>
                <a:cs typeface="Arial" charset="0"/>
              </a:rPr>
              <a:t>     и нажимает клавишу </a:t>
            </a:r>
            <a:r>
              <a:rPr lang="ru-RU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&lt;ВВОД&gt; (&lt;Enter&gt;). </a:t>
            </a:r>
          </a:p>
          <a:p>
            <a:pPr marL="474663" marR="0" indent="-457200">
              <a:spcBef>
                <a:spcPct val="0"/>
              </a:spcBef>
            </a:pPr>
            <a:r>
              <a:rPr lang="ru-RU" sz="1600" smtClean="0">
                <a:latin typeface="Arial" charset="0"/>
                <a:cs typeface="Arial" charset="0"/>
              </a:rPr>
              <a:t>При выполнении пункта 3 вводимые числа должны быть отделены друг от друга какими-нибудь разделителями. Обычно это пробелы.</a:t>
            </a:r>
          </a:p>
          <a:p>
            <a:pPr marL="474663" marR="0" indent="-457200">
              <a:spcBef>
                <a:spcPct val="0"/>
              </a:spcBef>
            </a:pPr>
            <a:r>
              <a:rPr lang="ru-RU" sz="2200" smtClean="0">
                <a:latin typeface="Arial" charset="0"/>
                <a:cs typeface="Arial" charset="0"/>
              </a:rPr>
              <a:t>4. Память после выполнения команды: вместо «-» записываются 1 3 5.</a:t>
            </a:r>
            <a:endParaRPr lang="ru-RU" sz="2200" smtClean="0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выполнения приведенной выше команды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0" y="1752600"/>
          <a:ext cx="2438400" cy="731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/>
                <a:gridCol w="812800"/>
                <a:gridCol w="812800"/>
              </a:tblGrid>
              <a:tr h="365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40" marB="457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40" marB="457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40" marB="45740" anchor="ctr"/>
                </a:tc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40" marB="4574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2421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828800"/>
            <a:ext cx="7848600" cy="3416300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tIns="45720" anchor="ctr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sz="24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Переменные величины получают конкретные значения в результате выполнения команды присваивания или команды ввода.</a:t>
            </a:r>
          </a:p>
          <a:p>
            <a:pPr marL="17463" marR="0">
              <a:spcBef>
                <a:spcPct val="0"/>
              </a:spcBef>
            </a:pP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400" smtClean="0"/>
              <a:t>Если переменной </a:t>
            </a: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величине не присвоено </a:t>
            </a:r>
            <a:r>
              <a:rPr lang="ru-RU" sz="2400" smtClean="0"/>
              <a:t>никакого значения (или не введено), то она является </a:t>
            </a: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неопределенной. </a:t>
            </a:r>
            <a:r>
              <a:rPr lang="ru-RU" sz="2400" smtClean="0"/>
              <a:t>Иначе говоря, ничего нельзя сказать, какое значение имеет эта переменная.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Значения величин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3716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46271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00174"/>
            <a:ext cx="8001000" cy="4539704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tIns="45720" anchor="ctr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Результаты решения задачи сообщаются компьютером пользователю путем выполнения </a:t>
            </a:r>
            <a:r>
              <a:rPr lang="ru-RU" sz="22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команды вывода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 marL="17463" marR="0">
              <a:spcBef>
                <a:spcPct val="0"/>
              </a:spcBef>
            </a:pPr>
            <a:endParaRPr lang="ru-RU" sz="10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</a:pPr>
            <a:r>
              <a:rPr lang="ru-RU" sz="2000" dirty="0" smtClean="0">
                <a:latin typeface="Arial" charset="0"/>
                <a:cs typeface="Arial" charset="0"/>
              </a:rPr>
              <a:t>Команда вывода в описаниях алгоритмов обычно выглядит так:</a:t>
            </a:r>
          </a:p>
          <a:p>
            <a:pPr marL="17463" marR="0" algn="ctr">
              <a:spcBef>
                <a:spcPct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вывод &lt;список вывода&gt; </a:t>
            </a:r>
          </a:p>
          <a:p>
            <a:pPr marL="17463" marR="0">
              <a:spcBef>
                <a:spcPct val="0"/>
              </a:spcBef>
            </a:pPr>
            <a:r>
              <a:rPr lang="ru-RU" sz="2000" dirty="0" smtClean="0"/>
              <a:t>На языке программирования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Qbasic</a:t>
            </a:r>
            <a:r>
              <a:rPr lang="ru-RU" sz="2000" dirty="0" smtClean="0"/>
              <a:t>  оператор ввода выглядит так:</a:t>
            </a:r>
          </a:p>
          <a:p>
            <a:pPr marL="17463" marR="0">
              <a:spcBef>
                <a:spcPct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print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[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«пояснительный текст»;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x, y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en-US" sz="2000" dirty="0" smtClean="0">
                <a:latin typeface="Arial" charset="0"/>
              </a:rPr>
              <a:t>[*] – </a:t>
            </a:r>
            <a:r>
              <a:rPr lang="ru-RU" sz="2000" dirty="0" smtClean="0">
                <a:latin typeface="Arial" charset="0"/>
              </a:rPr>
              <a:t>необязательная часть</a:t>
            </a:r>
          </a:p>
          <a:p>
            <a:pPr marL="17463" marR="0" algn="ctr">
              <a:spcBef>
                <a:spcPct val="0"/>
              </a:spcBef>
            </a:pPr>
            <a:endParaRPr lang="ru-RU" sz="10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</a:pP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Например</a:t>
            </a:r>
            <a:r>
              <a:rPr lang="ru-RU" sz="2400" dirty="0" smtClean="0">
                <a:latin typeface="Arial" charset="0"/>
                <a:cs typeface="Arial" charset="0"/>
              </a:rPr>
              <a:t>: </a:t>
            </a:r>
            <a:r>
              <a:rPr lang="ru-RU" sz="2400" b="1" dirty="0" smtClean="0">
                <a:latin typeface="Arial" charset="0"/>
                <a:cs typeface="Arial" charset="0"/>
              </a:rPr>
              <a:t>вывод (x1, х2)</a:t>
            </a:r>
            <a:r>
              <a:rPr lang="ru-RU" sz="2400" dirty="0" smtClean="0">
                <a:latin typeface="Arial" charset="0"/>
                <a:cs typeface="Arial" charset="0"/>
              </a:rPr>
              <a:t>.</a:t>
            </a:r>
          </a:p>
          <a:p>
            <a:pPr marL="17463" marR="0">
              <a:spcBef>
                <a:spcPct val="0"/>
              </a:spcBef>
            </a:pPr>
            <a:r>
              <a:rPr lang="ru-RU" sz="2200" dirty="0" smtClean="0">
                <a:latin typeface="Arial" charset="0"/>
                <a:cs typeface="Arial" charset="0"/>
              </a:rPr>
              <a:t>По этой команде значения переменных x1 и х2 будут вынесены на устройство вывода (чаще всего это экран).</a:t>
            </a:r>
            <a:endParaRPr lang="ru-RU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результатов на экран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62569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8001000" cy="4894263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tIns="45720" anchor="ctr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sz="2200" dirty="0" smtClean="0"/>
              <a:t>Составим алгоритм вычисления периметра треугольника. </a:t>
            </a:r>
          </a:p>
          <a:p>
            <a:pPr marL="17463" marR="0">
              <a:spcBef>
                <a:spcPct val="0"/>
              </a:spcBef>
            </a:pPr>
            <a:r>
              <a:rPr lang="ru-RU" sz="2200" dirty="0" smtClean="0"/>
              <a:t>Нам потребуется 4 переменных для хранения значения длин сторон треугольника и его периметра. </a:t>
            </a:r>
          </a:p>
          <a:p>
            <a:pPr marL="17463" marR="0">
              <a:spcBef>
                <a:spcPct val="0"/>
              </a:spcBef>
            </a:pPr>
            <a:r>
              <a:rPr lang="ru-RU" sz="2200" dirty="0" smtClean="0"/>
              <a:t>Периметр – это сумма всех сторон. </a:t>
            </a:r>
          </a:p>
          <a:p>
            <a:pPr marL="17463" marR="0">
              <a:spcBef>
                <a:spcPct val="0"/>
              </a:spcBef>
            </a:pPr>
            <a:endParaRPr lang="ru-RU" sz="2400" dirty="0" smtClean="0"/>
          </a:p>
          <a:p>
            <a:pPr marL="17463" marR="0">
              <a:spcBef>
                <a:spcPct val="0"/>
              </a:spcBef>
            </a:pP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 Вычисление периметра треугольника</a:t>
            </a:r>
            <a:b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переменные </a:t>
            </a:r>
            <a:r>
              <a:rPr lang="ru-RU" sz="18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целые</a:t>
            </a: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начало</a:t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ввод (а,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:=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+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b+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вывод (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конец</a:t>
            </a:r>
            <a:endParaRPr lang="ru-RU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</a:t>
            </a: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вычисления периметра треугольника.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9058" y="4286256"/>
            <a:ext cx="511395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dirty="0" smtClean="0"/>
              <a:t>На языке программирования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Qbasic</a:t>
            </a:r>
            <a:endParaRPr lang="ru-RU" dirty="0" smtClean="0"/>
          </a:p>
          <a:p>
            <a:pPr marL="17463" marR="0">
              <a:spcBef>
                <a:spcPct val="0"/>
              </a:spcBef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CLS</a:t>
            </a:r>
          </a:p>
          <a:p>
            <a:pPr marL="17463" marR="0">
              <a:spcBef>
                <a:spcPct val="0"/>
              </a:spcBef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input 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ru-RU" sz="1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введем длины сторон треугольника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»;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a, b,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 = a + b + c</a:t>
            </a:r>
          </a:p>
          <a:p>
            <a:pPr marL="17463">
              <a:spcBef>
                <a:spcPct val="0"/>
              </a:spcBef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print 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ru-RU" sz="1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периметр треугольника равен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»;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p</a:t>
            </a: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403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7696200" cy="4094163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tIns="45720" anchor="ctr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sz="2400" smtClean="0"/>
              <a:t>Сначала компьютер запросит значения переменных a, b, c у пользователя,</a:t>
            </a:r>
          </a:p>
          <a:p>
            <a:pPr marL="17463" marR="0">
              <a:spcBef>
                <a:spcPct val="0"/>
              </a:spcBef>
            </a:pPr>
            <a:endParaRPr lang="ru-RU" sz="2400" smtClean="0"/>
          </a:p>
          <a:p>
            <a:pPr marL="17463" marR="0">
              <a:spcBef>
                <a:spcPct val="0"/>
              </a:spcBef>
            </a:pPr>
            <a:r>
              <a:rPr lang="ru-RU" sz="2400" smtClean="0"/>
              <a:t> затем произведет вычисления и выведет результат на экран. </a:t>
            </a:r>
          </a:p>
          <a:p>
            <a:pPr marL="17463" marR="0">
              <a:spcBef>
                <a:spcPct val="0"/>
              </a:spcBef>
            </a:pPr>
            <a:r>
              <a:rPr lang="ru-RU" sz="2000" i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Строка </a:t>
            </a:r>
            <a:r>
              <a:rPr lang="ru-RU" sz="2000" b="1" i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переменные a, b, c, p - целые </a:t>
            </a:r>
            <a:r>
              <a:rPr lang="ru-RU" sz="2000" i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называется описанием переменных. </a:t>
            </a:r>
          </a:p>
          <a:p>
            <a:pPr marL="17463" marR="0">
              <a:spcBef>
                <a:spcPct val="0"/>
              </a:spcBef>
            </a:pPr>
            <a:endParaRPr lang="ru-RU" sz="2000" i="1" u="sng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000" smtClean="0"/>
              <a:t>Некоторые языки программирования требуют обязательного описания всех переменных до начала их использования в программе, некоторые – относятся более лояльно.</a:t>
            </a:r>
            <a:endParaRPr lang="ru-RU" sz="2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алгоритм вычисления периметра треугольника.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3242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Полученный алгоритм имеет линейную структуру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700" name="Рисунок 4" descr="алгоритм имеет линейную структу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33011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62000" y="2133600"/>
            <a:ext cx="7543800" cy="286703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Составить алгоритм и линейную структуру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вычисления </a:t>
            </a:r>
            <a:r>
              <a:rPr lang="ru-RU" sz="3200" dirty="0" smtClean="0"/>
              <a:t>площади </a:t>
            </a:r>
            <a:r>
              <a:rPr lang="ru-RU" sz="3200" dirty="0" smtClean="0"/>
              <a:t>трапеции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563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Задание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4000504"/>
            <a:ext cx="4191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65321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62000" y="2590800"/>
            <a:ext cx="7467600" cy="16764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Составить алгоритм и линейную структуру любой геометрической формулы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563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Домашнее задание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373106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38200" y="2514600"/>
            <a:ext cx="7519988" cy="3343292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Что такое </a:t>
            </a: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величина</a:t>
            </a: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?</a:t>
            </a:r>
            <a:endParaRPr lang="ru-RU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Какими </a:t>
            </a: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бывают величины?</a:t>
            </a:r>
            <a:endParaRPr lang="ru-RU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Какими параметрами характеризуется переменная?</a:t>
            </a:r>
            <a:endParaRPr lang="ru-RU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Как задается имя переменной?</a:t>
            </a: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На что указывает тип переменной?</a:t>
            </a:r>
            <a:endParaRPr lang="ru-RU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Содержимое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5638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4400" y="1752600"/>
            <a:ext cx="558006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40380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7772400" cy="38100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17463" marR="0">
              <a:spcBef>
                <a:spcPct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Всякий алгоритм строится исходя из системы команд исполнителя, для которого он предназначен.</a:t>
            </a:r>
          </a:p>
          <a:p>
            <a:pPr marL="17463" marR="0">
              <a:spcBef>
                <a:spcPct val="0"/>
              </a:spcBef>
            </a:pPr>
            <a:r>
              <a:rPr lang="ru-RU" sz="2400" dirty="0" smtClean="0">
                <a:latin typeface="Arial" charset="0"/>
                <a:cs typeface="Arial" charset="0"/>
              </a:rPr>
              <a:t>     Независимо от того, на каком языке программирования будет написана программа, алгоритм работы с величинами, обычно, составляется из следующих команд:</a:t>
            </a:r>
          </a:p>
          <a:p>
            <a:pPr marL="17463" marR="0">
              <a:spcBef>
                <a:spcPct val="0"/>
              </a:spcBef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17463" marR="0"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присваивание;</a:t>
            </a:r>
          </a:p>
          <a:p>
            <a:pPr marL="17463" marR="0"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ввод;</a:t>
            </a:r>
          </a:p>
          <a:p>
            <a:pPr marL="17463" marR="0"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вывод;</a:t>
            </a:r>
          </a:p>
          <a:p>
            <a:pPr marL="17463" marR="0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работы с величинами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36199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7772400" cy="38100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spcBef>
                <a:spcPct val="0"/>
              </a:spcBef>
            </a:pPr>
            <a:r>
              <a:rPr lang="ru-RU" sz="2400" smtClean="0"/>
              <a:t>Значения переменным задаются с помощью </a:t>
            </a:r>
            <a:r>
              <a:rPr lang="ru-RU" sz="24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оператора присваивания</a:t>
            </a: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17463" marR="0">
              <a:spcBef>
                <a:spcPct val="0"/>
              </a:spcBef>
            </a:pP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400" smtClean="0"/>
              <a:t> </a:t>
            </a:r>
            <a:r>
              <a:rPr lang="ru-RU" sz="24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Команда присваивания – одна из основных команд в алгоритмах работы с величинами. </a:t>
            </a:r>
          </a:p>
          <a:p>
            <a:pPr marL="17463" marR="0">
              <a:spcBef>
                <a:spcPct val="0"/>
              </a:spcBef>
            </a:pPr>
            <a:endParaRPr lang="ru-RU" sz="2400" i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400" smtClean="0"/>
              <a:t>При присваивании переменной какого-либо значения старое значение переменной стирается и она получает новое значение.</a:t>
            </a:r>
          </a:p>
          <a:p>
            <a:pPr marL="17463" marR="0">
              <a:spcBef>
                <a:spcPct val="0"/>
              </a:spcBef>
            </a:pPr>
            <a:endParaRPr lang="ru-RU" sz="2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присваивания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1160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85800" y="2057400"/>
            <a:ext cx="7772400" cy="33528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17463" marR="0">
              <a:spcBef>
                <a:spcPct val="0"/>
              </a:spcBef>
            </a:pPr>
            <a:r>
              <a:rPr lang="ru-RU" sz="2800" dirty="0" smtClean="0"/>
              <a:t>В языках программирования команда присваивания обычно обозначается либо 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«:=» (двоеточие и равно), </a:t>
            </a:r>
            <a:r>
              <a:rPr lang="ru-RU" sz="2800" dirty="0" smtClean="0"/>
              <a:t>либо 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«=» (равно). </a:t>
            </a:r>
          </a:p>
          <a:p>
            <a:pPr marL="17463" marR="0">
              <a:spcBef>
                <a:spcPct val="0"/>
              </a:spcBef>
            </a:pP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Значок «:=» (или «=») читается «</a:t>
            </a:r>
            <a:r>
              <a:rPr lang="ru-RU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присвоить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». </a:t>
            </a: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Язык программирования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Qbasic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для обозначения оператора присваивания использует знак «=».</a:t>
            </a: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присваивания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1089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09600" y="2209800"/>
            <a:ext cx="8105804" cy="28194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spcBef>
                <a:spcPct val="0"/>
              </a:spcBef>
            </a:pPr>
            <a:r>
              <a:rPr lang="ru-RU" sz="2800" b="1" dirty="0" smtClean="0"/>
              <a:t>Например: </a:t>
            </a:r>
            <a:r>
              <a:rPr lang="ru-RU" sz="2800" b="1" dirty="0" smtClean="0"/>
              <a:t>      </a:t>
            </a:r>
            <a:r>
              <a:rPr lang="ru-RU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ru-RU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+ </a:t>
            </a:r>
            <a:r>
              <a:rPr lang="ru-RU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r>
              <a:rPr lang="ru-RU" sz="2800" b="1" dirty="0" smtClean="0"/>
              <a:t>1)</a:t>
            </a:r>
            <a:r>
              <a:rPr lang="ru-RU" sz="2800" dirty="0" smtClean="0"/>
              <a:t>Компьютер сначала вычисляет выражение </a:t>
            </a:r>
            <a:r>
              <a:rPr lang="ru-RU" sz="2800" dirty="0" err="1" smtClean="0"/>
              <a:t>x</a:t>
            </a:r>
            <a:r>
              <a:rPr lang="ru-RU" sz="2800" dirty="0" smtClean="0"/>
              <a:t> + </a:t>
            </a:r>
            <a:r>
              <a:rPr lang="ru-RU" sz="2800" dirty="0" err="1" smtClean="0"/>
              <a:t>y</a:t>
            </a:r>
            <a:r>
              <a:rPr lang="ru-RU" sz="2800" dirty="0" smtClean="0"/>
              <a:t>,</a:t>
            </a:r>
          </a:p>
          <a:p>
            <a:pPr marL="17463" marR="0">
              <a:spcBef>
                <a:spcPct val="0"/>
              </a:spcBef>
            </a:pPr>
            <a:r>
              <a:rPr lang="ru-RU" sz="2800" b="1" dirty="0" smtClean="0"/>
              <a:t>2)</a:t>
            </a:r>
            <a:r>
              <a:rPr lang="ru-RU" sz="2800" dirty="0" smtClean="0"/>
              <a:t>затем результат присваивает переменной </a:t>
            </a:r>
            <a:r>
              <a:rPr lang="ru-RU" sz="2800" dirty="0" err="1" smtClean="0"/>
              <a:t>z</a:t>
            </a:r>
            <a:r>
              <a:rPr lang="ru-RU" sz="2800" dirty="0" smtClean="0"/>
              <a:t>, стоящей  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слева</a:t>
            </a: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от знака 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«=».</a:t>
            </a:r>
            <a:endParaRPr lang="ru-RU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присваивания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81478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6243654" cy="38862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lnSpc>
                <a:spcPct val="90000"/>
              </a:lnSpc>
              <a:spcBef>
                <a:spcPct val="0"/>
              </a:spcBef>
            </a:pPr>
            <a:r>
              <a:rPr lang="ru-RU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Если до выполнения этой команды содержимое ячеек, соответствующих переменным </a:t>
            </a:r>
            <a:r>
              <a:rPr lang="ru-RU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</a:t>
            </a:r>
            <a:r>
              <a:rPr lang="ru-RU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y</a:t>
            </a:r>
            <a:r>
              <a:rPr lang="ru-RU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z</a:t>
            </a:r>
            <a:r>
              <a:rPr lang="ru-RU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, было таким:</a:t>
            </a:r>
            <a:endParaRPr lang="ru-RU" sz="21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r>
              <a:rPr lang="ru-RU" sz="1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Прочерк </a:t>
            </a:r>
            <a:r>
              <a:rPr lang="ru-RU" sz="1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ячейке </a:t>
            </a:r>
            <a:r>
              <a:rPr lang="ru-RU" sz="19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1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обозначает, что начальное число в ней может быть любым.</a:t>
            </a:r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r>
              <a:rPr lang="ru-RU" sz="1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Оно не имеет значения для результата данной команды</a:t>
            </a:r>
            <a:r>
              <a:rPr lang="ru-RU" sz="1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>
              <a:lnSpc>
                <a:spcPct val="90000"/>
              </a:lnSpc>
              <a:spcBef>
                <a:spcPct val="0"/>
              </a:spcBef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то после выполнения команды </a:t>
            </a:r>
            <a:r>
              <a:rPr lang="ru-RU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z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:= </a:t>
            </a:r>
            <a:r>
              <a:rPr lang="ru-RU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+ </a:t>
            </a:r>
            <a:r>
              <a:rPr lang="ru-RU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оно станет следующим:</a:t>
            </a:r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ыполнение оператора </a:t>
            </a: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присваивания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00892" y="1928802"/>
          <a:ext cx="1695438" cy="1402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146"/>
                <a:gridCol w="565146"/>
                <a:gridCol w="565146"/>
              </a:tblGrid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x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y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z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 marT="45726" marB="45726"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2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-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786050" y="5000636"/>
          <a:ext cx="3500463" cy="1333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821"/>
                <a:gridCol w="1166821"/>
                <a:gridCol w="1166821"/>
              </a:tblGrid>
              <a:tr h="66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x</a:t>
                      </a:r>
                      <a:endParaRPr lang="ru-RU" sz="1800" b="1" dirty="0" smtClean="0"/>
                    </a:p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y</a:t>
                      </a:r>
                      <a:endParaRPr lang="ru-RU" sz="1800" b="1" dirty="0" smtClean="0"/>
                    </a:p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z</a:t>
                      </a:r>
                      <a:endParaRPr lang="ru-RU" sz="1800" b="1" dirty="0" smtClean="0"/>
                    </a:p>
                    <a:p>
                      <a:pPr algn="ctr"/>
                      <a:endParaRPr lang="ru-RU" b="1" dirty="0"/>
                    </a:p>
                  </a:txBody>
                  <a:tcPr anchor="ctr"/>
                </a:tc>
              </a:tr>
              <a:tr h="66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b="1" i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22936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981200"/>
            <a:ext cx="7924800" cy="3816350"/>
          </a:xfrm>
          <a:ln>
            <a:miter lim="800000"/>
            <a:headEnd/>
            <a:tailEnd/>
          </a:ln>
        </p:spPr>
        <p:txBody>
          <a:bodyPr tIns="45720" anchor="ctr">
            <a:spAutoFit/>
          </a:bodyPr>
          <a:lstStyle/>
          <a:p>
            <a:pPr marL="0" marR="0">
              <a:spcBef>
                <a:spcPct val="0"/>
              </a:spcBef>
              <a:buClrTx/>
              <a:buSzTx/>
              <a:buFontTx/>
              <a:buNone/>
            </a:pPr>
            <a:r>
              <a:rPr lang="ru-RU" sz="2200" smtClean="0">
                <a:latin typeface="Arial" charset="0"/>
                <a:ea typeface="Times New Roman" pitchFamily="18" charset="0"/>
                <a:cs typeface="Arial" charset="0"/>
              </a:rPr>
              <a:t>Если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слева от знака</a:t>
            </a:r>
            <a:r>
              <a:rPr lang="ru-RU" sz="2200" smtClean="0">
                <a:latin typeface="Arial" charset="0"/>
                <a:ea typeface="Times New Roman" pitchFamily="18" charset="0"/>
                <a:cs typeface="Arial" charset="0"/>
              </a:rPr>
              <a:t> присваивания стоит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числовая переменная, а справа </a:t>
            </a:r>
            <a:r>
              <a:rPr lang="ru-RU" sz="2200" smtClean="0"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220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математическое выражение</a:t>
            </a:r>
            <a:r>
              <a:rPr lang="ru-RU" sz="2200" smtClean="0">
                <a:latin typeface="Arial" charset="0"/>
                <a:ea typeface="Times New Roman" pitchFamily="18" charset="0"/>
                <a:cs typeface="Arial" charset="0"/>
              </a:rPr>
              <a:t>, то такую команду называют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арифметической командой присваивания, а выражение 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 арифметическим.</a:t>
            </a:r>
          </a:p>
          <a:p>
            <a:pPr marL="0" marR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sz="2200" smtClean="0">
                <a:latin typeface="Arial" charset="0"/>
                <a:ea typeface="Times New Roman" pitchFamily="18" charset="0"/>
                <a:cs typeface="Arial" charset="0"/>
              </a:rPr>
              <a:t>В частном случае арифметическое выражение может быть представлено одной переменной или одной константой. </a:t>
            </a:r>
            <a:endParaRPr lang="ru-RU" sz="2200" smtClean="0">
              <a:latin typeface="Arial" charset="0"/>
            </a:endParaRPr>
          </a:p>
          <a:p>
            <a:pPr marL="0" marR="0"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sz="2200" i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itchFamily="18" charset="0"/>
            </a:endParaRPr>
          </a:p>
          <a:p>
            <a:pPr marL="0" marR="0"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sz="2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Например:</a:t>
            </a:r>
            <a:endParaRPr lang="ru-RU" sz="2200" i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marR="0"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sz="2200" smtClean="0">
                <a:latin typeface="Arial" charset="0"/>
                <a:cs typeface="Times New Roman" pitchFamily="18" charset="0"/>
              </a:rPr>
              <a:t>x := 7</a:t>
            </a:r>
            <a:endParaRPr lang="ru-RU" sz="2200" smtClean="0">
              <a:latin typeface="Arial" charset="0"/>
            </a:endParaRPr>
          </a:p>
          <a:p>
            <a:pPr marL="0" marR="0"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sz="2200" smtClean="0">
                <a:latin typeface="Arial" charset="0"/>
                <a:cs typeface="Times New Roman" pitchFamily="18" charset="0"/>
              </a:rPr>
              <a:t>a := b + 10</a:t>
            </a:r>
            <a:endParaRPr lang="ru-RU" sz="2200" smtClean="0">
              <a:latin typeface="Arial" charset="0"/>
            </a:endParaRPr>
          </a:p>
          <a:p>
            <a:pPr marL="0" marR="0"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sz="2200" smtClean="0">
                <a:latin typeface="Arial" charset="0"/>
                <a:cs typeface="Times New Roman" pitchFamily="18" charset="0"/>
              </a:rPr>
              <a:t>c := x</a:t>
            </a:r>
            <a:endParaRPr lang="ru-RU" sz="2200" smtClean="0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Арифметические выражения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83065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905000"/>
            <a:ext cx="7924800" cy="3786188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tIns="45720" anchor="ctr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sz="2000" smtClean="0"/>
              <a:t>Значения переменных, являющихся исходными данными решаемой задачи, как правило, </a:t>
            </a:r>
            <a:r>
              <a:rPr lang="ru-RU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задаются вводом</a:t>
            </a:r>
            <a:r>
              <a:rPr lang="ru-RU" sz="2000" smtClean="0"/>
              <a:t>.</a:t>
            </a:r>
          </a:p>
          <a:p>
            <a:pPr marL="17463" marR="0">
              <a:spcBef>
                <a:spcPct val="0"/>
              </a:spcBef>
            </a:pPr>
            <a:r>
              <a:rPr lang="ru-RU" sz="2000" smtClean="0"/>
              <a:t> На современных компьютерах ввод чаще всего выполнятся в </a:t>
            </a:r>
            <a:r>
              <a:rPr lang="ru-RU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режиме диалога с пользователем</a:t>
            </a:r>
            <a:r>
              <a:rPr lang="ru-RU" sz="2000" smtClean="0"/>
              <a:t>:</a:t>
            </a:r>
          </a:p>
          <a:p>
            <a:pPr marL="17463" marR="0">
              <a:spcBef>
                <a:spcPct val="0"/>
              </a:spcBef>
            </a:pPr>
            <a:r>
              <a:rPr lang="ru-RU" sz="2000" smtClean="0"/>
              <a:t> 1)по команде ввода компьютер прерывает выполнение программы и ждет действий пользователя;</a:t>
            </a:r>
          </a:p>
          <a:p>
            <a:pPr marL="17463" marR="0">
              <a:spcBef>
                <a:spcPct val="0"/>
              </a:spcBef>
            </a:pPr>
            <a:r>
              <a:rPr lang="ru-RU" sz="2000" smtClean="0"/>
              <a:t>2) пользователь должен набрать на клавиатуре вводимые значения переменных и нажать клавишу &lt;ВВОД&gt;.</a:t>
            </a:r>
          </a:p>
          <a:p>
            <a:pPr marL="17463" marR="0">
              <a:spcBef>
                <a:spcPct val="0"/>
              </a:spcBef>
            </a:pPr>
            <a:r>
              <a:rPr lang="ru-RU" sz="2000" smtClean="0"/>
              <a:t>3)введенные значения присвоятся соответствующим переменным из списка ввода, и выполнение программы продолжится.</a:t>
            </a:r>
            <a:endParaRPr lang="ru-RU" sz="2200" smtClean="0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 переменных в компьютер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86016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226</TotalTime>
  <Words>826</Words>
  <Application>Microsoft Office PowerPoint</Application>
  <PresentationFormat>Экран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Алгоритм работы с величинами</vt:lpstr>
      <vt:lpstr>Повторение</vt:lpstr>
      <vt:lpstr>Алгоритм работы с величинами</vt:lpstr>
      <vt:lpstr>Оператор присваивания</vt:lpstr>
      <vt:lpstr>Оператор присваивания</vt:lpstr>
      <vt:lpstr>Оператор присваивания</vt:lpstr>
      <vt:lpstr>Выполнение оператора присваивания</vt:lpstr>
      <vt:lpstr>Арифметические выражения</vt:lpstr>
      <vt:lpstr>Ввод переменных в компьютер</vt:lpstr>
      <vt:lpstr>Ввод переменных в компьютер</vt:lpstr>
      <vt:lpstr>Схема выполнения приведенной выше команды</vt:lpstr>
      <vt:lpstr>Значения величин</vt:lpstr>
      <vt:lpstr>Вывод результатов на экран</vt:lpstr>
      <vt:lpstr>Задание:  алгоритм вычисления периметра треугольника.</vt:lpstr>
      <vt:lpstr>Задание: алгоритм вычисления периметра треугольника.</vt:lpstr>
      <vt:lpstr>Полученный алгоритм имеет линейную структуру</vt:lpstr>
      <vt:lpstr>   Задание</vt:lpstr>
      <vt:lpstr> 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User</dc:creator>
  <cp:lastModifiedBy>Смыкова С.А.</cp:lastModifiedBy>
  <cp:revision>9</cp:revision>
  <dcterms:created xsi:type="dcterms:W3CDTF">2013-01-24T11:35:54Z</dcterms:created>
  <dcterms:modified xsi:type="dcterms:W3CDTF">2014-02-13T08:18:41Z</dcterms:modified>
</cp:coreProperties>
</file>