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57" r:id="rId3"/>
    <p:sldId id="260" r:id="rId4"/>
    <p:sldId id="259" r:id="rId5"/>
    <p:sldId id="258" r:id="rId6"/>
    <p:sldId id="261" r:id="rId7"/>
    <p:sldId id="262" r:id="rId8"/>
    <p:sldId id="264" r:id="rId9"/>
    <p:sldId id="263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4335E2-9E67-4C82-AFBB-19E2CBA08BF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09F8D4-B48C-4CDD-AFA5-F5E5EFCCE13B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i="0" baseline="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§31 Древняя 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i="0" baseline="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Спарта</a:t>
          </a:r>
          <a:endParaRPr lang="ru-RU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F18034-B808-4325-B31A-CB8FA58D5D99}" type="parTrans" cxnId="{392EFDDB-D46D-4036-BB21-45283D57BC4D}">
      <dgm:prSet/>
      <dgm:spPr/>
      <dgm:t>
        <a:bodyPr/>
        <a:lstStyle/>
        <a:p>
          <a:endParaRPr lang="ru-RU"/>
        </a:p>
      </dgm:t>
    </dgm:pt>
    <dgm:pt modelId="{9A5130CF-B7F5-4859-BFC7-A23E34E8534A}" type="sibTrans" cxnId="{392EFDDB-D46D-4036-BB21-45283D57BC4D}">
      <dgm:prSet/>
      <dgm:spPr/>
      <dgm:t>
        <a:bodyPr/>
        <a:lstStyle/>
        <a:p>
          <a:endParaRPr lang="ru-RU"/>
        </a:p>
      </dgm:t>
    </dgm:pt>
    <dgm:pt modelId="{7B265204-4B16-4F9B-A1EC-09649D1E0A91}" type="pres">
      <dgm:prSet presAssocID="{714335E2-9E67-4C82-AFBB-19E2CBA08BF1}" presName="Name0" presStyleCnt="0">
        <dgm:presLayoutVars>
          <dgm:dir/>
          <dgm:resizeHandles val="exact"/>
        </dgm:presLayoutVars>
      </dgm:prSet>
      <dgm:spPr/>
    </dgm:pt>
    <dgm:pt modelId="{3D0448E9-8210-4D1B-BE13-AD0DB7A35C75}" type="pres">
      <dgm:prSet presAssocID="{1A09F8D4-B48C-4CDD-AFA5-F5E5EFCCE13B}" presName="node" presStyleLbl="node1" presStyleIdx="0" presStyleCnt="1" custLinFactNeighborX="-49" custLinFactNeighborY="3">
        <dgm:presLayoutVars>
          <dgm:bulletEnabled val="1"/>
        </dgm:presLayoutVars>
      </dgm:prSet>
      <dgm:spPr/>
    </dgm:pt>
  </dgm:ptLst>
  <dgm:cxnLst>
    <dgm:cxn modelId="{392EFDDB-D46D-4036-BB21-45283D57BC4D}" srcId="{714335E2-9E67-4C82-AFBB-19E2CBA08BF1}" destId="{1A09F8D4-B48C-4CDD-AFA5-F5E5EFCCE13B}" srcOrd="0" destOrd="0" parTransId="{47F18034-B808-4325-B31A-CB8FA58D5D99}" sibTransId="{9A5130CF-B7F5-4859-BFC7-A23E34E8534A}"/>
    <dgm:cxn modelId="{73257A9F-5432-428A-9474-5C60ED97BF93}" type="presOf" srcId="{714335E2-9E67-4C82-AFBB-19E2CBA08BF1}" destId="{7B265204-4B16-4F9B-A1EC-09649D1E0A91}" srcOrd="0" destOrd="0" presId="urn:microsoft.com/office/officeart/2005/8/layout/process1"/>
    <dgm:cxn modelId="{96549650-5FE3-479F-BAC9-EEF495AEE6C7}" type="presOf" srcId="{1A09F8D4-B48C-4CDD-AFA5-F5E5EFCCE13B}" destId="{3D0448E9-8210-4D1B-BE13-AD0DB7A35C75}" srcOrd="0" destOrd="0" presId="urn:microsoft.com/office/officeart/2005/8/layout/process1"/>
    <dgm:cxn modelId="{BD723FAF-3195-4A07-A137-39CA9D3E0634}" type="presParOf" srcId="{7B265204-4B16-4F9B-A1EC-09649D1E0A91}" destId="{3D0448E9-8210-4D1B-BE13-AD0DB7A35C75}" srcOrd="0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7069A-ED83-4C82-81F6-D4782E95DF93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9C057-254C-49A5-BBCA-7AF785D5E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DC0D04-F096-4408-9DDB-1F3BE6446246}" type="slidenum">
              <a:rPr lang="ru-RU"/>
              <a:pPr/>
              <a:t>11</a:t>
            </a:fld>
            <a:endParaRPr lang="ru-RU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B03B-CEE0-43BC-81E6-E687D050EEBD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8CC4F-9820-4ECA-8B09-7FBE096D5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B03B-CEE0-43BC-81E6-E687D050EEBD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8CC4F-9820-4ECA-8B09-7FBE096D5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B03B-CEE0-43BC-81E6-E687D050EEBD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8CC4F-9820-4ECA-8B09-7FBE096D5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895E0-9623-47C1-B6F1-DA682C9EC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B03B-CEE0-43BC-81E6-E687D050EEBD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8CC4F-9820-4ECA-8B09-7FBE096D5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B03B-CEE0-43BC-81E6-E687D050EEBD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8CC4F-9820-4ECA-8B09-7FBE096D5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B03B-CEE0-43BC-81E6-E687D050EEBD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8CC4F-9820-4ECA-8B09-7FBE096D5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B03B-CEE0-43BC-81E6-E687D050EEBD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8CC4F-9820-4ECA-8B09-7FBE096D5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B03B-CEE0-43BC-81E6-E687D050EEBD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8CC4F-9820-4ECA-8B09-7FBE096D5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B03B-CEE0-43BC-81E6-E687D050EEBD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8CC4F-9820-4ECA-8B09-7FBE096D5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B03B-CEE0-43BC-81E6-E687D050EEBD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8CC4F-9820-4ECA-8B09-7FBE096D5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B03B-CEE0-43BC-81E6-E687D050EEBD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8CC4F-9820-4ECA-8B09-7FBE096D5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5B03B-CEE0-43BC-81E6-E687D050EEBD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8CC4F-9820-4ECA-8B09-7FBE096D5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7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4.xls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-1" y="0"/>
            <a:ext cx="9144001" cy="612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Схема 2"/>
          <p:cNvGraphicFramePr/>
          <p:nvPr/>
        </p:nvGraphicFramePr>
        <p:xfrm>
          <a:off x="1357290" y="5714992"/>
          <a:ext cx="6597408" cy="85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681413" cy="491013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46" y="285728"/>
            <a:ext cx="4643470" cy="428628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АРМИЯ СПАРТАНЦЕВ.</a:t>
            </a:r>
          </a:p>
        </p:txBody>
      </p:sp>
      <p:sp>
        <p:nvSpPr>
          <p:cNvPr id="7172" name="Rectangle 4" descr="Белый мрамор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24000"/>
            <a:ext cx="4324350" cy="4876800"/>
          </a:xfr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ВООРУЖЕНИЕ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СПАРТАНСКОГО ВОИНА СОСТОЯЛО ИЗ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Monotype Sorts" pitchFamily="2" charset="2"/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МЕТАЛЛИЧЕСКОГО ШЛЕМА</a:t>
            </a:r>
          </a:p>
          <a:p>
            <a:pPr>
              <a:buFont typeface="Monotype Sorts" pitchFamily="2" charset="2"/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КОПЬЯ</a:t>
            </a:r>
          </a:p>
          <a:p>
            <a:pPr>
              <a:buFont typeface="Monotype Sorts" pitchFamily="2" charset="2"/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КОЖАНОГО ДОСПЕХА</a:t>
            </a:r>
          </a:p>
          <a:p>
            <a:pPr>
              <a:buFont typeface="Monotype Sorts" pitchFamily="2" charset="2"/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МЕЧА</a:t>
            </a:r>
          </a:p>
          <a:p>
            <a:pPr>
              <a:buFont typeface="Monotype Sorts" pitchFamily="2" charset="2"/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НОЖНЫХ ЛАТ</a:t>
            </a:r>
          </a:p>
          <a:p>
            <a:pPr>
              <a:buFont typeface="Monotype Sorts" pitchFamily="2" charset="2"/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БОЛЬШОГО МЕТАЛЛИЧЕСКОГО ЩИТА.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2643174" y="2857496"/>
            <a:ext cx="1833561" cy="357190"/>
          </a:xfrm>
          <a:prstGeom prst="leftArrow">
            <a:avLst>
              <a:gd name="adj1" fmla="val 50000"/>
              <a:gd name="adj2" fmla="val 1738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endParaRPr lang="ru-RU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3000364" y="3357562"/>
            <a:ext cx="1381124" cy="357190"/>
          </a:xfrm>
          <a:prstGeom prst="leftArrow">
            <a:avLst>
              <a:gd name="adj1" fmla="val 50000"/>
              <a:gd name="adj2" fmla="val 125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endParaRPr lang="ru-RU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2357422" y="3857628"/>
            <a:ext cx="2119313" cy="304800"/>
          </a:xfrm>
          <a:prstGeom prst="leftArrow">
            <a:avLst>
              <a:gd name="adj1" fmla="val 50000"/>
              <a:gd name="adj2" fmla="val 1738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endParaRPr lang="ru-RU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 rot="-852397">
            <a:off x="2290978" y="4541655"/>
            <a:ext cx="2119313" cy="304800"/>
          </a:xfrm>
          <a:prstGeom prst="leftArrow">
            <a:avLst>
              <a:gd name="adj1" fmla="val 50000"/>
              <a:gd name="adj2" fmla="val 1738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endParaRPr lang="ru-RU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 rot="-1025719">
            <a:off x="2485751" y="5214373"/>
            <a:ext cx="1983331" cy="286908"/>
          </a:xfrm>
          <a:prstGeom prst="leftArrow">
            <a:avLst>
              <a:gd name="adj1" fmla="val 50000"/>
              <a:gd name="adj2" fmla="val 1738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endParaRPr lang="ru-RU"/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 rot="20574398">
            <a:off x="2222786" y="5684430"/>
            <a:ext cx="2268816" cy="309301"/>
          </a:xfrm>
          <a:prstGeom prst="leftArrow">
            <a:avLst>
              <a:gd name="adj1" fmla="val 50000"/>
              <a:gd name="adj2" fmla="val 173828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34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4162425" cy="5072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6" name="Rectangle 1028" descr="Белый мрамор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3143248"/>
            <a:ext cx="4419600" cy="3281362"/>
          </a:xfr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Clr>
                <a:srgbClr val="CC0066"/>
              </a:buClr>
              <a:buFont typeface="Monotype Sorts" pitchFamily="2" charset="2"/>
              <a:buNone/>
            </a:pPr>
            <a:r>
              <a:rPr lang="ru-RU" sz="28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ФАЛАНГА СОСТОЯЛА ИЗ 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РЯДОВ </a:t>
            </a:r>
            <a:r>
              <a:rPr lang="ru-RU" sz="28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ТЫСЯЧЕ ВОИНОВ В КАЖДОМ.</a:t>
            </a:r>
          </a:p>
          <a:p>
            <a:pPr>
              <a:buClr>
                <a:srgbClr val="CC0066"/>
              </a:buClr>
              <a:buFont typeface="Monotype Sorts" pitchFamily="2" charset="2"/>
              <a:buNone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ПЕРВЫХ РЯДА </a:t>
            </a:r>
            <a:r>
              <a:rPr lang="ru-RU" sz="28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ВЫСТАВЛЯЛИ ВПЕРЕД КОПЬЯ .</a:t>
            </a:r>
          </a:p>
          <a:p>
            <a:pPr>
              <a:buClr>
                <a:srgbClr val="CC0066"/>
              </a:buClr>
              <a:buFont typeface="Monotype Sorts" pitchFamily="2" charset="2"/>
              <a:buNone/>
            </a:pPr>
            <a:r>
              <a:rPr lang="ru-RU" sz="28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ФАЛАНГА ВРУБАЛАСЬ В ПРОТИВНИКА И УНИЧТОЖАЛА ЕГО.</a:t>
            </a:r>
          </a:p>
        </p:txBody>
      </p:sp>
      <p:sp>
        <p:nvSpPr>
          <p:cNvPr id="13320" name="Text Box 1032" descr="Белый мрамор"/>
          <p:cNvSpPr txBox="1">
            <a:spLocks noChangeArrowheads="1"/>
          </p:cNvSpPr>
          <p:nvPr/>
        </p:nvSpPr>
        <p:spPr bwMode="auto">
          <a:xfrm>
            <a:off x="4572000" y="1285860"/>
            <a:ext cx="4419600" cy="181652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ru-RU" sz="28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СПАРТАНЦЫ ВПЕРВЫЕ В МИРЕ ВВЕЛИ ПОРЯДОК В ДЕЙСТВИЯ ВОИНОВОНИ ПРИДУМАЛИ </a:t>
            </a:r>
            <a:r>
              <a:rPr lang="ru-RU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ФАЛАНГУ</a:t>
            </a:r>
            <a:endParaRPr lang="ru-RU" sz="28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9" name="AutoShape 1031"/>
          <p:cNvSpPr>
            <a:spLocks noChangeArrowheads="1"/>
          </p:cNvSpPr>
          <p:nvPr/>
        </p:nvSpPr>
        <p:spPr bwMode="auto">
          <a:xfrm rot="10800000">
            <a:off x="2071670" y="2285992"/>
            <a:ext cx="2362200" cy="533400"/>
          </a:xfrm>
          <a:prstGeom prst="notchedRightArrow">
            <a:avLst>
              <a:gd name="adj1" fmla="val 50000"/>
              <a:gd name="adj2" fmla="val 110714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14546" y="285728"/>
            <a:ext cx="4643470" cy="4286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АРМИЯ СПАРТАНЦЕВ.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uiExpand="1" build="p" autoUpdateAnimBg="0"/>
      <p:bldP spid="13320" grpId="0" autoUpdateAnimBg="0"/>
      <p:bldP spid="133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786446" y="274638"/>
            <a:ext cx="290035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0" y="714356"/>
            <a:ext cx="4495800" cy="578647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 НАПОМИНАЛА ВОЕННЫЙ ЛАГЕРЬ, ГДЕ НИКТО НЕ МОГ ЖИТЬ ТАК, КАК ОН ХОЧЕТ. </a:t>
            </a:r>
          </a:p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СПАРТАНЦАМ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ЗАПРЕЩАЛОСЬ ЗАНИМАТЬСЯ ТОРГОВЛЕЙ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РЕМЕСЛАМИ,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ВСЯКИЙ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РУЧНОЙ ТРУД ПРЕЗИРАЛСЯ.</a:t>
            </a:r>
          </a:p>
          <a:p>
            <a:pPr lvl="0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ЧУЖЕЗЕМЦЫ НЕ ПРИЕЗЖАЛИ В СПАРТУ. 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НИЧЕГО НЕ ПРОДАВАЛИ И НЕЧЕМ  БЫЛО ЛЮБОВАТЬСЯ: В ГОРОДЕ НЕ СТРОИЛИ КРАСИВЫХ ЗДАНИЙ, НЕ СТАВИЛИ СТАТУЙ.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Содержимое 12" descr="1.2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33192" y="214290"/>
            <a:ext cx="4353706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40042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00042"/>
            <a:ext cx="4495800" cy="600079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САМИМ ЖИТЕЛЯМ СПАРТЫ НЕ </a:t>
            </a:r>
            <a:r>
              <a:rPr lang="ru-RU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РАЗРЕШАЛОСЬ ЕЗДИТЬ ЗА ГРАНИЦУ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БОЯЗНИ,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БЫ ОНИ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СТАЛИ ПОДРАЖАТЬ ЧУЖОЙ ЖИЗНИ.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СПАРТАНЦАМ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ЗАПРЕЩАЛОСЬ ДОМА ОБЕДАТЬ. </a:t>
            </a:r>
          </a:p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ОБЪЕДИНИВШИСЬ В ГРУППЫ ПО ПОЛТОРА ДЕСЯТКА,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МУЖЧИНЫ ЕЛИ ВМЕСТЕ ОДНИ И ТЕ ЖЕ КУШАНЬЯ: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ПОХЛЕБКУ, ОВОЩИ, НЕМНОГО СЫРА И ТОЛЬКО ИЗРЕДКА МЯСО И РЫБУ. </a:t>
            </a:r>
          </a:p>
          <a:p>
            <a:endParaRPr lang="ru-RU" dirty="0"/>
          </a:p>
        </p:txBody>
      </p:sp>
      <p:pic>
        <p:nvPicPr>
          <p:cNvPr id="5" name="Содержимое 4" descr="1.2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68441" y="428604"/>
            <a:ext cx="4453003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274638"/>
            <a:ext cx="240028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42918"/>
            <a:ext cx="4495800" cy="571504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ОДНАЖДЫ В СПАРТУ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ПОБЕДЫ ВЕРНУЛСЯ ЗНАМЕНИТЫЙ ПОЛКОВОДЕЦ. </a:t>
            </a:r>
            <a:endParaRPr lang="ru-RU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ТОТЧАС ПОСЛАЛ ЗА СВОЕЙ ДОЛЕЙ ПИЩИ, ЖЕЛАЯ В ЭТОТ РАЗ ПОЕСТЬ С ЖЕНОЙ.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ЕМУ НЕ ТОЛЬКО ОТКАЗАЛИ, НО ВДОБАВОК ОШТРАФОВАЛИ.</a:t>
            </a:r>
            <a:endParaRPr lang="ru-RU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СОБЛЮДЕНИЕМ ВСЕХ ПРАВИЛ ЗОРКО СЛЕДИЛ СОВЕТ СТАРЕЙШИН,</a:t>
            </a:r>
          </a:p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ОБЛАДАВШИЙ ОГРОМНОЙ И БЕСКОНТРОЛЬНОЙ ВЛАСТЬЮ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1.1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65551" y="428604"/>
            <a:ext cx="4578449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950" y="274638"/>
            <a:ext cx="232885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71480"/>
            <a:ext cx="4495800" cy="628652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СОВЕТ ВХОДИЛИ САМЫЕ ДОСТОЙНЫЕ ГРАЖДАНЕ НЕ МОЛОЖЕ 60 лет. </a:t>
            </a:r>
          </a:p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УЧАСТВОВАЛИ В ЗАСЕДАНИЯХ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ПОЖИЗНЕННО. 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НАРОДНОЕ СОБРАНИЕ,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СОСТОЯВШЕЕ ИЗ МУЖЧИН СПАРТАНЦЕВ, </a:t>
            </a:r>
          </a:p>
          <a:p>
            <a:pPr lvl="1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ВЫБИРАЛО СТАРЕЙШИН,</a:t>
            </a:r>
          </a:p>
          <a:p>
            <a:pPr lvl="1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ВЕДАЛО ОБЪЯВЛЕНИЕМ ВОЙНЫ</a:t>
            </a:r>
          </a:p>
          <a:p>
            <a:pPr lvl="1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ЗАКЛЮЧЕНИЕМ МИРА. </a:t>
            </a:r>
          </a:p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ВЫСТУПАТЬ В НАРОДНОМ СОБРАНИИ ИМЕЛИ ПРАВО ТОЛЬКО СТАРЕЙШИНЫ. </a:t>
            </a:r>
          </a:p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ОСТАЛЬНЫЕ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КРИКОМ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ГОЛОСОВАЛИ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ИЛИ «ПРОТИВ»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СДЕЛАННЫХ ИМИ ПРЕДЛОЖЕНИЙ.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1.2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428604"/>
            <a:ext cx="4406558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71480"/>
            <a:ext cx="4357686" cy="6286520"/>
          </a:xfrm>
        </p:spPr>
        <p:txBody>
          <a:bodyPr>
            <a:normAutofit/>
          </a:bodyPr>
          <a:lstStyle/>
          <a:p>
            <a:pPr lvl="1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ВОЙСКОМ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КОМАНДОВАЛИ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ПРЕДВОДИТЕЛЯ, </a:t>
            </a:r>
          </a:p>
          <a:p>
            <a:pPr lvl="1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НАЗЫВАЛИ ЦАРЯМИ. </a:t>
            </a:r>
            <a:endPara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ВЛАСТЬ ЦАРЕЙ ПЕРЕДАВАЛАСЬ ПО НАСЛЕДСТВУ, НО НЕ БЫЛА ВЕЛИКА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ЦАРИ ВХОДИЛИ В СОВЕТ СТАРЕЙШИН И ОБЫЧНО ПОСЛУШНО ВЫПОЛНЯЛИ ЕГО ВОЛЮ.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6-М ВЕКЕ до н. э.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СТАЛА ОДНИМ ИЗ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САМЫХ МОГУЩЕСТВЕННЫХ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ПОЛИСОВ ГРЕЦИИ.</a:t>
            </a:r>
            <a:endParaRPr lang="ru-RU" sz="1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" name="Содержимое 4" descr="1.2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3704" b="2469"/>
          <a:stretch>
            <a:fillRect/>
          </a:stretch>
        </p:blipFill>
        <p:spPr>
          <a:xfrm>
            <a:off x="4429124" y="642918"/>
            <a:ext cx="4456129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42852"/>
            <a:ext cx="5543560" cy="43971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 СПОСОБ ГОЛОСОВАНИЯ В СПАРТЕ 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42918"/>
            <a:ext cx="4429124" cy="621508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ВЗАМЕН УМЕРШЕГО СТАРЕЙШИНЫ СПАРТАНЦЫ ВЫБИРАЛИ НОВОГО. </a:t>
            </a:r>
          </a:p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ПРОИСХОДИЛИ В НАРОДНОМ СОБРАНИИ.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СОБРАНИЕМ МОЛЧА ОДИН ЗА ДРУГИМ ПРОХОДИЛИ ВСЕ ДОБИВАВШИЕСЯ ЧЕСТИ СТАТЬ СТАРЕЙШИНОЙ. </a:t>
            </a:r>
          </a:p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 ВСТРЕЧАЛ КАЖДОГО КРИКОМ ОДОБРЕНИЯ.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ЧТОБЫ ОПРЕДЕЛИТЬ, КТО ЖЕ ИЗ НИХ ИЗБРАН, ПОСТУПАЛИ ТАК. 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СОСЕДНЕМ ДОМЕ ЗАПИРАЛИ НЕСКОЛЬКО СПАРТАНЦЕВ,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КОТОРЫМ ДОВЕРЯЛИ ОСТАЛЬНЫЕ.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 БЫЛО ВСЕ СЛЫШНО, НО НИЧЕГО НЕ ВИДНО.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ИЗБРАННЫМИ ОНИ ОБЪЯВЛЯЛИ ТОГО, ЗА КОГО, КАК ИМ КАЗАЛОСЬ, КРИЧАЛИ ГРОМЧЕ ДРУГИХ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/>
          </a:p>
        </p:txBody>
      </p:sp>
      <p:pic>
        <p:nvPicPr>
          <p:cNvPr id="7" name="Содержимое 6" descr="1.2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9180" y="714356"/>
            <a:ext cx="4634820" cy="3786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00562" y="4643446"/>
            <a:ext cx="46434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ПОДОБНЫЙ СПОСОБ ГОЛОСОВАНИЯ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ГРЕКИ ИЗ ДРУГИХ ГОРОДОВ 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НАСМЕШЛИВО НАЗЫВАЛИ ДЕТСКИМ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(видимо, потому, что малые дети, когда спорят, часто переходят на крик: каждый, доказывая свою правоту, старается перекричать другого).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14290"/>
            <a:ext cx="4114800" cy="58259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СПАРТАНСКОЕ ВОСПИТАНИЕ.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495800" cy="550072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ГРЕКИ УТВЕРЖДАЛИ, ЧТО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 В СПАРТЕ ПРИНАДЛЕЖАТ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РОДИТЕЛЯМ,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ГОСУДАРСТВУ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ОТЕЦ ДОЛЖЕН БЫЛ ОТНЕСТИ НОВОРОЖДЕННОГО К СТАРЕЙШИНАМ.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 ОСМАТРИВАЛИ РЕБЕНКА И, ЕСЛИ НАХОДИЛИ ЕГО КРЕПКИМ, ОТДАВАЛИ ОТЦУ.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ЖЕ РЕБЕНОК БЫЛ ТЩЕДУШНЫМ, ЕГО СБРАСЫВАЛИ С ГОРНОГО ОБРЫВА В ПРОПАСТЬ.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" name="Picture 16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29190" y="1571612"/>
            <a:ext cx="3571900" cy="41434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5" descr="picture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14876" y="1142984"/>
            <a:ext cx="4143404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000504"/>
            <a:ext cx="9144000" cy="285749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ГЛАВЕ КАЖДОГО ОТРЯДА СТАВИЛИ ТОГО, КТО ОТЛИЧАЛСЯ СООБРАЗИТЕЛЬНОСТЬЮ И БЫЛ ХРАБРЕЕ ВСЕХ В ДРАКАХ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ОСТАЛЬНЫЕ ИСПОЛНЯЛИ ЕГО ПРИКАЗЫ И МОЛЧА ТЕРПЕЛИ НАКАЗАНИЯ.</a:t>
            </a:r>
          </a:p>
          <a:p>
            <a:pPr lvl="0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ГЛАВНЫМ ВОСПИТАТЕЛЕМ МАЛЬЧИКОВ НАЗНАЧАЛСЯ ОДИН ИЗ САМЫХ УВАЖАЕМЫХ СПАРТАНЦЕВ. </a:t>
            </a:r>
            <a:endParaRPr lang="ru-RU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/>
              <a:t>ЗА ИГРАМИ И ЗАНЯТИЯМИ ДЕТЕЙ ТАКЖЕ ПРИСМАТРИВАЛИ СТАРИКИ. </a:t>
            </a:r>
            <a:endParaRPr lang="ru-RU" dirty="0" smtClean="0"/>
          </a:p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СТАРАЛИСЬ ВЫЗВАТЬ ССОРУ И ДРАКУ, А ЗАТЕМ НАБЛЮДАЛИ</a:t>
            </a:r>
            <a:r>
              <a:rPr lang="ru-RU" b="1" dirty="0" smtClean="0"/>
              <a:t>, ОТВАЖНЫ ЛИ ИХ ПИТОМЦЫ, УПОРНЫ ЛИ В СХВАТКАХ.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1.2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51229" y="1"/>
            <a:ext cx="5592539" cy="3914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kumimoji="0" lang="ru-RU" sz="2400" b="1" i="0" u="none" strike="noStrike" cap="all" spc="0" normalizeH="0" baseline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</a:rPr>
              <a:t>Древняя</a:t>
            </a:r>
            <a:r>
              <a:rPr kumimoji="0" lang="ru-RU" sz="2400" b="1" i="0" u="none" strike="noStrike" cap="all" spc="0" normalizeH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2400" b="1" i="0" u="none" strike="noStrike" cap="all" spc="0" normalizeH="0" baseline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</a:rPr>
              <a:t>Спарта</a:t>
            </a:r>
            <a:r>
              <a:rPr lang="ru-RU" sz="2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857232"/>
            <a:ext cx="4495800" cy="5643602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ПРЕДКАМИ СПАРТАНЦЕВ БЫЛИ ПРИШЕДШИЕ С СЕВЕРА БАЛКАНСКОГО ПОЛУОСТРОВА ГРЕЧЕСКИЕ ПЛЕМЕНА.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ОБОСНОВАЛИСЬ В ЮЖНОЙ ГРЕЦИИ. </a:t>
            </a:r>
            <a:endPara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ДОЛИНЕ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реки ЕВРОТ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области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ЛАКОНИЯ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НЕСКОЛЬКО СОСЕДНИХ ПОСЕЛЕНИЙ ОБЪЕДИНИЛИСЬ И СТАЛИ НАЗЫВАТЬСЯ </a:t>
            </a:r>
            <a:r>
              <a:rPr lang="ru-RU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СПАРТА.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9" name="Picture 15" descr="Рисунок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30000" contrast="48000"/>
          </a:blip>
          <a:srcRect/>
          <a:stretch>
            <a:fillRect/>
          </a:stretch>
        </p:blipFill>
        <p:spPr bwMode="auto">
          <a:xfrm>
            <a:off x="4500562" y="714356"/>
            <a:ext cx="4393438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 rot="5317336">
            <a:off x="5182676" y="3284486"/>
            <a:ext cx="2644160" cy="515938"/>
          </a:xfrm>
          <a:custGeom>
            <a:avLst/>
            <a:gdLst>
              <a:gd name="T0" fmla="*/ 1535906 w 21600"/>
              <a:gd name="T1" fmla="*/ 0 h 21600"/>
              <a:gd name="T2" fmla="*/ 0 w 21600"/>
              <a:gd name="T3" fmla="*/ 257969 h 21600"/>
              <a:gd name="T4" fmla="*/ 1535906 w 21600"/>
              <a:gd name="T5" fmla="*/ 515938 h 21600"/>
              <a:gd name="T6" fmla="*/ 2047875 w 21600"/>
              <a:gd name="T7" fmla="*/ 2579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2075" tIns="46038" rIns="92075" bIns="46038" anchor="ctr"/>
          <a:lstStyle/>
          <a:p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429132"/>
            <a:ext cx="9144000" cy="242886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РЕБЯТИШЕК ОБУЧАЛИ СТОЙКО ПЕРЕНОСИТЬ НЕУДОБСТВА И ЛИШЕНИЯ.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БЕГАЛИ ОНИ ПОЛУГОЛЫМИ И НЕОБУТЫМИ,СПАЛИ НА ПОДСТИЛКАХ, КОТОРЫЕ САМИ СЕБЕ ГОТОВИЛИ, ЛОМАЯ ГОЛЫМИ РУКАМИ ТРОСТНИК НА БЕРЕГУ ЕВРОТА.</a:t>
            </a:r>
          </a:p>
          <a:p>
            <a:pPr lvl="0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КОРМИЛИ МАЛЬЧИКОВ СКУДНО, ПОБУЖДАЯ ИХ САМИХ ДОБЫВАТЬ СЕБЕ ПИЩУ.</a:t>
            </a:r>
            <a:endParaRPr lang="ru-RU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КРАЛИ НЕ ТОЛЬКО В ОГОРОДАХ И ЧУЖИХ КЛАДОВЫХ, НО ДАЖЕ В ХРАМАХ ПИЩУ, ПРЕДНАЗНАЧЕННУЮ В ЖЕРТВУ БОГАМ.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ТАЩИЛИ ИЗ-ПОД НОСА КАРАУЛЬНЫХ ВСЕ СЪЕСТНОЕ — ОВОЩИ, ХЛЕБ, СЫР.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ЕСЛИ ВОРИШКА ПОПАДАЛСЯ, ЕГО ИЗБИВАЛИ ПЛЕТЬЮ, НАКАЗЫВАЯ НЕ ЗА КРАЖУ, А ЗА НЕУМЕЛОЕ ВОРОВСТВО.</a:t>
            </a:r>
            <a:endParaRPr lang="ru-RU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7" descr="picture"/>
          <p:cNvPicPr preferRelativeResize="0">
            <a:picLocks noGrp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357290" y="0"/>
            <a:ext cx="5929354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42918"/>
            <a:ext cx="4495800" cy="5429287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ЮНЫХ СПАРТАНЦЕВ УЧИЛИ ГОВОРИТЬ КРАТКО, ДАВАТЬ МЕТКИЕ И ТОЧНЫЕ ОТВЕТЫ </a:t>
            </a:r>
            <a:endParaRPr lang="ru-RU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b="1" dirty="0" smtClean="0"/>
              <a:t>(такая речь называется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лаконичной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/>
              <a:t>— по названию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лакония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b="1" i="1" dirty="0" smtClean="0"/>
              <a:t>.</a:t>
            </a:r>
            <a:endParaRPr lang="ru-RU" i="1" dirty="0" smtClean="0"/>
          </a:p>
          <a:p>
            <a:pPr lvl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АФИНЯНЕ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СЧИТАЛИ СПАРТАНЦЕВ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НЕУЧАМИ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ПОТОМУ ЧТО ГРАМОТУ ОНИ УЧИЛИ МАЛО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ru-RU" dirty="0"/>
          </a:p>
        </p:txBody>
      </p:sp>
      <p:pic>
        <p:nvPicPr>
          <p:cNvPr id="5" name="Содержимое 4" descr="1.2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6809"/>
          <a:stretch>
            <a:fillRect/>
          </a:stretch>
        </p:blipFill>
        <p:spPr>
          <a:xfrm>
            <a:off x="4639107" y="428604"/>
            <a:ext cx="4504893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28604"/>
            <a:ext cx="4495800" cy="642939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ЗАТО И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МАЛЬЧИКИ И ДЕВОЧКИ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НАПРЯЖЕННО ЗАНИМАЛИСЬ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ГИМНАСТИКОЙ: </a:t>
            </a:r>
          </a:p>
          <a:p>
            <a:pPr lvl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СОСТЯЗАЛИСЬ В БЕГЕ, </a:t>
            </a:r>
          </a:p>
          <a:p>
            <a:pPr lvl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ПРЫЖКАХ, БОРЬБЕ, </a:t>
            </a:r>
          </a:p>
          <a:p>
            <a:pPr lvl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МЕТАНИИ ДИСКА И КОПЬЯ. 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МАЛЬЧИКИ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ЧАСАМИ РАЗУЧИВАЛИ ПОД ЗВУКИ ФЛЕЙТЫ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ВОЕННЫЕ ПЕСНИ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 КОТОРЫМИ СПАРТАНЦЫ ШЛИ В БОЙ. </a:t>
            </a:r>
          </a:p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ЮНЫЕ ПЕВЦЫ ПРОСЛАВЛЯЛИ ПАВШИХ ЗА СПАРТУ, ПРОКЛИНАЛИ ТРУСОВ, ОБЕЩАЯ В БУДУЩЕМ ДОКАЗАТЬ СВОЮ ХРАБРОСТЬ И СОВЕРШИТЬ ПОДВИГИ, ДОСТОЙНЫЕ СОХРАНИТЬСЯ В ВЕКАХ.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1.1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571480"/>
            <a:ext cx="4221271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214818"/>
            <a:ext cx="9144000" cy="264318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ОДНОЙ ИЗ ВОЙН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СПАРТАНЦАМ БЫЛО ПРЕДСКАЗАНО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ОНИ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ПОБЕДЯТ, ЕСЛИ АФИНЯНИН ВОЗГЛАВИТ ИХ ВОЙСКО.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АФИНЯНЕ В НАСМЕШКУ ПРИСЛАЛИ НЕ ПОЛКОВОДЦА, А ХРОМОГО ШКОЛЬНОГО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 ТИРТЕЯ.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СПАРТАНЦЫ СНАЧАЛА ПОДВЕРГЛИ ЕГО ИЗДЕВКАМ. </a:t>
            </a:r>
          </a:p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ОДНАКО ТИРТЕЙ БЫЛ ПОЭТОМ ЕГО ПЛАМЕННЫЕ ПЕСНИ ПОДНЯЛИ ДУХ ВОИНОВ И СПАРТАНЦЫ ПОБЕДИЛИ. 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ПЕСНЯМИ ТИРТЕЯ СПАРТАНЦЫ ШЛИ В БОЙ.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СВОИХ СТИХАХ ПОЭТ ВОСПЕВАЛ ПРЕДАННОГО РОДИНЕ ВОИНА</a:t>
            </a:r>
          </a:p>
          <a:p>
            <a:endParaRPr lang="ru-RU" dirty="0"/>
          </a:p>
        </p:txBody>
      </p:sp>
      <p:pic>
        <p:nvPicPr>
          <p:cNvPr id="5" name="Содержимое 4" descr="1.4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42976" y="214290"/>
            <a:ext cx="5682069" cy="3939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28794" y="285728"/>
            <a:ext cx="4329114" cy="3682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ЛЕГЕНДА О ПОЭТЕ ТИРТЕЕ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85728"/>
            <a:ext cx="4071966" cy="58259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СПАРТАНЦЫ И ИЛОТЫ.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28604"/>
            <a:ext cx="4714876" cy="6429396"/>
          </a:xfrm>
        </p:spPr>
        <p:txBody>
          <a:bodyPr>
            <a:normAutofit fontScale="92500"/>
          </a:bodyPr>
          <a:lstStyle/>
          <a:p>
            <a:pPr lvl="0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ПОСТЕПЕННО СПАРТАНЦЫ ПОКОРИЛИ ВСЮ ЛАКОНИЮ, 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ЖИТЕЛЕЙ ЕЕ ЗАСТАВИЛИ РАБОТАТЬ НА СЕБЯ И СТАЛИ НАЗЫВАТЬ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ИЛОТАМИ.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/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РЯДОМ С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ЛАКОНИЕЙ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РАСПОЛОЖЕНА 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ПЛОДОРОДНАЯ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МЕССЕНИЯ.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СПАРТАНЦЫ ПОСЛЕ ОЖЕСТОЧЕННОЙ БОРЬБЫ ЗАВОЕВАЛИ И ЭТУ ОБЛАСТЬ. 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ЖИТЕЛИ МЕССЕНИИ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БЫЛИ ПРЕВРАЩЕНЫ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ИЛОТОВ.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" name="Содержимое 4" descr="1.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867857"/>
            <a:ext cx="3857652" cy="5990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28670"/>
            <a:ext cx="4714876" cy="592933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 ЗЕМЛЯ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ЛАКОНИИ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МЕССЕНИИ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БЫЛА ПОДЕЛЕНА МЕЖДУ СПАРТАНЦАМИ НА РАВНЫЕ УЧАСТКИ. </a:t>
            </a:r>
          </a:p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ЭТИХ НАДЕЛАХ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 И РАБОТАЛИ ИЛОТЫ,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ОТДАВАЯ СПАРТАНЦАМ УСТАНОВЛЕННОЕ ГОСУДАРСТВОМ КОЛИЧЕСТВО ВЫРАЩЕННОГО ЗЕРНА, ОЛИВОК, ОВОЩЕЙ И ДРУГИХ ПРОДУКТОВ. 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ИЛОТЫ БЫЛИ РАБАМИ,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ПРИНАДЛЕЖАВШИМИ СПАРТАНСКОМУ ГОСУДАРСТВУ,</a:t>
            </a:r>
          </a:p>
          <a:p>
            <a:pPr lvl="0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ЗАПРЕЩАЛОСЬ ПОКИДАТЬ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ПОСЕЛЕНИЯ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1.1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27844" y="1000108"/>
            <a:ext cx="3958998" cy="5581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4543425" cy="58259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СПАРТАНЦЫ И ИЛОТЫ.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143512"/>
            <a:ext cx="9144000" cy="171448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СПАРТАНЦЫ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ОБРАЩАЛИСЬ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ИЛОТАМИ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ГРУБО И ЖЕСТОКО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ГЛУМИЛИСЬ НАД НИМИ.</a:t>
            </a:r>
          </a:p>
          <a:p>
            <a:pPr lvl="0"/>
            <a:r>
              <a:rPr lang="ru-RU" b="1" dirty="0" smtClean="0"/>
              <a:t>НАПРИМЕР, ОНИ,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ЗАСТАВЛЯЛИ ИЛОТОВ ПИТЬ ВИНО </a:t>
            </a:r>
            <a:r>
              <a:rPr lang="ru-RU" b="1" dirty="0" smtClean="0"/>
              <a:t>НЕ РАЗБАВЛЕННОЕ ВОДОЙ, А ПОТОМ ПОКАЗЫВАЛИ ИХ МОЛОДЕЖИ, ЧТОБЫ ВНУШИТЬ ОТВРАЩЕНИЕ К ПЬЯНСТВУ.</a:t>
            </a:r>
          </a:p>
          <a:p>
            <a:pPr lvl="0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ЛАКОНИИ И МЕССЕНИИ ИЛОТЫ СОСТАВЛЯЛИ БОЛЬШИНСТВО НАСЕЛЕНИЯ. </a:t>
            </a:r>
          </a:p>
          <a:p>
            <a:endParaRPr lang="ru-RU" dirty="0"/>
          </a:p>
        </p:txBody>
      </p:sp>
      <p:pic>
        <p:nvPicPr>
          <p:cNvPr id="5" name="Picture 1030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0" y="0"/>
            <a:ext cx="7500958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500926" y="1643050"/>
            <a:ext cx="1643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b="1" dirty="0" smtClean="0">
                <a:solidFill>
                  <a:srgbClr val="990033"/>
                </a:solidFill>
              </a:rPr>
              <a:t>Столкновение</a:t>
            </a:r>
          </a:p>
          <a:p>
            <a:pPr>
              <a:buFontTx/>
              <a:buNone/>
            </a:pPr>
            <a:r>
              <a:rPr lang="ru-RU" b="1" dirty="0" smtClean="0">
                <a:solidFill>
                  <a:srgbClr val="990033"/>
                </a:solidFill>
              </a:rPr>
              <a:t>спартанцев</a:t>
            </a:r>
          </a:p>
          <a:p>
            <a:pPr>
              <a:buFontTx/>
              <a:buNone/>
            </a:pPr>
            <a:r>
              <a:rPr lang="ru-RU" b="1" dirty="0" smtClean="0">
                <a:solidFill>
                  <a:srgbClr val="990033"/>
                </a:solidFill>
              </a:rPr>
              <a:t>и илотов.</a:t>
            </a:r>
            <a:endParaRPr lang="ru-RU" b="1" dirty="0">
              <a:solidFill>
                <a:srgbClr val="990033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71604" y="142852"/>
            <a:ext cx="4686304" cy="5825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СПАРТАНЦЫ И ИЛОТЫ.</a:t>
            </a: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57232"/>
            <a:ext cx="4495800" cy="578647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БОЯСЬ ИХ СГОВОРА И ВОССТАНИЯ, </a:t>
            </a:r>
            <a:r>
              <a:rPr lang="ru-RU" b="1" dirty="0" smtClean="0"/>
              <a:t>СПАРТАНСКИЕ ПРАВИТЕЛИ ВРЕМЯ ОТ ВРЕМЕНИ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УСТРАИВАЛИ ИЗБИЕНИЕ БЕЗОРУЖНЫХ ЛЮДЕЙ.</a:t>
            </a:r>
          </a:p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СПАРТАНСКИМ ЮНОШАМ ДАВАЛИ МЕЧИ И ОТПРАВЛЯЛИ ИХ БРОДИТЬ ПО ОКРЕСТНОСТЯМ. </a:t>
            </a:r>
          </a:p>
          <a:p>
            <a:pPr lvl="0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ДНЕМ ОНИ ПРЯТАЛИСЬ, А НОЧЬЮ УМЕРЩВЛЯЛИ ТЕХ ИЛОТОВ, КОТОРЫЕ ВСТРЕЧАЛИСЬ НА ДОРОГАХ. </a:t>
            </a:r>
          </a:p>
          <a:p>
            <a:endParaRPr lang="ru-RU" dirty="0"/>
          </a:p>
        </p:txBody>
      </p:sp>
      <p:pic>
        <p:nvPicPr>
          <p:cNvPr id="5" name="Содержимое 4" descr="1.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91" y="285728"/>
            <a:ext cx="3770210" cy="631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457696" y="214290"/>
            <a:ext cx="4686304" cy="5825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СПАРТАНЦЫ И ИЛОТЫ.</a:t>
            </a: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00042"/>
            <a:ext cx="4286248" cy="5626121"/>
          </a:xfrm>
        </p:spPr>
        <p:txBody>
          <a:bodyPr>
            <a:normAutofit fontScale="92500"/>
          </a:bodyPr>
          <a:lstStyle/>
          <a:p>
            <a:pPr lvl="0"/>
            <a:r>
              <a:rPr lang="ru-RU" b="1" dirty="0" smtClean="0"/>
              <a:t>НЕРЕДКО ЮНОШИ ОБХОДИЛИ И ПОЛЯ,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УБИВАЯ САМЫХ СИЛЬНЫХ ИЛОТОВ.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ЖИТЕЛИ ОСТАЛЬНОЙ ГРЕЦИИ НАЗЫВАЛИ УБИЙСТВО ИЛОТОВ ГНУСНЫМ ДЕЛОМ 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ОСУЖДАЛИ СПАРТАНЦЕВ ЗА ТО, ЧТО ОНИ </a:t>
            </a:r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ДЕРЖАТ В РАБСТВЕ СВОИХ СОПЛЕМЕННИКОВ — ГРЕКОВ</a:t>
            </a:r>
          </a:p>
          <a:p>
            <a:endParaRPr lang="ru-RU" dirty="0"/>
          </a:p>
        </p:txBody>
      </p:sp>
      <p:pic>
        <p:nvPicPr>
          <p:cNvPr id="5" name="Содержимое 4" descr="1.1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5229"/>
          <a:stretch>
            <a:fillRect/>
          </a:stretch>
        </p:blipFill>
        <p:spPr>
          <a:xfrm>
            <a:off x="4286249" y="428604"/>
            <a:ext cx="4398610" cy="6252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14810" y="214290"/>
            <a:ext cx="4686304" cy="5825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СПАРТАНЦЫ И ИЛОТЫ.</a:t>
            </a: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214290"/>
            <a:ext cx="7772400" cy="500066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СОЗДАНИЕ СПАРТАНСКОГО ГОСУДАРСТВА</a:t>
            </a:r>
            <a:r>
              <a:rPr lang="ru-RU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sz="5400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5360" name="Object 1024"/>
          <p:cNvGraphicFramePr>
            <a:graphicFrameLocks noChangeAspect="1"/>
          </p:cNvGraphicFramePr>
          <p:nvPr/>
        </p:nvGraphicFramePr>
        <p:xfrm>
          <a:off x="428596" y="5867400"/>
          <a:ext cx="3914804" cy="685800"/>
        </p:xfrm>
        <a:graphic>
          <a:graphicData uri="http://schemas.openxmlformats.org/presentationml/2006/ole">
            <p:oleObj spid="_x0000_s15362" name="Лист" r:id="rId3" imgW="1292760" imgH="257040" progId="Excel.Sheet.8">
              <p:embed/>
            </p:oleObj>
          </a:graphicData>
        </a:graphic>
      </p:graphicFrame>
      <p:graphicFrame>
        <p:nvGraphicFramePr>
          <p:cNvPr id="15361" name="Object 1025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500034" y="4748213"/>
          <a:ext cx="3843366" cy="755650"/>
        </p:xfrm>
        <a:graphic>
          <a:graphicData uri="http://schemas.openxmlformats.org/presentationml/2006/ole">
            <p:oleObj spid="_x0000_s15363" name="Лист" r:id="rId4" imgW="1292760" imgH="257040" progId="Excel.Sheet.8">
              <p:embed/>
            </p:oleObj>
          </a:graphicData>
        </a:graphic>
      </p:graphicFrame>
      <p:graphicFrame>
        <p:nvGraphicFramePr>
          <p:cNvPr id="15362" name="Object 1026"/>
          <p:cNvGraphicFramePr>
            <a:graphicFrameLocks noChangeAspect="1"/>
          </p:cNvGraphicFramePr>
          <p:nvPr/>
        </p:nvGraphicFramePr>
        <p:xfrm>
          <a:off x="500034" y="3698875"/>
          <a:ext cx="3843366" cy="685800"/>
        </p:xfrm>
        <a:graphic>
          <a:graphicData uri="http://schemas.openxmlformats.org/presentationml/2006/ole">
            <p:oleObj spid="_x0000_s15364" name="Лист" r:id="rId5" imgW="1292760" imgH="485640" progId="Excel.Sheet.8">
              <p:embed/>
            </p:oleObj>
          </a:graphicData>
        </a:graphic>
      </p:graphicFrame>
      <p:graphicFrame>
        <p:nvGraphicFramePr>
          <p:cNvPr id="15363" name="Object 1027"/>
          <p:cNvGraphicFramePr>
            <a:graphicFrameLocks noChangeAspect="1"/>
          </p:cNvGraphicFramePr>
          <p:nvPr/>
        </p:nvGraphicFramePr>
        <p:xfrm>
          <a:off x="428596" y="2420938"/>
          <a:ext cx="3914804" cy="914400"/>
        </p:xfrm>
        <a:graphic>
          <a:graphicData uri="http://schemas.openxmlformats.org/presentationml/2006/ole">
            <p:oleObj spid="_x0000_s15365" name="Лист" r:id="rId6" imgW="1292760" imgH="485640" progId="Excel.Sheet.8">
              <p:embed/>
            </p:oleObj>
          </a:graphicData>
        </a:graphic>
      </p:graphicFrame>
      <p:graphicFrame>
        <p:nvGraphicFramePr>
          <p:cNvPr id="15364" name="Object 1028"/>
          <p:cNvGraphicFramePr>
            <a:graphicFrameLocks noChangeAspect="1"/>
          </p:cNvGraphicFramePr>
          <p:nvPr/>
        </p:nvGraphicFramePr>
        <p:xfrm>
          <a:off x="428596" y="1357298"/>
          <a:ext cx="3871914" cy="685800"/>
        </p:xfrm>
        <a:graphic>
          <a:graphicData uri="http://schemas.openxmlformats.org/presentationml/2006/ole">
            <p:oleObj spid="_x0000_s15366" name="Лист" r:id="rId7" imgW="1292760" imgH="257040" progId="Excel.Sheet.8">
              <p:embed/>
            </p:oleObj>
          </a:graphicData>
        </a:graphic>
      </p:graphicFrame>
      <p:sp>
        <p:nvSpPr>
          <p:cNvPr id="10251" name="Text Box 1035" descr="Коричневый мрамор"/>
          <p:cNvSpPr txBox="1">
            <a:spLocks noChangeArrowheads="1"/>
          </p:cNvSpPr>
          <p:nvPr/>
        </p:nvSpPr>
        <p:spPr bwMode="auto">
          <a:xfrm>
            <a:off x="5715008" y="5715016"/>
            <a:ext cx="3032116" cy="95410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РАБЫ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sz="2800" b="1" dirty="0"/>
          </a:p>
        </p:txBody>
      </p:sp>
      <p:sp>
        <p:nvSpPr>
          <p:cNvPr id="10252" name="Text Box 1036" descr="Букет"/>
          <p:cNvSpPr txBox="1">
            <a:spLocks noChangeArrowheads="1"/>
          </p:cNvSpPr>
          <p:nvPr/>
        </p:nvSpPr>
        <p:spPr bwMode="auto">
          <a:xfrm>
            <a:off x="5643569" y="3619500"/>
            <a:ext cx="3059105" cy="83099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СОСТОИТ  ИЗ СПАР-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ТАНЦЕВ, ГОЛОСУЕТ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3" name="Text Box 1037" descr="Розовая тисненая бумага"/>
          <p:cNvSpPr txBox="1">
            <a:spLocks noChangeArrowheads="1"/>
          </p:cNvSpPr>
          <p:nvPr/>
        </p:nvSpPr>
        <p:spPr bwMode="auto">
          <a:xfrm>
            <a:off x="5715007" y="2457450"/>
            <a:ext cx="2955917" cy="83099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ОБСУЖДАЕТ ВСЕ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</a:p>
        </p:txBody>
      </p:sp>
      <p:sp>
        <p:nvSpPr>
          <p:cNvPr id="10254" name="Text Box 1038" descr="Зеленый мрамор"/>
          <p:cNvSpPr txBox="1">
            <a:spLocks noChangeArrowheads="1"/>
          </p:cNvSpPr>
          <p:nvPr/>
        </p:nvSpPr>
        <p:spPr bwMode="auto">
          <a:xfrm>
            <a:off x="5643569" y="1295400"/>
            <a:ext cx="3027355" cy="83099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КОМАНДИРЫ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ВОЙСКА</a:t>
            </a:r>
          </a:p>
        </p:txBody>
      </p:sp>
      <p:sp>
        <p:nvSpPr>
          <p:cNvPr id="10255" name="Text Box 1039"/>
          <p:cNvSpPr txBox="1">
            <a:spLocks noChangeArrowheads="1"/>
          </p:cNvSpPr>
          <p:nvPr/>
        </p:nvSpPr>
        <p:spPr bwMode="auto">
          <a:xfrm>
            <a:off x="5643570" y="4714884"/>
            <a:ext cx="3119430" cy="83099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СВОБОДНОЕ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НАСЕЛЕНИЕ</a:t>
            </a:r>
          </a:p>
        </p:txBody>
      </p:sp>
      <p:sp>
        <p:nvSpPr>
          <p:cNvPr id="10256" name="AutoShape 1040"/>
          <p:cNvSpPr>
            <a:spLocks noChangeArrowheads="1"/>
          </p:cNvSpPr>
          <p:nvPr/>
        </p:nvSpPr>
        <p:spPr bwMode="auto">
          <a:xfrm>
            <a:off x="4495800" y="5943600"/>
            <a:ext cx="976313" cy="485775"/>
          </a:xfrm>
          <a:custGeom>
            <a:avLst/>
            <a:gdLst>
              <a:gd name="T0" fmla="*/ 732235 w 21600"/>
              <a:gd name="T1" fmla="*/ 0 h 21600"/>
              <a:gd name="T2" fmla="*/ 0 w 21600"/>
              <a:gd name="T3" fmla="*/ 242888 h 21600"/>
              <a:gd name="T4" fmla="*/ 732235 w 21600"/>
              <a:gd name="T5" fmla="*/ 485775 h 21600"/>
              <a:gd name="T6" fmla="*/ 976313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257" name="AutoShape 1041"/>
          <p:cNvSpPr>
            <a:spLocks noChangeArrowheads="1"/>
          </p:cNvSpPr>
          <p:nvPr/>
        </p:nvSpPr>
        <p:spPr bwMode="auto">
          <a:xfrm>
            <a:off x="4495800" y="4876800"/>
            <a:ext cx="976313" cy="485775"/>
          </a:xfrm>
          <a:custGeom>
            <a:avLst/>
            <a:gdLst>
              <a:gd name="T0" fmla="*/ 732235 w 21600"/>
              <a:gd name="T1" fmla="*/ 0 h 21600"/>
              <a:gd name="T2" fmla="*/ 0 w 21600"/>
              <a:gd name="T3" fmla="*/ 242888 h 21600"/>
              <a:gd name="T4" fmla="*/ 732235 w 21600"/>
              <a:gd name="T5" fmla="*/ 485775 h 21600"/>
              <a:gd name="T6" fmla="*/ 976313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258" name="AutoShape 1042"/>
          <p:cNvSpPr>
            <a:spLocks noChangeArrowheads="1"/>
          </p:cNvSpPr>
          <p:nvPr/>
        </p:nvSpPr>
        <p:spPr bwMode="auto">
          <a:xfrm>
            <a:off x="4495800" y="3810000"/>
            <a:ext cx="976313" cy="485775"/>
          </a:xfrm>
          <a:custGeom>
            <a:avLst/>
            <a:gdLst>
              <a:gd name="T0" fmla="*/ 732235 w 21600"/>
              <a:gd name="T1" fmla="*/ 0 h 21600"/>
              <a:gd name="T2" fmla="*/ 0 w 21600"/>
              <a:gd name="T3" fmla="*/ 242888 h 21600"/>
              <a:gd name="T4" fmla="*/ 732235 w 21600"/>
              <a:gd name="T5" fmla="*/ 485775 h 21600"/>
              <a:gd name="T6" fmla="*/ 976313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259" name="AutoShape 1043"/>
          <p:cNvSpPr>
            <a:spLocks noChangeArrowheads="1"/>
          </p:cNvSpPr>
          <p:nvPr/>
        </p:nvSpPr>
        <p:spPr bwMode="auto">
          <a:xfrm>
            <a:off x="4495800" y="2667000"/>
            <a:ext cx="976313" cy="485775"/>
          </a:xfrm>
          <a:custGeom>
            <a:avLst/>
            <a:gdLst>
              <a:gd name="T0" fmla="*/ 732235 w 21600"/>
              <a:gd name="T1" fmla="*/ 0 h 21600"/>
              <a:gd name="T2" fmla="*/ 0 w 21600"/>
              <a:gd name="T3" fmla="*/ 242888 h 21600"/>
              <a:gd name="T4" fmla="*/ 732235 w 21600"/>
              <a:gd name="T5" fmla="*/ 485775 h 21600"/>
              <a:gd name="T6" fmla="*/ 976313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260" name="AutoShape 1044"/>
          <p:cNvSpPr>
            <a:spLocks noChangeArrowheads="1"/>
          </p:cNvSpPr>
          <p:nvPr/>
        </p:nvSpPr>
        <p:spPr bwMode="auto">
          <a:xfrm>
            <a:off x="4495800" y="1447800"/>
            <a:ext cx="976313" cy="485775"/>
          </a:xfrm>
          <a:custGeom>
            <a:avLst/>
            <a:gdLst>
              <a:gd name="T0" fmla="*/ 732235 w 21600"/>
              <a:gd name="T1" fmla="*/ 0 h 21600"/>
              <a:gd name="T2" fmla="*/ 0 w 21600"/>
              <a:gd name="T3" fmla="*/ 242888 h 21600"/>
              <a:gd name="T4" fmla="*/ 732235 w 21600"/>
              <a:gd name="T5" fmla="*/ 485775 h 21600"/>
              <a:gd name="T6" fmla="*/ 976313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261" name="AutoShape 1045"/>
          <p:cNvSpPr>
            <a:spLocks noChangeArrowheads="1"/>
          </p:cNvSpPr>
          <p:nvPr/>
        </p:nvSpPr>
        <p:spPr bwMode="auto">
          <a:xfrm>
            <a:off x="2286000" y="3200400"/>
            <a:ext cx="304800" cy="533400"/>
          </a:xfrm>
          <a:prstGeom prst="upArrow">
            <a:avLst>
              <a:gd name="adj1" fmla="val 50000"/>
              <a:gd name="adj2" fmla="val 43750"/>
            </a:avLst>
          </a:prstGeom>
          <a:solidFill>
            <a:schemeClr val="tx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ru-RU"/>
          </a:p>
        </p:txBody>
      </p:sp>
      <p:sp>
        <p:nvSpPr>
          <p:cNvPr id="10263" name="AutoShape 1047"/>
          <p:cNvSpPr>
            <a:spLocks noChangeArrowheads="1"/>
          </p:cNvSpPr>
          <p:nvPr/>
        </p:nvSpPr>
        <p:spPr bwMode="auto">
          <a:xfrm>
            <a:off x="2286000" y="4343400"/>
            <a:ext cx="304800" cy="533400"/>
          </a:xfrm>
          <a:prstGeom prst="upArrow">
            <a:avLst>
              <a:gd name="adj1" fmla="val 50000"/>
              <a:gd name="adj2" fmla="val 43750"/>
            </a:avLst>
          </a:prstGeom>
          <a:solidFill>
            <a:schemeClr val="tx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ru-RU"/>
          </a:p>
        </p:txBody>
      </p:sp>
      <p:sp>
        <p:nvSpPr>
          <p:cNvPr id="10265" name="AutoShape 1049"/>
          <p:cNvSpPr>
            <a:spLocks noChangeArrowheads="1"/>
          </p:cNvSpPr>
          <p:nvPr/>
        </p:nvSpPr>
        <p:spPr bwMode="auto">
          <a:xfrm>
            <a:off x="2286000" y="1981200"/>
            <a:ext cx="304800" cy="533400"/>
          </a:xfrm>
          <a:prstGeom prst="upDownArrow">
            <a:avLst>
              <a:gd name="adj1" fmla="val 50000"/>
              <a:gd name="adj2" fmla="val 35000"/>
            </a:avLst>
          </a:prstGeom>
          <a:solidFill>
            <a:schemeClr val="tx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ru-RU"/>
          </a:p>
        </p:txBody>
      </p:sp>
      <p:sp>
        <p:nvSpPr>
          <p:cNvPr id="22" name="AutoShape 1047"/>
          <p:cNvSpPr>
            <a:spLocks noChangeArrowheads="1"/>
          </p:cNvSpPr>
          <p:nvPr/>
        </p:nvSpPr>
        <p:spPr bwMode="auto">
          <a:xfrm>
            <a:off x="2214546" y="5357826"/>
            <a:ext cx="304800" cy="533400"/>
          </a:xfrm>
          <a:prstGeom prst="upArrow">
            <a:avLst>
              <a:gd name="adj1" fmla="val 50000"/>
              <a:gd name="adj2" fmla="val 43750"/>
            </a:avLst>
          </a:prstGeom>
          <a:solidFill>
            <a:schemeClr val="tx1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animBg="1" autoUpdateAnimBg="0"/>
      <p:bldP spid="10252" grpId="0" animBg="1" autoUpdateAnimBg="0"/>
      <p:bldP spid="10253" grpId="0" animBg="1" autoUpdateAnimBg="0"/>
      <p:bldP spid="10254" grpId="0" animBg="1" autoUpdateAnimBg="0"/>
      <p:bldP spid="10255" grpId="0" animBg="1" autoUpdateAnimBg="0"/>
      <p:bldP spid="10256" grpId="0" animBg="1"/>
      <p:bldP spid="10257" grpId="0" animBg="1"/>
      <p:bldP spid="10258" grpId="0" animBg="1"/>
      <p:bldP spid="10259" grpId="0" animBg="1"/>
      <p:bldP spid="10260" grpId="0" animBg="1"/>
      <p:bldP spid="10261" grpId="0" animBg="1"/>
      <p:bldP spid="10263" grpId="0" animBg="1"/>
      <p:bldP spid="10265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4829180" cy="50006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31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 — ВОЕННЫЙ ЛАГЕРЬ</a:t>
            </a:r>
            <a:r>
              <a:rPr lang="ru-RU" sz="3100" b="1" i="1" dirty="0" smtClean="0">
                <a:solidFill>
                  <a:srgbClr val="FF0000"/>
                </a:solidFill>
              </a:rPr>
              <a:t>. 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endParaRPr lang="ru-RU" sz="31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495800" cy="52864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КРЕПОСТНЫХ СТЕН СПАРТА НЕ ИМЕЛА.</a:t>
            </a:r>
          </a:p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ЖИТЕЛИ УТВЕРЖДАЛИ, ЧТО ЕДИНСТВЕННОЙ НАДЕЖНОЙ ЗАЩИТОЙ ГОРОДА ЯВЛЯЮТСЯ НЕ КАМНИ, А ХРАБРЫЕ МУЖИ. </a:t>
            </a:r>
          </a:p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ГЛАВНЫМ ЗАНЯТИЕМ СПАРТАНЦЕВ БЫЛО ВОЕННОЕ ДЕЛО</a:t>
            </a:r>
            <a:r>
              <a:rPr lang="ru-RU" b="1" dirty="0" smtClean="0">
                <a:solidFill>
                  <a:srgbClr val="0000FF"/>
                </a:solidFill>
              </a:rPr>
              <a:t>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ЛУЧШЕЙ В ГРЕЦИИ ПЕХОТОЙ СЧИТАЛАСЬ СПАРТАНСКАЯ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1.2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857232"/>
            <a:ext cx="4291513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1149</Words>
  <Application>Microsoft Office PowerPoint</Application>
  <PresentationFormat>Экран (4:3)</PresentationFormat>
  <Paragraphs>127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Лист</vt:lpstr>
      <vt:lpstr>Слайд 1</vt:lpstr>
      <vt:lpstr>Древняя  Спарта </vt:lpstr>
      <vt:lpstr> СПАРТАНЦЫ И ИЛОТЫ.  </vt:lpstr>
      <vt:lpstr> СПАРТАНЦЫ И ИЛОТЫ.  </vt:lpstr>
      <vt:lpstr>Слайд 5</vt:lpstr>
      <vt:lpstr>Слайд 6</vt:lpstr>
      <vt:lpstr>Слайд 7</vt:lpstr>
      <vt:lpstr>СОЗДАНИЕ СПАРТАНСКОГО ГОСУДАРСТВА.</vt:lpstr>
      <vt:lpstr>  СПАРТА — ВОЕННЫЙ ЛАГЕРЬ.  </vt:lpstr>
      <vt:lpstr>АРМИЯ СПАРТАНЦЕВ.</vt:lpstr>
      <vt:lpstr>Слайд 11</vt:lpstr>
      <vt:lpstr>Слайд 12</vt:lpstr>
      <vt:lpstr>Слайд 13</vt:lpstr>
      <vt:lpstr>Слайд 14</vt:lpstr>
      <vt:lpstr>Слайд 15</vt:lpstr>
      <vt:lpstr>Слайд 16</vt:lpstr>
      <vt:lpstr>ДЕТСКИЙ  СПОСОБ ГОЛОСОВАНИЯ В СПАРТЕ </vt:lpstr>
      <vt:lpstr>СПАРТАНСКОЕ ВОСПИТАНИЕ. </vt:lpstr>
      <vt:lpstr>Слайд 19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Komputer</dc:creator>
  <cp:lastModifiedBy>Admin</cp:lastModifiedBy>
  <cp:revision>38</cp:revision>
  <dcterms:created xsi:type="dcterms:W3CDTF">2010-01-20T17:26:23Z</dcterms:created>
  <dcterms:modified xsi:type="dcterms:W3CDTF">2014-01-25T15:11:08Z</dcterms:modified>
</cp:coreProperties>
</file>