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&#1089;&#1092;&#1077;&#1088;&#1072;%20&#1082;&#1072;&#1088;&#1090;&#1080;&#1085;&#1082;&#1080;&amp;noreask=1&amp;pos=4&amp;rpt=simage&amp;lr=213&amp;uinfo=sw-1263-sh-677-fw-1038-fh-471-pd-1&amp;img_url=http%3A%2F%2Fimg1.liveinternet.ru%2Fimages%2Fattach%2Fc%2F2%2F68%2F926%2F68926007_1294462843_Mir_v_edinichnom_yekzemplyare.jpg" TargetMode="External"/><Relationship Id="rId2" Type="http://schemas.openxmlformats.org/officeDocument/2006/relationships/hyperlink" Target="http://images.yandex.ru/yandsearch?text=&#1088;&#1072;&#1084;&#1082;&#1080;%20&#1076;&#1083;&#1103;%20&#1087;&#1088;&#1077;&#1079;&#1077;&#1085;&#1090;&#1072;&#1094;&#1080;&#1081;%20powerpoint&amp;img_url=http%3A%2F%2Fwww.wmich.edu%2Fleadership%2Fproposals%2FBrinks_files%2FBrinks_files%2Fmaster03_background.gif&amp;pos=0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692696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Взаимное расположение 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сферы и плоскости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221088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Кравченко Н.А.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 математики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ГБОУ  Гимназия № 402</a:t>
            </a:r>
          </a:p>
          <a:p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г. Москва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 descr="D:\работа\презентации для публикации\сфера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2112963" cy="2112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74888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Использованный материал взят из учебника Л. С. </a:t>
            </a:r>
            <a:r>
              <a:rPr lang="ru-RU" sz="2400" dirty="0" err="1" smtClean="0"/>
              <a:t>Атанасяна</a:t>
            </a:r>
            <a:r>
              <a:rPr lang="ru-RU" sz="2400" dirty="0" smtClean="0"/>
              <a:t> и др. «Геометрия 10-11».</a:t>
            </a:r>
          </a:p>
          <a:p>
            <a:endParaRPr lang="ru-RU" sz="2400" dirty="0" smtClean="0"/>
          </a:p>
          <a:p>
            <a:r>
              <a:rPr lang="ru-RU" sz="2400" dirty="0" smtClean="0"/>
              <a:t>Рамка для оформления слайдов: </a:t>
            </a:r>
            <a:r>
              <a:rPr lang="ru-RU" u="sng" dirty="0" smtClean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images.yandex.ru/yandsearch?text=рамки%20для%20презентаций%20powerpoint&amp;img_url=http%3A%2F%2Fwww.wmich.edu%2Fleadership%2Fproposals%2FBrinks_files%2FBrinks_files%2Fmaster03_background.gif&amp;pos=0&amp;rpt=simage&amp;lr=213&amp;noreask=1&amp;source=wiz</a:t>
            </a:r>
            <a:endParaRPr lang="ru-RU" u="sng" dirty="0" smtClean="0"/>
          </a:p>
          <a:p>
            <a:endParaRPr lang="ru-RU" dirty="0" smtClean="0"/>
          </a:p>
          <a:p>
            <a:r>
              <a:rPr lang="ru-RU" sz="2400" dirty="0" smtClean="0"/>
              <a:t>Картинка на титульном листе:</a:t>
            </a:r>
          </a:p>
          <a:p>
            <a:r>
              <a:rPr lang="ru-RU" u="sng" dirty="0" smtClean="0">
                <a:hlinkClick r:id="rId3"/>
              </a:rPr>
              <a:t>http://images.yandex.ru/yandsearch?source=wiz&amp;text=сфера%20картинки&amp;noreask=1&amp;pos=4&amp;rpt=simage&amp;lr=213&amp;uinfo=sw-1263-sh-677-fw-1038-fh-471-pd-1&amp;img_url=http%3A%2F%2Fimg1.liveinternet.ru%2Fimages%2Fattach%2Fc%2F2%2F68%2F926%2F68926007_1294462843_Mir_v_edinichnom_yekzemplyare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77048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Исследуем взаимное расположение сферы и плоскости в зависимости от соотношения между радиусом сферы и расстоянием от ее центра до плоскости.</a:t>
            </a:r>
            <a:endParaRPr lang="ru-RU" sz="2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212976"/>
            <a:ext cx="57606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u="sng" dirty="0" smtClean="0">
                <a:solidFill>
                  <a:srgbClr val="00B0F0"/>
                </a:solidFill>
              </a:rPr>
              <a:t>Введем обозначения:</a:t>
            </a:r>
          </a:p>
          <a:p>
            <a:r>
              <a:rPr lang="en-US" sz="2600" b="1" i="1" dirty="0" smtClean="0">
                <a:solidFill>
                  <a:schemeClr val="tx2"/>
                </a:solidFill>
              </a:rPr>
              <a:t>R</a:t>
            </a:r>
            <a:r>
              <a:rPr lang="en-US" sz="2600" i="1" dirty="0" smtClean="0">
                <a:solidFill>
                  <a:srgbClr val="00B0F0"/>
                </a:solidFill>
              </a:rPr>
              <a:t> – </a:t>
            </a:r>
            <a:r>
              <a:rPr lang="ru-RU" sz="2600" i="1" dirty="0" smtClean="0">
                <a:solidFill>
                  <a:srgbClr val="00B0F0"/>
                </a:solidFill>
              </a:rPr>
              <a:t>радиус сферы,</a:t>
            </a:r>
          </a:p>
          <a:p>
            <a:r>
              <a:rPr lang="en-US" sz="2600" b="1" i="1" dirty="0" smtClean="0">
                <a:solidFill>
                  <a:schemeClr val="tx2"/>
                </a:solidFill>
              </a:rPr>
              <a:t>d</a:t>
            </a:r>
            <a:r>
              <a:rPr lang="en-US" sz="2600" b="1" i="1" dirty="0" smtClean="0">
                <a:solidFill>
                  <a:srgbClr val="00B0F0"/>
                </a:solidFill>
              </a:rPr>
              <a:t> </a:t>
            </a:r>
            <a:r>
              <a:rPr lang="en-US" sz="2600" i="1" dirty="0" smtClean="0">
                <a:solidFill>
                  <a:srgbClr val="00B0F0"/>
                </a:solidFill>
              </a:rPr>
              <a:t>– </a:t>
            </a:r>
            <a:r>
              <a:rPr lang="ru-RU" sz="2600" i="1" dirty="0" smtClean="0">
                <a:solidFill>
                  <a:srgbClr val="00B0F0"/>
                </a:solidFill>
              </a:rPr>
              <a:t>расстояние от центра сферы</a:t>
            </a:r>
          </a:p>
          <a:p>
            <a:r>
              <a:rPr lang="ru-RU" sz="2600" i="1" dirty="0" smtClean="0">
                <a:solidFill>
                  <a:srgbClr val="00B0F0"/>
                </a:solidFill>
              </a:rPr>
              <a:t> до плоскости </a:t>
            </a:r>
            <a:r>
              <a:rPr lang="el-GR" sz="2600" i="1" dirty="0" smtClean="0">
                <a:solidFill>
                  <a:srgbClr val="00B0F0"/>
                </a:solidFill>
              </a:rPr>
              <a:t>α</a:t>
            </a:r>
            <a:r>
              <a:rPr lang="ru-RU" sz="2600" i="1" dirty="0" smtClean="0">
                <a:solidFill>
                  <a:srgbClr val="00B0F0"/>
                </a:solidFill>
              </a:rPr>
              <a:t>,</a:t>
            </a:r>
          </a:p>
          <a:p>
            <a:r>
              <a:rPr lang="ru-RU" sz="2600" b="1" i="1" dirty="0" smtClean="0">
                <a:solidFill>
                  <a:schemeClr val="tx2"/>
                </a:solidFill>
              </a:rPr>
              <a:t>С</a:t>
            </a:r>
            <a:r>
              <a:rPr lang="ru-RU" sz="2600" i="1" dirty="0" smtClean="0">
                <a:solidFill>
                  <a:srgbClr val="00B0F0"/>
                </a:solidFill>
              </a:rPr>
              <a:t> – центр сферы.</a:t>
            </a:r>
            <a:endParaRPr lang="ru-RU" sz="2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71600" y="980728"/>
            <a:ext cx="7632848" cy="4893647"/>
            <a:chOff x="971600" y="980728"/>
            <a:chExt cx="7632848" cy="4893647"/>
          </a:xfrm>
        </p:grpSpPr>
        <p:sp>
          <p:nvSpPr>
            <p:cNvPr id="2" name="TextBox 1"/>
            <p:cNvSpPr txBox="1"/>
            <p:nvPr/>
          </p:nvSpPr>
          <p:spPr>
            <a:xfrm>
              <a:off x="971600" y="980728"/>
              <a:ext cx="7632848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600" i="1" dirty="0" smtClean="0">
                  <a:solidFill>
                    <a:schemeClr val="accent1">
                      <a:lumMod val="75000"/>
                    </a:schemeClr>
                  </a:solidFill>
                </a:rPr>
                <a:t>	Введем систему координат так, чтобы в ней центр сферы имел координаты </a:t>
              </a:r>
              <a:r>
                <a:rPr lang="ru-RU" sz="2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С(0;0;</a:t>
              </a:r>
              <a:r>
                <a:rPr lang="en-US" sz="2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d</a:t>
              </a:r>
              <a:r>
                <a:rPr lang="ru-RU" sz="26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)</a:t>
              </a:r>
              <a:r>
                <a:rPr lang="ru-RU" sz="2600" i="1" dirty="0" smtClean="0">
                  <a:solidFill>
                    <a:schemeClr val="accent1">
                      <a:lumMod val="75000"/>
                    </a:schemeClr>
                  </a:solidFill>
                </a:rPr>
                <a:t>, следовательно сфера имеет уравнение</a:t>
              </a:r>
            </a:p>
            <a:p>
              <a:r>
                <a:rPr lang="ru-RU" sz="2600" i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2600" i="1" dirty="0" smtClean="0">
                  <a:solidFill>
                    <a:schemeClr val="accent1">
                      <a:lumMod val="75000"/>
                    </a:schemeClr>
                  </a:solidFill>
                </a:rPr>
                <a:t>                                                            </a:t>
              </a:r>
              <a:r>
                <a:rPr lang="ru-RU" sz="2600" i="1" dirty="0" smtClean="0"/>
                <a:t>. </a:t>
              </a:r>
            </a:p>
            <a:p>
              <a:endParaRPr lang="ru-RU" sz="2600" i="1" dirty="0" smtClean="0"/>
            </a:p>
            <a:p>
              <a:r>
                <a:rPr lang="ru-RU" sz="2600" i="1" dirty="0" smtClean="0">
                  <a:solidFill>
                    <a:schemeClr val="tx2"/>
                  </a:solidFill>
                </a:rPr>
                <a:t>	Вопрос о взаимном расположении сферы и плоскости сводится к исследованию</a:t>
              </a:r>
            </a:p>
            <a:p>
              <a:r>
                <a:rPr lang="ru-RU" sz="2600" i="1" dirty="0" smtClean="0">
                  <a:solidFill>
                    <a:schemeClr val="tx2"/>
                  </a:solidFill>
                </a:rPr>
                <a:t> системы уравнений</a:t>
              </a:r>
            </a:p>
            <a:p>
              <a:endParaRPr lang="ru-RU" sz="2600" i="1" dirty="0" smtClean="0">
                <a:solidFill>
                  <a:schemeClr val="tx2"/>
                </a:solidFill>
              </a:endParaRPr>
            </a:p>
            <a:p>
              <a:endParaRPr lang="ru-RU" sz="2600" i="1" dirty="0" smtClean="0">
                <a:solidFill>
                  <a:schemeClr val="tx2"/>
                </a:solidFill>
              </a:endParaRPr>
            </a:p>
            <a:p>
              <a:r>
                <a:rPr lang="ru-RU" sz="2600" i="1" dirty="0" smtClean="0">
                  <a:solidFill>
                    <a:schemeClr val="tx2"/>
                  </a:solidFill>
                </a:rPr>
                <a:t> </a:t>
              </a:r>
              <a:r>
                <a:rPr lang="ru-RU" sz="2600" i="1" dirty="0" smtClean="0">
                  <a:solidFill>
                    <a:schemeClr val="tx2"/>
                  </a:solidFill>
                </a:rPr>
                <a:t>                                                       .</a:t>
              </a:r>
            </a:p>
            <a:p>
              <a:endParaRPr lang="ru-RU" sz="2600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1907704" y="2204864"/>
              <a:ext cx="3664480" cy="3240360"/>
              <a:chOff x="1907704" y="2204864"/>
              <a:chExt cx="3664480" cy="3240360"/>
            </a:xfrm>
          </p:grpSpPr>
          <p:graphicFrame>
            <p:nvGraphicFramePr>
              <p:cNvPr id="3" name="Объект 2"/>
              <p:cNvGraphicFramePr>
                <a:graphicFrameLocks noChangeAspect="1"/>
              </p:cNvGraphicFramePr>
              <p:nvPr/>
            </p:nvGraphicFramePr>
            <p:xfrm>
              <a:off x="2699792" y="2204864"/>
              <a:ext cx="2872392" cy="474340"/>
            </p:xfrm>
            <a:graphic>
              <a:graphicData uri="http://schemas.openxmlformats.org/presentationml/2006/ole">
                <p:oleObj spid="_x0000_s2050" name="Equation" r:id="rId3" imgW="1384200" imgH="228600" progId="Equation.DSMT4">
                  <p:embed/>
                </p:oleObj>
              </a:graphicData>
            </a:graphic>
          </p:graphicFrame>
          <p:graphicFrame>
            <p:nvGraphicFramePr>
              <p:cNvPr id="4" name="Объект 3"/>
              <p:cNvGraphicFramePr>
                <a:graphicFrameLocks noChangeAspect="1"/>
              </p:cNvGraphicFramePr>
              <p:nvPr/>
            </p:nvGraphicFramePr>
            <p:xfrm>
              <a:off x="1907704" y="4365104"/>
              <a:ext cx="3325633" cy="1080120"/>
            </p:xfrm>
            <a:graphic>
              <a:graphicData uri="http://schemas.openxmlformats.org/presentationml/2006/ole">
                <p:oleObj spid="_x0000_s2051" name="Equation" r:id="rId4" imgW="1485720" imgH="48240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1 случай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851920" y="1340768"/>
          <a:ext cx="1204962" cy="544176"/>
        </p:xfrm>
        <a:graphic>
          <a:graphicData uri="http://schemas.openxmlformats.org/presentationml/2006/ole">
            <p:oleObj spid="_x0000_s3074" name="Equation" r:id="rId3" imgW="393480" imgH="17748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06084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Если расстояние от центра сферы до плоскости меньше радиуса сферы, то сечение сферы плоскостью есть окружность.</a:t>
            </a:r>
            <a:endParaRPr lang="ru-RU" sz="2800" i="1" dirty="0">
              <a:solidFill>
                <a:srgbClr val="0070C0"/>
              </a:solidFill>
            </a:endParaRPr>
          </a:p>
        </p:txBody>
      </p:sp>
      <p:pic>
        <p:nvPicPr>
          <p:cNvPr id="3075" name="Picture 3" descr="D:\работа\презентации для публикации\сфер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429000"/>
            <a:ext cx="3730365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случай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851275" y="1341438"/>
          <a:ext cx="1204913" cy="542925"/>
        </p:xfrm>
        <a:graphic>
          <a:graphicData uri="http://schemas.openxmlformats.org/presentationml/2006/ole">
            <p:oleObj spid="_x0000_s4098" name="Equation" r:id="rId3" imgW="393480" imgH="17748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06084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Если расстояние от центра сферы до плоскости равно радиусу сферы, то сфера и плоскость имеют только одну общую точку.</a:t>
            </a:r>
            <a:endParaRPr lang="ru-RU" sz="2800" i="1" dirty="0">
              <a:solidFill>
                <a:srgbClr val="0070C0"/>
              </a:solidFill>
            </a:endParaRPr>
          </a:p>
        </p:txBody>
      </p:sp>
      <p:pic>
        <p:nvPicPr>
          <p:cNvPr id="4099" name="Picture 3" descr="D:\работа\презентации для публикации\сфера\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501008"/>
            <a:ext cx="3960440" cy="2938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3 случай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51275" y="1341438"/>
          <a:ext cx="1204913" cy="542925"/>
        </p:xfrm>
        <a:graphic>
          <a:graphicData uri="http://schemas.openxmlformats.org/presentationml/2006/ole">
            <p:oleObj spid="_x0000_s5122" name="Equation" r:id="rId3" imgW="393480" imgH="17748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06084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Если расстояние от центра сферы до плоскости больше радиуса сферы, то сфера и плоскость не имеют общих точек.</a:t>
            </a:r>
            <a:endParaRPr lang="ru-RU" sz="2800" i="1" dirty="0">
              <a:solidFill>
                <a:srgbClr val="0070C0"/>
              </a:solidFill>
            </a:endParaRPr>
          </a:p>
        </p:txBody>
      </p:sp>
      <p:pic>
        <p:nvPicPr>
          <p:cNvPr id="5123" name="Picture 3" descr="D:\работа\презентации для публикации\сфера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429000"/>
            <a:ext cx="309060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Задача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9675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Вершины прямоугольника лежат на сфере радиуса 10 см. Найдите расстояние от центра сферы до плоскости прямоугольника, если его диагональ равна 16 см.</a:t>
            </a:r>
            <a:endParaRPr lang="ru-RU" sz="2800" i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D:\работа\презентации для публикации\сфера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3096343" cy="3052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Дано:</a:t>
            </a:r>
          </a:p>
          <a:p>
            <a:r>
              <a:rPr lang="el-GR" sz="2400" i="1" dirty="0" smtClean="0"/>
              <a:t>γ</a:t>
            </a:r>
            <a:r>
              <a:rPr lang="ru-RU" sz="2400" i="1" dirty="0" smtClean="0"/>
              <a:t> – сфера, </a:t>
            </a:r>
            <a:r>
              <a:rPr lang="en-US" sz="2400" i="1" dirty="0" smtClean="0"/>
              <a:t>R=10 </a:t>
            </a:r>
            <a:r>
              <a:rPr lang="ru-RU" sz="2400" i="1" dirty="0" smtClean="0"/>
              <a:t>см, </a:t>
            </a:r>
            <a:r>
              <a:rPr lang="en-US" sz="2400" i="1" dirty="0" smtClean="0"/>
              <a:t>ABCD – </a:t>
            </a:r>
            <a:r>
              <a:rPr lang="ru-RU" sz="2400" i="1" dirty="0" smtClean="0"/>
              <a:t>прямоугольник, </a:t>
            </a:r>
            <a:r>
              <a:rPr lang="en-US" sz="2400" i="1" dirty="0" smtClean="0"/>
              <a:t>A, B, C, D     </a:t>
            </a:r>
            <a:r>
              <a:rPr lang="el-GR" sz="2400" i="1" dirty="0" smtClean="0"/>
              <a:t>γ</a:t>
            </a:r>
            <a:r>
              <a:rPr lang="en-US" sz="2400" i="1" dirty="0" smtClean="0"/>
              <a:t>, AC=16.</a:t>
            </a:r>
            <a:endParaRPr lang="ru-RU" sz="2400" i="1" dirty="0" smtClean="0"/>
          </a:p>
          <a:p>
            <a:endParaRPr lang="ru-RU" sz="2400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Найти: </a:t>
            </a:r>
            <a:r>
              <a:rPr lang="en-US" sz="2400" i="1" dirty="0" smtClean="0"/>
              <a:t>d.</a:t>
            </a:r>
            <a:endParaRPr lang="ru-RU" sz="2400" i="1" dirty="0" smtClean="0"/>
          </a:p>
          <a:p>
            <a:endParaRPr lang="en-US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r>
              <a:rPr lang="ru-RU" sz="2400" i="1" dirty="0" smtClean="0"/>
              <a:t>Проведем перпендикуляр к плоскости</a:t>
            </a:r>
          </a:p>
          <a:p>
            <a:r>
              <a:rPr lang="ru-RU" sz="2400" i="1" dirty="0" smtClean="0"/>
              <a:t> прямоугольника. Обозначим М – точка </a:t>
            </a:r>
          </a:p>
          <a:p>
            <a:r>
              <a:rPr lang="ru-RU" sz="2400" i="1" dirty="0" smtClean="0"/>
              <a:t>пересечения диагоналей прямоугольника,</a:t>
            </a:r>
          </a:p>
          <a:p>
            <a:r>
              <a:rPr lang="ru-RU" sz="2400" i="1" dirty="0" smtClean="0"/>
              <a:t> О – центр сферы.</a:t>
            </a:r>
          </a:p>
          <a:p>
            <a:r>
              <a:rPr lang="ru-RU" sz="2400" i="1" dirty="0" smtClean="0"/>
              <a:t>Треугольник АОС – равнобедренный, </a:t>
            </a:r>
          </a:p>
          <a:p>
            <a:r>
              <a:rPr lang="ru-RU" sz="2400" i="1" dirty="0" smtClean="0"/>
              <a:t>з</a:t>
            </a:r>
            <a:r>
              <a:rPr lang="ru-RU" sz="2400" i="1" dirty="0" smtClean="0"/>
              <a:t>начит, ОМ – медиана и высота. </a:t>
            </a:r>
          </a:p>
          <a:p>
            <a:r>
              <a:rPr lang="ru-RU" sz="2400" i="1" dirty="0" smtClean="0"/>
              <a:t>Треугольник </a:t>
            </a:r>
            <a:r>
              <a:rPr lang="en-US" sz="2400" i="1" dirty="0" smtClean="0"/>
              <a:t>BDO – </a:t>
            </a:r>
            <a:r>
              <a:rPr lang="ru-RU" sz="2400" i="1" dirty="0" smtClean="0"/>
              <a:t>равнобедренный, </a:t>
            </a:r>
          </a:p>
          <a:p>
            <a:r>
              <a:rPr lang="ru-RU" sz="2400" i="1" dirty="0" smtClean="0"/>
              <a:t>з</a:t>
            </a:r>
            <a:r>
              <a:rPr lang="ru-RU" sz="2400" i="1" dirty="0" smtClean="0"/>
              <a:t>начит, ОМ – медиана и высота.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956376" y="1268760"/>
          <a:ext cx="209103" cy="209103"/>
        </p:xfrm>
        <a:graphic>
          <a:graphicData uri="http://schemas.openxmlformats.org/presentationml/2006/ole">
            <p:oleObj spid="_x0000_s7170" name="Equation" r:id="rId3" imgW="12672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043608" y="332656"/>
            <a:ext cx="7560840" cy="4524315"/>
            <a:chOff x="1043608" y="332656"/>
            <a:chExt cx="7560840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1043608" y="332656"/>
              <a:ext cx="756084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400" i="1" dirty="0" smtClean="0"/>
            </a:p>
            <a:p>
              <a:r>
                <a:rPr lang="ru-RU" sz="2400" i="1" dirty="0" smtClean="0"/>
                <a:t>Так как                  и                 , то, по признаку перпендикулярности прямой и плоскости, ОМ перпендикулярен плоскости треугольника. </a:t>
              </a:r>
            </a:p>
            <a:p>
              <a:r>
                <a:rPr lang="ru-RU" sz="2400" i="1" dirty="0" smtClean="0"/>
                <a:t>Значит, ОМ – искомое расстояние.</a:t>
              </a:r>
            </a:p>
            <a:p>
              <a:r>
                <a:rPr lang="ru-RU" sz="2400" i="1" dirty="0" smtClean="0"/>
                <a:t>Из треугольника ОМА по теореме Пифагора  имеем:</a:t>
              </a:r>
            </a:p>
            <a:p>
              <a:endParaRPr lang="ru-RU" sz="2400" i="1" dirty="0" smtClean="0"/>
            </a:p>
            <a:p>
              <a:endParaRPr lang="ru-RU" sz="2400" i="1" dirty="0" smtClean="0"/>
            </a:p>
            <a:p>
              <a:endParaRPr lang="ru-RU" sz="2400" i="1" dirty="0" smtClean="0"/>
            </a:p>
            <a:p>
              <a:endParaRPr lang="ru-RU" sz="2400" i="1" dirty="0" smtClean="0"/>
            </a:p>
            <a:p>
              <a:r>
                <a:rPr lang="ru-RU" sz="24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Ответ: </a:t>
              </a:r>
              <a:r>
                <a:rPr lang="ru-RU" sz="2400" i="1" dirty="0" smtClean="0"/>
                <a:t>6.</a:t>
              </a:r>
            </a:p>
            <a:p>
              <a:endParaRPr lang="ru-RU" sz="2400" i="1" dirty="0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115615" y="764704"/>
              <a:ext cx="4511301" cy="2448272"/>
              <a:chOff x="1115615" y="764704"/>
              <a:chExt cx="4511301" cy="2448272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2123728" y="764704"/>
                <a:ext cx="2479132" cy="288032"/>
                <a:chOff x="2123728" y="764704"/>
                <a:chExt cx="2479132" cy="288032"/>
              </a:xfrm>
            </p:grpSpPr>
            <p:graphicFrame>
              <p:nvGraphicFramePr>
                <p:cNvPr id="4" name="Объект 3"/>
                <p:cNvGraphicFramePr>
                  <a:graphicFrameLocks noChangeAspect="1"/>
                </p:cNvGraphicFramePr>
                <p:nvPr/>
              </p:nvGraphicFramePr>
              <p:xfrm>
                <a:off x="2123728" y="764704"/>
                <a:ext cx="1193275" cy="288032"/>
              </p:xfrm>
              <a:graphic>
                <a:graphicData uri="http://schemas.openxmlformats.org/presentationml/2006/ole">
                  <p:oleObj spid="_x0000_s8194" name="Equation" r:id="rId3" imgW="736560" imgH="177480" progId="Equation.DSMT4">
                    <p:embed/>
                  </p:oleObj>
                </a:graphicData>
              </a:graphic>
            </p:graphicFrame>
            <p:graphicFrame>
              <p:nvGraphicFramePr>
                <p:cNvPr id="8195" name="Object 3"/>
                <p:cNvGraphicFramePr>
                  <a:graphicFrameLocks noChangeAspect="1"/>
                </p:cNvGraphicFramePr>
                <p:nvPr/>
              </p:nvGraphicFramePr>
              <p:xfrm>
                <a:off x="3491880" y="764704"/>
                <a:ext cx="1110980" cy="288032"/>
              </p:xfrm>
              <a:graphic>
                <a:graphicData uri="http://schemas.openxmlformats.org/presentationml/2006/ole">
                  <p:oleObj spid="_x0000_s8195" name="Equation" r:id="rId4" imgW="685800" imgH="177480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6" name="Объект 5"/>
              <p:cNvGraphicFramePr>
                <a:graphicFrameLocks noChangeAspect="1"/>
              </p:cNvGraphicFramePr>
              <p:nvPr/>
            </p:nvGraphicFramePr>
            <p:xfrm>
              <a:off x="1115615" y="2708920"/>
              <a:ext cx="4511301" cy="504056"/>
            </p:xfrm>
            <a:graphic>
              <a:graphicData uri="http://schemas.openxmlformats.org/presentationml/2006/ole">
                <p:oleObj spid="_x0000_s8196" name="Equation" r:id="rId5" imgW="2273040" imgH="25380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279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коля</cp:lastModifiedBy>
  <cp:revision>19</cp:revision>
  <dcterms:created xsi:type="dcterms:W3CDTF">2013-08-09T09:27:41Z</dcterms:created>
  <dcterms:modified xsi:type="dcterms:W3CDTF">2013-08-09T11:44:35Z</dcterms:modified>
</cp:coreProperties>
</file>