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1" r:id="rId4"/>
    <p:sldId id="259" r:id="rId5"/>
    <p:sldId id="260" r:id="rId6"/>
    <p:sldId id="258" r:id="rId7"/>
    <p:sldId id="269" r:id="rId8"/>
    <p:sldId id="270" r:id="rId9"/>
    <p:sldId id="272" r:id="rId10"/>
    <p:sldId id="262" r:id="rId11"/>
    <p:sldId id="257" r:id="rId12"/>
    <p:sldId id="263" r:id="rId13"/>
    <p:sldId id="273" r:id="rId14"/>
    <p:sldId id="264" r:id="rId15"/>
    <p:sldId id="266" r:id="rId16"/>
    <p:sldId id="265" r:id="rId17"/>
    <p:sldId id="274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F341-D7F5-43B1-BCF8-B88DF607556C}" type="datetimeFigureOut">
              <a:rPr lang="ru-RU" smtClean="0"/>
              <a:pPr/>
              <a:t>21.03.2014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262B-8691-4378-81F7-4E566C53F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000108"/>
            <a:ext cx="650085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Греческие  </a:t>
            </a:r>
          </a:p>
          <a:p>
            <a:pPr algn="ctr"/>
            <a:r>
              <a:rPr lang="ru-RU" sz="9600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 колонии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768" y="1571612"/>
            <a:ext cx="1179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05.02. 14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Д</a:t>
            </a:r>
            <a:r>
              <a:rPr lang="en-US" b="1" dirty="0" smtClean="0">
                <a:solidFill>
                  <a:schemeClr val="bg1"/>
                </a:solidFill>
              </a:rPr>
              <a:t>/</a:t>
            </a:r>
            <a:r>
              <a:rPr lang="ru-RU" b="1" dirty="0" smtClean="0">
                <a:solidFill>
                  <a:schemeClr val="bg1"/>
                </a:solidFill>
              </a:rPr>
              <a:t>З  п. </a:t>
            </a:r>
            <a:r>
              <a:rPr lang="ru-RU" b="1" smtClean="0">
                <a:solidFill>
                  <a:schemeClr val="bg1"/>
                </a:solidFill>
              </a:rPr>
              <a:t>32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СЛОВАРЬ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www.ancientcity.ru/images/stories/food/31olv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071810"/>
            <a:ext cx="1673949" cy="25398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929322" y="642918"/>
            <a:ext cx="2650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Комбинированный урок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6000768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© </a:t>
            </a:r>
            <a:r>
              <a:rPr lang="ru-RU" b="1" dirty="0" smtClean="0">
                <a:solidFill>
                  <a:srgbClr val="92D050"/>
                </a:solidFill>
              </a:rPr>
              <a:t>Кирюха Л.А. </a:t>
            </a:r>
            <a:endParaRPr lang="ru-RU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4" name="Picture 4" descr="http://www.georgios-topalidis.de/image01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85794"/>
            <a:ext cx="8358246" cy="535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835972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Причины переездов на чужие территории: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Рост населения 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Мало хлеба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Земли у знати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Долги у бедноты (демоса)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Политическая борьба. Конкуренция. Месть.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Помощь переезжающим от колоний.</a:t>
            </a:r>
          </a:p>
          <a:p>
            <a:pPr marL="514350" indent="-514350"/>
            <a:endParaRPr lang="ru-RU" sz="3200" dirty="0">
              <a:solidFill>
                <a:schemeClr val="bg1"/>
              </a:solidFill>
            </a:endParaRPr>
          </a:p>
          <a:p>
            <a:pPr marL="514350" indent="-514350"/>
            <a:r>
              <a:rPr lang="ru-RU" sz="3200" b="1" dirty="0" smtClean="0">
                <a:solidFill>
                  <a:schemeClr val="bg1"/>
                </a:solidFill>
              </a:rPr>
              <a:t>СЛОВАРЬ: </a:t>
            </a:r>
          </a:p>
          <a:p>
            <a:pPr marL="514350" indent="-514350"/>
            <a:r>
              <a:rPr lang="ru-RU" sz="3200" dirty="0" smtClean="0">
                <a:solidFill>
                  <a:schemeClr val="bg1"/>
                </a:solidFill>
              </a:rPr>
              <a:t>Колонии</a:t>
            </a:r>
          </a:p>
          <a:p>
            <a:pPr marL="514350" indent="-514350"/>
            <a:r>
              <a:rPr lang="ru-RU" sz="3200" dirty="0" smtClean="0">
                <a:solidFill>
                  <a:schemeClr val="bg1"/>
                </a:solidFill>
              </a:rPr>
              <a:t>Демос</a:t>
            </a:r>
          </a:p>
          <a:p>
            <a:pPr marL="514350" indent="-514350"/>
            <a:r>
              <a:rPr lang="ru-RU" sz="3200" dirty="0" smtClean="0">
                <a:solidFill>
                  <a:schemeClr val="bg1"/>
                </a:solidFill>
              </a:rPr>
              <a:t>Пираты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642918"/>
            <a:ext cx="619188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ОСНОВАНИЯ КОЛОНИЙ (ГДЕ?)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Около моря (гавань)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Пресная вода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Плодородная земля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Добрые соседи</a:t>
            </a:r>
          </a:p>
          <a:p>
            <a:pPr marL="742950" indent="-742950"/>
            <a:endParaRPr lang="ru-RU" sz="3600" b="1" dirty="0">
              <a:solidFill>
                <a:schemeClr val="bg1"/>
              </a:solidFill>
            </a:endParaRPr>
          </a:p>
          <a:p>
            <a:pPr marL="742950" indent="-742950"/>
            <a:r>
              <a:rPr lang="ru-RU" sz="3600" b="1" dirty="0" smtClean="0">
                <a:solidFill>
                  <a:schemeClr val="bg1"/>
                </a:solidFill>
              </a:rPr>
              <a:t>ОБМЕН (торговля)</a:t>
            </a:r>
          </a:p>
          <a:p>
            <a:pPr marL="742950" indent="-742950"/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          стр. 146</a:t>
            </a:r>
          </a:p>
          <a:p>
            <a:pPr marL="742950" indent="-742950">
              <a:buAutoNum type="arabicPeriod"/>
            </a:pP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9895490">
            <a:off x="4425236" y="3896329"/>
            <a:ext cx="571504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484176">
            <a:off x="4421144" y="4529038"/>
            <a:ext cx="571504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http://im2-tub-ru.yandex.net/i?id=375876260-3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500694" y="4429132"/>
            <a:ext cx="2286016" cy="1220758"/>
          </a:xfrm>
          <a:prstGeom prst="rect">
            <a:avLst/>
          </a:prstGeom>
          <a:noFill/>
        </p:spPr>
      </p:pic>
      <p:pic>
        <p:nvPicPr>
          <p:cNvPr id="19460" name="Picture 4" descr="http://im5-tub-ru.yandex.net/i?id=74118183-45-72&amp;n=21"/>
          <p:cNvPicPr>
            <a:picLocks noChangeAspect="1" noChangeArrowheads="1"/>
          </p:cNvPicPr>
          <p:nvPr/>
        </p:nvPicPr>
        <p:blipFill>
          <a:blip r:embed="rId4"/>
          <a:srcRect t="10206" b="10563"/>
          <a:stretch>
            <a:fillRect/>
          </a:stretch>
        </p:blipFill>
        <p:spPr bwMode="auto">
          <a:xfrm>
            <a:off x="5500694" y="3071810"/>
            <a:ext cx="2286016" cy="128588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8148" y="3500438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www.ancientcity.ru/images/stories/food/31olv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3857652" cy="58532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29124" y="500042"/>
            <a:ext cx="4294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РАБОТА С КАРТОЙ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1500174"/>
            <a:ext cx="41852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Название 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Границы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Особенности территорий 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357166"/>
            <a:ext cx="81291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ГРЕКИ и СКИФЫ </a:t>
            </a:r>
            <a:r>
              <a:rPr lang="ru-RU" sz="3200" dirty="0" smtClean="0">
                <a:solidFill>
                  <a:schemeClr val="bg1"/>
                </a:solidFill>
              </a:rPr>
              <a:t>(Черное море)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http://shopcaravan.ru/sites/default/files/imagecache/Add%20watermark-gal/yna/1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5857916" cy="4393437"/>
          </a:xfrm>
          <a:prstGeom prst="rect">
            <a:avLst/>
          </a:prstGeom>
          <a:noFill/>
        </p:spPr>
      </p:pic>
      <p:pic>
        <p:nvPicPr>
          <p:cNvPr id="21508" name="Picture 4" descr="http://ochackoff.ucoz.ru/DSC_8838.jpg"/>
          <p:cNvPicPr>
            <a:picLocks noChangeAspect="1" noChangeArrowheads="1"/>
          </p:cNvPicPr>
          <p:nvPr/>
        </p:nvPicPr>
        <p:blipFill>
          <a:blip r:embed="rId4"/>
          <a:srcRect l="5000" t="1794" r="7499" b="3109"/>
          <a:stretch>
            <a:fillRect/>
          </a:stretch>
        </p:blipFill>
        <p:spPr bwMode="auto">
          <a:xfrm>
            <a:off x="6572264" y="3357562"/>
            <a:ext cx="1981393" cy="30003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43438" y="5143512"/>
            <a:ext cx="1654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FF0000"/>
                </a:solidFill>
              </a:rPr>
              <a:t>Ольвия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http://nikolaev.promir.info/region/olvia/part1_36.JPG"/>
          <p:cNvPicPr>
            <a:picLocks noChangeAspect="1" noChangeArrowheads="1"/>
          </p:cNvPicPr>
          <p:nvPr/>
        </p:nvPicPr>
        <p:blipFill>
          <a:blip r:embed="rId3"/>
          <a:srcRect l="4688" t="20313" r="5077" b="23437"/>
          <a:stretch>
            <a:fillRect/>
          </a:stretch>
        </p:blipFill>
        <p:spPr bwMode="auto">
          <a:xfrm>
            <a:off x="428597" y="500041"/>
            <a:ext cx="8169728" cy="3819613"/>
          </a:xfrm>
          <a:prstGeom prst="rect">
            <a:avLst/>
          </a:prstGeom>
          <a:noFill/>
        </p:spPr>
      </p:pic>
      <p:pic>
        <p:nvPicPr>
          <p:cNvPr id="23556" name="Picture 4" descr="http://im4-tub-ru.yandex.net/i?id=170256044-0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572008"/>
            <a:ext cx="1714502" cy="1714502"/>
          </a:xfrm>
          <a:prstGeom prst="rect">
            <a:avLst/>
          </a:prstGeom>
          <a:noFill/>
        </p:spPr>
      </p:pic>
      <p:pic>
        <p:nvPicPr>
          <p:cNvPr id="23558" name="Picture 6" descr="http://im7-tub-ru.yandex.net/i?id=55715872-12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572008"/>
            <a:ext cx="3571897" cy="1714512"/>
          </a:xfrm>
          <a:prstGeom prst="rect">
            <a:avLst/>
          </a:prstGeom>
          <a:noFill/>
        </p:spPr>
      </p:pic>
      <p:pic>
        <p:nvPicPr>
          <p:cNvPr id="23560" name="Picture 8" descr="http://im6-tub-ru.yandex.net/i?id=322847651-0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572008"/>
            <a:ext cx="2214578" cy="17669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571480"/>
            <a:ext cx="1958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ОЛЬВИЯ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500042"/>
            <a:ext cx="3631379" cy="33547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АРХОНТЫ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ГОРОДСКОЙ СОВЕТ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НАРОДНОЕ СОБРАНИЕ (ГРАЖДАНЕ)</a:t>
            </a:r>
          </a:p>
        </p:txBody>
      </p:sp>
      <p:sp>
        <p:nvSpPr>
          <p:cNvPr id="5" name="Стрелка вправо 4"/>
          <p:cNvSpPr/>
          <p:nvPr/>
        </p:nvSpPr>
        <p:spPr>
          <a:xfrm rot="18256180">
            <a:off x="3263734" y="2132040"/>
            <a:ext cx="642942" cy="28575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3803064">
            <a:off x="780264" y="2124113"/>
            <a:ext cx="642942" cy="28575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571604" y="1000108"/>
            <a:ext cx="1357322" cy="500066"/>
          </a:xfrm>
          <a:prstGeom prst="downArrow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80" name="Picture 4" descr="http://im1-tub-ru.yandex.net/i?id=76847863-59-72&amp;n=21"/>
          <p:cNvPicPr>
            <a:picLocks noChangeAspect="1" noChangeArrowheads="1"/>
          </p:cNvPicPr>
          <p:nvPr/>
        </p:nvPicPr>
        <p:blipFill>
          <a:blip r:embed="rId3"/>
          <a:srcRect l="26250" t="30000" r="25000" b="25000"/>
          <a:stretch>
            <a:fillRect/>
          </a:stretch>
        </p:blipFill>
        <p:spPr bwMode="auto">
          <a:xfrm>
            <a:off x="5000628" y="642918"/>
            <a:ext cx="928694" cy="64294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43504" y="428604"/>
            <a:ext cx="3448701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chemeClr val="bg1"/>
                </a:solidFill>
              </a:rPr>
              <a:t>Скил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(скифы)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</a:rPr>
              <a:t>у</a:t>
            </a:r>
            <a:r>
              <a:rPr lang="ru-RU" sz="4000" b="1" dirty="0" smtClean="0">
                <a:solidFill>
                  <a:schemeClr val="bg1"/>
                </a:solidFill>
              </a:rPr>
              <a:t>бит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за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предательство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6710" y="1571612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929066"/>
            <a:ext cx="8489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Где бы ни жили греки –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в Афинах,  Спарте  или в колониях,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они говорили на </a:t>
            </a:r>
            <a:r>
              <a:rPr lang="ru-RU" sz="2800" b="1" u="sng" dirty="0" smtClean="0">
                <a:solidFill>
                  <a:schemeClr val="bg1"/>
                </a:solidFill>
              </a:rPr>
              <a:t>одном языке,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пользовались </a:t>
            </a:r>
            <a:r>
              <a:rPr lang="ru-RU" sz="2800" b="1" u="sng" dirty="0" smtClean="0">
                <a:solidFill>
                  <a:schemeClr val="bg1"/>
                </a:solidFill>
              </a:rPr>
              <a:t>одним алфавитом,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Поклонялись </a:t>
            </a:r>
            <a:r>
              <a:rPr lang="ru-RU" sz="2800" b="1" u="sng" dirty="0" smtClean="0">
                <a:solidFill>
                  <a:schemeClr val="bg1"/>
                </a:solidFill>
              </a:rPr>
              <a:t>одним богам. </a:t>
            </a:r>
          </a:p>
          <a:p>
            <a:r>
              <a:rPr lang="ru-RU" sz="2800" b="1" u="sng" dirty="0" smtClean="0">
                <a:solidFill>
                  <a:schemeClr val="bg1"/>
                </a:solidFill>
              </a:rPr>
              <a:t>Называли себя </a:t>
            </a:r>
            <a:r>
              <a:rPr lang="ru-RU" sz="2800" b="1" u="sng" dirty="0" smtClean="0">
                <a:solidFill>
                  <a:srgbClr val="FF0000"/>
                </a:solidFill>
              </a:rPr>
              <a:t>эллинами</a:t>
            </a:r>
            <a:r>
              <a:rPr lang="ru-RU" sz="2800" b="1" u="sng" dirty="0" smtClean="0">
                <a:solidFill>
                  <a:schemeClr val="bg1"/>
                </a:solidFill>
              </a:rPr>
              <a:t>. Грецию - </a:t>
            </a:r>
            <a:r>
              <a:rPr lang="ru-RU" sz="2800" b="1" u="sng" dirty="0" smtClean="0">
                <a:solidFill>
                  <a:srgbClr val="FF0000"/>
                </a:solidFill>
              </a:rPr>
              <a:t>Элладой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357167"/>
            <a:ext cx="7063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chemeClr val="bg1"/>
                </a:solidFill>
              </a:rPr>
              <a:t>ЗАКРЕПЛЕНИЕ</a:t>
            </a:r>
            <a:r>
              <a:rPr lang="ru-RU" sz="4800" dirty="0" smtClean="0">
                <a:solidFill>
                  <a:schemeClr val="bg1"/>
                </a:solidFill>
              </a:rPr>
              <a:t> темы урока</a:t>
            </a:r>
            <a:endParaRPr lang="ru-RU" sz="48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9"/>
          <a:ext cx="7858180" cy="5041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710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782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>
                          <a:solidFill>
                            <a:schemeClr val="bg1"/>
                          </a:solidFill>
                        </a:rPr>
                        <a:t>ь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105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105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х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10559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э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>
                          <a:solidFill>
                            <a:srgbClr val="FFFF00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105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ф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bg1"/>
                          </a:solidFill>
                        </a:rPr>
                        <a:t>ы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7105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я</a:t>
                      </a:r>
                      <a:endParaRPr lang="ru-RU" sz="3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http://im1-tub-ru.yandex.net/i?id=76847863-59-72&amp;n=21"/>
          <p:cNvPicPr>
            <a:picLocks noChangeAspect="1" noChangeArrowheads="1"/>
          </p:cNvPicPr>
          <p:nvPr/>
        </p:nvPicPr>
        <p:blipFill>
          <a:blip r:embed="rId3"/>
          <a:srcRect l="26250" t="30000" r="25000" b="25000"/>
          <a:stretch>
            <a:fillRect/>
          </a:stretch>
        </p:blipFill>
        <p:spPr bwMode="auto">
          <a:xfrm>
            <a:off x="642910" y="3000372"/>
            <a:ext cx="515941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428604"/>
            <a:ext cx="85725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Ремесло развивалось не только в Афинах. Шерстяными тканями славился: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Коринф;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Милеет;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Афины.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Лучшее оружие производили в городе: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Милеете;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Коринфе;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Спарте.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Лучшие гончарные изделия производились в: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Родосе;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Фивах;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Афинах.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Колония – это: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поселение греков за морем;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центральная часть греческого города;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корабль на котором плыли за море.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Множество греческих колоний было основано в: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XI – IX веках до нашей эры;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VIII – VI веках до нашей эры;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V веке до нашей эры.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Греки основывали колонии: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только в Эгейском море;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от Кавказа до Испании;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только в Средиземном море.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Колонии поддерживали тесные связи с городами – основателями и называли их: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мать город; б) отец город; в) город городов.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Самостоятельны рабовладельческие государства почти во всех городах Греции и в колониях образовались в: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VII – VI веках до нашей эры;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V веке до нашей эры;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IV –III веках до нашей эры.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Эллада – это: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города переселенцев из Греции;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город Афины;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родина всех греков, независимо от их проживания.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В алфавите греков было: а) 20 букв; б) 22 буквы; в) 24 буквы.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Ответы: 1б, 2б, 3в, 4а, 5б, 6б, 7а, 8а, 9в, 10в.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00042"/>
            <a:ext cx="2794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Опрос на следующий урок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his is Spar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4907"/>
            <a:ext cx="9144000" cy="6652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357166"/>
            <a:ext cx="828680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Лаконика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расположена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 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Южной Греции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севере Пелопоннеса;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юго-востоке Средней Греции.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Спарта была: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Красивым городом с театрами;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 Полисом с развитой торговлей и культурой;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 Военным лагерем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Центром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Лаконики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был город: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Афины;      б) Спарта;        в) Микены.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500042"/>
            <a:ext cx="2717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«Спарта в VIII – VII веках до </a:t>
            </a:r>
            <a:r>
              <a:rPr lang="ru-RU" sz="1400" b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ru-RU" sz="1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э.»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428605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В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в. до н.э. Спарта была: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отсталой и слабой; 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могущественной;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 полисом, который дал Греции людей науки и искусства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Илоты – это: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спартанцы, </a:t>
            </a:r>
            <a:r>
              <a:rPr lang="ru-RU" sz="4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живущие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Мессении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знатные </a:t>
            </a:r>
            <a:r>
              <a:rPr kumimoji="0" lang="ru-RU" sz="4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мессенцы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рабы Спарты.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81439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Спартанцы относились к илотам: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терпимо;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очень жестоко;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хлебосольно.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В Спарте созывалось собрание.     Участвовать в нём могли: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только спартанцы;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спартанцы и их рабы;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спартанцы и илоты.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фон презентаций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2868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Членами совета были и цари.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Их был:</a:t>
            </a:r>
            <a:r>
              <a:rPr lang="ru-RU" sz="4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2;           б) 3;     в) 4.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Спартанцы были: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воинами;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земледельцами;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купцами.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В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Спаре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говорили лаконично: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пространно;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кратко и ясно;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долго и аргументировано.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pt4web.ru/images/73/10271/640/img21.jpg"/>
          <p:cNvPicPr>
            <a:picLocks noChangeAspect="1" noChangeArrowheads="1"/>
          </p:cNvPicPr>
          <p:nvPr/>
        </p:nvPicPr>
        <p:blipFill>
          <a:blip r:embed="rId2"/>
          <a:srcRect l="16553" t="26710" r="7494" b="10204"/>
          <a:stretch>
            <a:fillRect/>
          </a:stretch>
        </p:blipFill>
        <p:spPr bwMode="auto">
          <a:xfrm>
            <a:off x="0" y="500042"/>
            <a:ext cx="9174107" cy="60722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234182" y="0"/>
            <a:ext cx="190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Зарядка для глаз!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ppt4web.ru/images/73/10271/640/img23.jpg"/>
          <p:cNvPicPr>
            <a:picLocks noChangeAspect="1" noChangeArrowheads="1"/>
          </p:cNvPicPr>
          <p:nvPr/>
        </p:nvPicPr>
        <p:blipFill>
          <a:blip r:embed="rId2"/>
          <a:srcRect l="17596" t="29104" r="7421" b="93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is is Spar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585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50720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ВОСПИТАНИЕ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 </a:t>
            </a:r>
            <a:r>
              <a:rPr lang="ru-RU" sz="5400" b="1" dirty="0" smtClean="0">
                <a:solidFill>
                  <a:srgbClr val="FF0000"/>
                </a:solidFill>
              </a:rPr>
              <a:t>Спарте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«+»   и     «-»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0"/>
            <a:ext cx="257314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ОБСУДИМ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Аргументы 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(доказательства)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приведённые 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учащимися в защиту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своего мнения </a:t>
            </a:r>
          </a:p>
          <a:p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279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Кирюха Людмила</dc:creator>
  <cp:lastModifiedBy>Кирюха Людмила</cp:lastModifiedBy>
  <cp:revision>26</cp:revision>
  <dcterms:created xsi:type="dcterms:W3CDTF">2014-02-04T12:34:31Z</dcterms:created>
  <dcterms:modified xsi:type="dcterms:W3CDTF">2014-03-21T10:31:15Z</dcterms:modified>
</cp:coreProperties>
</file>