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7" r:id="rId3"/>
    <p:sldId id="280" r:id="rId4"/>
    <p:sldId id="288" r:id="rId5"/>
    <p:sldId id="281" r:id="rId6"/>
    <p:sldId id="282" r:id="rId7"/>
    <p:sldId id="286" r:id="rId8"/>
    <p:sldId id="271" r:id="rId9"/>
    <p:sldId id="258" r:id="rId10"/>
    <p:sldId id="272" r:id="rId11"/>
    <p:sldId id="273" r:id="rId12"/>
    <p:sldId id="274" r:id="rId13"/>
    <p:sldId id="283" r:id="rId14"/>
    <p:sldId id="275" r:id="rId15"/>
    <p:sldId id="276" r:id="rId16"/>
    <p:sldId id="277" r:id="rId17"/>
    <p:sldId id="278" r:id="rId18"/>
    <p:sldId id="279" r:id="rId19"/>
    <p:sldId id="284" r:id="rId20"/>
    <p:sldId id="262" r:id="rId21"/>
    <p:sldId id="263" r:id="rId22"/>
    <p:sldId id="26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04" autoAdjust="0"/>
    <p:restoredTop sz="94660"/>
  </p:normalViewPr>
  <p:slideViewPr>
    <p:cSldViewPr>
      <p:cViewPr varScale="1">
        <p:scale>
          <a:sx n="68" d="100"/>
          <a:sy n="68" d="100"/>
        </p:scale>
        <p:origin x="-4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45C8-DDBE-414F-B952-E59158D07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DC515-C1B1-4E11-8736-BC6EB692A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765B-CCDD-468D-88B3-AE5CC5897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1256-466C-48D1-ACE5-C53BE4123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6C80-BDE0-455B-A5CF-676105EF9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E1FB-5C7E-4583-BD71-BEF852852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E4F9-12BC-4126-B4DA-1D915F432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0D1F-71D1-4FF0-8AF6-00283C5F9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44A49-5309-495E-8B52-23A2FB7CF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66AE-32DA-4E5C-ABF0-7A4EF03BC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788F1F-9AA6-4908-9118-7D739B718A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0C66FF-D732-44FB-8A6A-566BBB70DA9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strips dir="r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s46.radikal.ru/i114/0905/16/5109a29f9b7ft.jpg" TargetMode="External"/><Relationship Id="rId13" Type="http://schemas.openxmlformats.org/officeDocument/2006/relationships/hyperlink" Target="http://www.artcyclopedia.ru/img/big/005280023.jpg" TargetMode="External"/><Relationship Id="rId3" Type="http://schemas.openxmlformats.org/officeDocument/2006/relationships/hyperlink" Target="http://www.bogomater.ru/index.php?option=com_content&amp;view=article&amp;id=54:sergiy-radonezhsky&amp;catid=17:2010-03-11-14-38-24&amp;Itemid=6" TargetMode="External"/><Relationship Id="rId7" Type="http://schemas.openxmlformats.org/officeDocument/2006/relationships/hyperlink" Target="http://www.arefa.ru/files/2279/2279.jpg" TargetMode="External"/><Relationship Id="rId12" Type="http://schemas.openxmlformats.org/officeDocument/2006/relationships/hyperlink" Target="http://www.museum.ru/imgB.asp?24236" TargetMode="External"/><Relationship Id="rId2" Type="http://schemas.openxmlformats.org/officeDocument/2006/relationships/hyperlink" Target="http://top50.nameofrussia.ru/person.html?id=99" TargetMode="External"/><Relationship Id="rId16" Type="http://schemas.openxmlformats.org/officeDocument/2006/relationships/hyperlink" Target="http://talantov.info/files/IMG_2198_t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rod-zagorsk.ru/pic/mess050pic920.jpg" TargetMode="External"/><Relationship Id="rId11" Type="http://schemas.openxmlformats.org/officeDocument/2006/relationships/hyperlink" Target="http://dic.academic.ru/pictures/wiki/files/50/260px-St_Sergius_the_Builder.jpg" TargetMode="External"/><Relationship Id="rId5" Type="http://schemas.openxmlformats.org/officeDocument/2006/relationships/hyperlink" Target="http://likbez.sumy.ua/uploads/images/1000409502.jpg" TargetMode="External"/><Relationship Id="rId15" Type="http://schemas.openxmlformats.org/officeDocument/2006/relationships/hyperlink" Target="http://hram-dimitria.ru/sait/Icon/5.jpg" TargetMode="External"/><Relationship Id="rId10" Type="http://schemas.openxmlformats.org/officeDocument/2006/relationships/hyperlink" Target="http://www.zolotoe-koltso.ru/goroda_new/sergievposad/pics_sp/sp_radonejskiy_medved.jpg" TargetMode="External"/><Relationship Id="rId4" Type="http://schemas.openxmlformats.org/officeDocument/2006/relationships/hyperlink" Target="http://www.lomonosov.org/paste/fouresses6344274272058.jpg" TargetMode="External"/><Relationship Id="rId9" Type="http://schemas.openxmlformats.org/officeDocument/2006/relationships/hyperlink" Target="http://www.museum.ru/imgB.asp?24237" TargetMode="External"/><Relationship Id="rId14" Type="http://schemas.openxmlformats.org/officeDocument/2006/relationships/hyperlink" Target="http://www.tanais.info/directory/sergy6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ttphotkovo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971600" y="260648"/>
            <a:ext cx="7343775" cy="1042987"/>
          </a:xfrm>
          <a:prstGeom prst="rect">
            <a:avLst/>
          </a:prstGeom>
          <a:noFill/>
        </p:spPr>
      </p:pic>
      <p:pic>
        <p:nvPicPr>
          <p:cNvPr id="2056" name="Picture 8" descr="fouresses6344274272058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900113" y="1268413"/>
            <a:ext cx="7488237" cy="46088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>
          <a:xfrm>
            <a:off x="467544" y="5949280"/>
            <a:ext cx="8208144" cy="783308"/>
          </a:xfrm>
        </p:spPr>
        <p:txBody>
          <a:bodyPr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Автор презентации: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Карташова Татьяна Владимировна,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истории и обществознания МБОУ Верхнедонская гимназия им. А.М. Рекункова, ст. Казанская Верхнедонского района Ростовской области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24536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Варфоломей рассказал старцу о своей беде,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потом позвал к себе. После обеда старец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велел Варфоломею взять книгу и читать.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Мальчик чуть не заплакал.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Теперь умеешь. Читай! - говорил старец.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Варфоломей и сам не понимал , как это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него выходит. Но он ... читал! И скоро он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стал лучшим учеником в школе.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539750" y="3284538"/>
            <a:ext cx="7920038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1200" i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684213" y="1125538"/>
            <a:ext cx="7899400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1200" i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6805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Шли годы. Семья переселилась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село Радонеж. Когда родители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умерли, Варфоломей с братом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удалились в леса, жили по-монашески,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уединённо.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Среди густых лесов, на холме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Маковец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срубили себе избушку и маленькую церквушку.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Назвали церковь Троицкой - в честь Троицы,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 есть Бога нашего христианского. </a:t>
            </a:r>
          </a:p>
          <a:p>
            <a:pPr algn="ctr">
              <a:buNone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>
            <a:off x="827088" y="3429000"/>
            <a:ext cx="7993062" cy="1728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1200" i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>
            <a:off x="900113" y="1196975"/>
            <a:ext cx="7488237" cy="2087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200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  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Трудно было жить в лесу - страшно и голодно.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Кругом дикие звери. Брат не вынес трудностей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ушёл в Москву, в большой тёплый монастырь.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Варфоломей остался один-одинёшенек.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827088" y="1125538"/>
            <a:ext cx="7848600" cy="4319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200" i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 </a:t>
            </a:r>
            <a:endParaRPr lang="ru-RU" sz="1200" i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68313" y="3860800"/>
            <a:ext cx="13260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600"/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r>
              <a:rPr lang="ru-RU"/>
              <a:t> </a:t>
            </a:r>
            <a:endParaRPr lang="ru-RU" sz="900" b="1"/>
          </a:p>
          <a:p>
            <a:pPr eaLnBrk="0" hangingPunct="0"/>
            <a:endParaRPr lang="ru-RU"/>
          </a:p>
        </p:txBody>
      </p:sp>
      <p:pic>
        <p:nvPicPr>
          <p:cNvPr id="33800" name="Picture 8" descr="Сергий Радонежский и медвед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208912" cy="6021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499992" y="692696"/>
            <a:ext cx="4644008" cy="56319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Однажды пришёл к избушке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большой медведь. Доброта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Варфоломея была сильнее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страха: последним куском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хлеба он делился с медведем.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Монах может и потерпеть,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Миша монахом не был.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 descr="Изображение 099"/>
          <p:cNvPicPr>
            <a:picLocks noChangeAspect="1" noChangeArrowheads="1"/>
          </p:cNvPicPr>
          <p:nvPr/>
        </p:nvPicPr>
        <p:blipFill>
          <a:blip r:embed="rId2" cstate="print"/>
          <a:srcRect l="10182" t="6920"/>
          <a:stretch>
            <a:fillRect/>
          </a:stretch>
        </p:blipFill>
        <p:spPr bwMode="auto">
          <a:xfrm>
            <a:off x="323529" y="959167"/>
            <a:ext cx="4032447" cy="488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5076825" y="1052513"/>
            <a:ext cx="3743325" cy="4392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1200" i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07950" y="5661025"/>
            <a:ext cx="4535488" cy="431800"/>
          </a:xfrm>
          <a:prstGeom prst="rect">
            <a:avLst/>
          </a:prstGeom>
          <a:gradFill rotWithShape="1">
            <a:gsLst>
              <a:gs pos="0">
                <a:srgbClr val="5E762F"/>
              </a:gs>
              <a:gs pos="50000">
                <a:srgbClr val="CCFF66"/>
              </a:gs>
              <a:gs pos="100000">
                <a:srgbClr val="5E762F"/>
              </a:gs>
            </a:gsLst>
            <a:lin ang="5400000" scaled="1"/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>
                <a:solidFill>
                  <a:srgbClr val="993300"/>
                </a:solidFill>
              </a:rPr>
              <a:t>М. Нестеров</a:t>
            </a:r>
            <a:r>
              <a:rPr lang="ru-RU" sz="1600" b="1" i="1" dirty="0">
                <a:solidFill>
                  <a:srgbClr val="006600"/>
                </a:solidFill>
              </a:rPr>
              <a:t>. Юность преподобного Сергия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  <p:bldP spid="307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419872" y="980728"/>
            <a:ext cx="5266928" cy="53438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Прошло время, Варфоломею минуло 23 года.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 постригся в монахи. Это значит -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посвятить свою жизнь Богу, молиться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Русь-матушку и русский народ. Так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Варфоломей стал Сергием Радонежским.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Picture 4" descr="Изображение 101"/>
          <p:cNvPicPr>
            <a:picLocks noChangeAspect="1" noChangeArrowheads="1"/>
          </p:cNvPicPr>
          <p:nvPr/>
        </p:nvPicPr>
        <p:blipFill>
          <a:blip r:embed="rId2" cstate="print"/>
          <a:srcRect l="2840" t="1448" r="11357"/>
          <a:stretch>
            <a:fillRect/>
          </a:stretch>
        </p:blipFill>
        <p:spPr bwMode="auto">
          <a:xfrm>
            <a:off x="428625" y="620713"/>
            <a:ext cx="2620963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WordArt 5"/>
          <p:cNvSpPr>
            <a:spLocks noChangeArrowheads="1" noChangeShapeType="1" noTextEdit="1"/>
          </p:cNvSpPr>
          <p:nvPr/>
        </p:nvSpPr>
        <p:spPr bwMode="auto">
          <a:xfrm>
            <a:off x="3276600" y="1773238"/>
            <a:ext cx="5399088" cy="3529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200" i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468313" y="5876925"/>
            <a:ext cx="2590800" cy="720725"/>
          </a:xfrm>
          <a:prstGeom prst="rect">
            <a:avLst/>
          </a:prstGeom>
          <a:gradFill rotWithShape="1">
            <a:gsLst>
              <a:gs pos="0">
                <a:srgbClr val="5E762F"/>
              </a:gs>
              <a:gs pos="50000">
                <a:srgbClr val="CCFF66"/>
              </a:gs>
              <a:gs pos="100000">
                <a:srgbClr val="5E762F"/>
              </a:gs>
            </a:gsLst>
            <a:lin ang="5400000" scaled="1"/>
          </a:gradFill>
          <a:ln w="28575">
            <a:solidFill>
              <a:srgbClr val="6666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>
                <a:solidFill>
                  <a:srgbClr val="993300"/>
                </a:solidFill>
              </a:rPr>
              <a:t>М. Нестеров</a:t>
            </a:r>
          </a:p>
          <a:p>
            <a:pPr algn="ctr"/>
            <a:r>
              <a:rPr lang="ru-RU" sz="1400" b="1" i="1">
                <a:solidFill>
                  <a:srgbClr val="006600"/>
                </a:solidFill>
              </a:rPr>
              <a:t>Труды преподобного Сергия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Изображение 102"/>
          <p:cNvPicPr>
            <a:picLocks noChangeAspect="1" noChangeArrowheads="1"/>
          </p:cNvPicPr>
          <p:nvPr/>
        </p:nvPicPr>
        <p:blipFill>
          <a:blip r:embed="rId2" cstate="print"/>
          <a:srcRect l="2089" t="2089" r="2786"/>
          <a:stretch>
            <a:fillRect/>
          </a:stretch>
        </p:blipFill>
        <p:spPr bwMode="auto">
          <a:xfrm>
            <a:off x="251520" y="908720"/>
            <a:ext cx="41084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WordArt 5"/>
          <p:cNvSpPr>
            <a:spLocks noChangeArrowheads="1" noChangeShapeType="1" noTextEdit="1"/>
          </p:cNvSpPr>
          <p:nvPr/>
        </p:nvSpPr>
        <p:spPr bwMode="auto">
          <a:xfrm rot="10800000" flipH="1" flipV="1">
            <a:off x="5003800" y="1052513"/>
            <a:ext cx="4140200" cy="4392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421"/>
              </a:avLst>
            </a:prstTxWarp>
          </a:bodyPr>
          <a:lstStyle/>
          <a:p>
            <a:r>
              <a:rPr lang="ru-RU" sz="1200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  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51520" y="5157192"/>
            <a:ext cx="4105275" cy="660400"/>
          </a:xfrm>
          <a:prstGeom prst="rect">
            <a:avLst/>
          </a:prstGeom>
          <a:gradFill rotWithShape="1">
            <a:gsLst>
              <a:gs pos="0">
                <a:srgbClr val="5E762F"/>
              </a:gs>
              <a:gs pos="50000">
                <a:srgbClr val="CCFF66"/>
              </a:gs>
              <a:gs pos="100000">
                <a:srgbClr val="5E762F"/>
              </a:gs>
            </a:gsLst>
            <a:lin ang="5400000" scaled="1"/>
          </a:gradFill>
          <a:ln w="19050">
            <a:solidFill>
              <a:srgbClr val="6666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993300"/>
                </a:solidFill>
              </a:rPr>
              <a:t>М. Нестеров</a:t>
            </a:r>
          </a:p>
          <a:p>
            <a:r>
              <a:rPr lang="ru-RU" b="1" i="1" dirty="0">
                <a:solidFill>
                  <a:srgbClr val="006600"/>
                </a:solidFill>
              </a:rPr>
              <a:t>Труды преподобного Сергия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0" y="764704"/>
            <a:ext cx="4104456" cy="54006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Прознав о нём, к нему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потянулись люди. Собралось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 человек. И стали они жить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по-братски, построили себе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кельи, большой забор - получился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монастырь. Братья упросили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Сергия стать их игуменом.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  <p:bldP spid="348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052736"/>
            <a:ext cx="4968552" cy="51125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 игуменом, Сергий оставался тихим,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скромным, работящим. И одежонка на нём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была прежняя: старенькая, вся в заплатах.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крестьянин, и князя встречал одинаково.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это его все  и почитали.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4" name="Picture 4" descr="Изображение 103"/>
          <p:cNvPicPr>
            <a:picLocks noChangeAspect="1" noChangeArrowheads="1"/>
          </p:cNvPicPr>
          <p:nvPr/>
        </p:nvPicPr>
        <p:blipFill>
          <a:blip r:embed="rId2" cstate="print"/>
          <a:srcRect l="2734" t="2786"/>
          <a:stretch>
            <a:fillRect/>
          </a:stretch>
        </p:blipFill>
        <p:spPr bwMode="auto">
          <a:xfrm>
            <a:off x="5649913" y="549275"/>
            <a:ext cx="286385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WordArt 5"/>
          <p:cNvSpPr>
            <a:spLocks noChangeArrowheads="1" noChangeShapeType="1" noTextEdit="1"/>
          </p:cNvSpPr>
          <p:nvPr/>
        </p:nvSpPr>
        <p:spPr bwMode="auto">
          <a:xfrm>
            <a:off x="539750" y="1125538"/>
            <a:ext cx="5111750" cy="4103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1200" i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5651500" y="5661025"/>
            <a:ext cx="2881313" cy="504825"/>
          </a:xfrm>
          <a:prstGeom prst="rect">
            <a:avLst/>
          </a:prstGeom>
          <a:gradFill rotWithShape="1">
            <a:gsLst>
              <a:gs pos="0">
                <a:srgbClr val="5E762F"/>
              </a:gs>
              <a:gs pos="50000">
                <a:srgbClr val="CCFF66"/>
              </a:gs>
              <a:gs pos="100000">
                <a:srgbClr val="5E762F"/>
              </a:gs>
            </a:gsLst>
            <a:lin ang="5400000" scaled="1"/>
          </a:gradFill>
          <a:ln w="28575">
            <a:solidFill>
              <a:srgbClr val="6666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>
                <a:solidFill>
                  <a:srgbClr val="993300"/>
                </a:solidFill>
              </a:rPr>
              <a:t>М. Нестеров</a:t>
            </a:r>
          </a:p>
          <a:p>
            <a:pPr algn="ctr"/>
            <a:r>
              <a:rPr lang="ru-RU" sz="1400" b="1" i="1">
                <a:solidFill>
                  <a:srgbClr val="006600"/>
                </a:solidFill>
              </a:rPr>
              <a:t>Труды преподобного Сергия</a:t>
            </a:r>
          </a:p>
          <a:p>
            <a:pPr algn="ctr"/>
            <a:endParaRPr lang="ru-RU" sz="140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  <p:bldP spid="35846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2" name="Picture 4" descr="Изображение 105"/>
          <p:cNvPicPr>
            <a:picLocks noChangeAspect="1" noChangeArrowheads="1"/>
          </p:cNvPicPr>
          <p:nvPr/>
        </p:nvPicPr>
        <p:blipFill>
          <a:blip r:embed="rId2" cstate="print"/>
          <a:srcRect t="1538"/>
          <a:stretch>
            <a:fillRect/>
          </a:stretch>
        </p:blipFill>
        <p:spPr bwMode="auto">
          <a:xfrm>
            <a:off x="214282" y="714356"/>
            <a:ext cx="850112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403350" y="5805488"/>
            <a:ext cx="6194425" cy="504825"/>
          </a:xfrm>
          <a:prstGeom prst="rect">
            <a:avLst/>
          </a:prstGeom>
          <a:gradFill rotWithShape="1">
            <a:gsLst>
              <a:gs pos="0">
                <a:srgbClr val="5E762F"/>
              </a:gs>
              <a:gs pos="50000">
                <a:srgbClr val="CCFF66"/>
              </a:gs>
              <a:gs pos="100000">
                <a:srgbClr val="5E762F"/>
              </a:gs>
            </a:gsLst>
            <a:lin ang="5400000" scaled="1"/>
          </a:gradFill>
          <a:ln w="28575">
            <a:solidFill>
              <a:srgbClr val="6666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476375" y="5805488"/>
            <a:ext cx="6048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i="1">
                <a:solidFill>
                  <a:srgbClr val="993300"/>
                </a:solidFill>
              </a:rPr>
              <a:t>С.Чикунчиков.</a:t>
            </a:r>
            <a:r>
              <a:rPr lang="ru-RU" sz="1400" b="1" i="1">
                <a:solidFill>
                  <a:srgbClr val="006600"/>
                </a:solidFill>
              </a:rPr>
              <a:t> Воскрешение отрока Сергием Радонежским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  <p:bldP spid="4813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5" descr="Изображение 100"/>
          <p:cNvPicPr>
            <a:picLocks noChangeAspect="1" noChangeArrowheads="1"/>
          </p:cNvPicPr>
          <p:nvPr/>
        </p:nvPicPr>
        <p:blipFill>
          <a:blip r:embed="rId2" cstate="print"/>
          <a:srcRect l="2461" t="5592" r="9842"/>
          <a:stretch>
            <a:fillRect/>
          </a:stretch>
        </p:blipFill>
        <p:spPr bwMode="auto">
          <a:xfrm>
            <a:off x="1763713" y="620713"/>
            <a:ext cx="474345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1763713" y="5589588"/>
            <a:ext cx="4752975" cy="504825"/>
          </a:xfrm>
          <a:prstGeom prst="rect">
            <a:avLst/>
          </a:prstGeom>
          <a:gradFill rotWithShape="1">
            <a:gsLst>
              <a:gs pos="0">
                <a:srgbClr val="5E762F"/>
              </a:gs>
              <a:gs pos="50000">
                <a:srgbClr val="CCFF66"/>
              </a:gs>
              <a:gs pos="100000">
                <a:srgbClr val="5E762F"/>
              </a:gs>
            </a:gsLst>
            <a:lin ang="5400000" scaled="1"/>
          </a:gradFill>
          <a:ln w="28575">
            <a:solidFill>
              <a:srgbClr val="6666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993300"/>
                </a:solidFill>
              </a:rPr>
              <a:t>В. Маковский.</a:t>
            </a:r>
            <a:r>
              <a:rPr lang="ru-RU" b="1" i="1">
                <a:solidFill>
                  <a:srgbClr val="006600"/>
                </a:solidFill>
              </a:rPr>
              <a:t> Явление Богоматери</a:t>
            </a:r>
          </a:p>
          <a:p>
            <a:pPr algn="ctr"/>
            <a:r>
              <a:rPr lang="ru-RU" b="1" i="1">
                <a:solidFill>
                  <a:srgbClr val="006600"/>
                </a:solidFill>
              </a:rPr>
              <a:t> и апостолов преподобному Сергию</a:t>
            </a: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1908175" y="5661025"/>
            <a:ext cx="4751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49391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362450"/>
            <a:ext cx="4824413" cy="249555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Написано в 1418 году, спустя 26 лет после кончины Святого Сергия, его учеником премудрым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Епифанием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FontTx/>
              <a:buNone/>
            </a:pPr>
            <a:endParaRPr lang="ru-RU" sz="2800" dirty="0"/>
          </a:p>
        </p:txBody>
      </p:sp>
      <p:pic>
        <p:nvPicPr>
          <p:cNvPr id="3080" name="Picture 8" descr="mess050pic9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104">
            <a:off x="5003800" y="333375"/>
            <a:ext cx="3656013" cy="5945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81" name="Picture 9" descr="22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11122">
            <a:off x="1187450" y="404813"/>
            <a:ext cx="2655888" cy="37449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4103688" cy="59049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Незадолго до смерти, Сергий Радонежский завещал своим инокам «иметь чистоту душевную и телесную и любовь нелицемерную», «смирением украшать себя», «единомыслие друг с другом хранить», «ни во что ставить честь и славу жизни этой, но вместо этого от Бога воздаяния ожидать, небесных вечных благ наслаждения».</a:t>
            </a:r>
          </a:p>
        </p:txBody>
      </p:sp>
      <p:pic>
        <p:nvPicPr>
          <p:cNvPr id="11270" name="Picture 6" descr="Преподобный Сергий Радонежский"/>
          <p:cNvPicPr>
            <a:picLocks noChangeAspect="1" noChangeArrowheads="1"/>
          </p:cNvPicPr>
          <p:nvPr/>
        </p:nvPicPr>
        <p:blipFill>
          <a:blip r:embed="rId2" cstate="print">
            <a:lum bright="24000" contrast="18000"/>
          </a:blip>
          <a:srcRect/>
          <a:stretch>
            <a:fillRect/>
          </a:stretch>
        </p:blipFill>
        <p:spPr bwMode="auto">
          <a:xfrm>
            <a:off x="4932363" y="333375"/>
            <a:ext cx="3487737" cy="60483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5076825" y="2708920"/>
            <a:ext cx="3816350" cy="201622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Памятник Сергию Радонежскому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Сергиевом Посаде</a:t>
            </a:r>
          </a:p>
        </p:txBody>
      </p:sp>
      <p:pic>
        <p:nvPicPr>
          <p:cNvPr id="12293" name="Picture 5" descr="IMG_2198"/>
          <p:cNvPicPr>
            <a:picLocks noChangeAspect="1" noChangeArrowheads="1"/>
          </p:cNvPicPr>
          <p:nvPr/>
        </p:nvPicPr>
        <p:blipFill>
          <a:blip r:embed="rId2" cstate="print">
            <a:lum bright="12000" contrast="12000"/>
          </a:blip>
          <a:srcRect/>
          <a:stretch>
            <a:fillRect/>
          </a:stretch>
        </p:blipFill>
        <p:spPr bwMode="auto">
          <a:xfrm>
            <a:off x="755650" y="260350"/>
            <a:ext cx="4173538" cy="6265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Источники информации: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700213"/>
            <a:ext cx="8893175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dirty="0">
                <a:hlinkClick r:id="rId2"/>
              </a:rPr>
              <a:t>http://top50.nameofrussia.ru/person.html?id=99</a:t>
            </a:r>
            <a:r>
              <a:rPr lang="ru-RU" sz="1400" dirty="0"/>
              <a:t> 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hlinkClick r:id="rId3"/>
              </a:rPr>
              <a:t>http://www.bogomater.ru/index.php?option=com_content&amp;view=article&amp;id=54:sergiy-radonezhsky&amp;catid=17:2010-03-11-14-38-24&amp;Itemid=6</a:t>
            </a:r>
            <a:endParaRPr lang="ru-RU" sz="1400" dirty="0"/>
          </a:p>
          <a:p>
            <a:pPr>
              <a:lnSpc>
                <a:spcPct val="80000"/>
              </a:lnSpc>
            </a:pPr>
            <a:r>
              <a:rPr lang="ru-RU" sz="1400" dirty="0" smtClean="0">
                <a:hlinkClick r:id="rId4"/>
              </a:rPr>
              <a:t>http</a:t>
            </a:r>
            <a:r>
              <a:rPr lang="ru-RU" sz="1400" dirty="0">
                <a:hlinkClick r:id="rId4"/>
              </a:rPr>
              <a:t>://www.lomonosov.org/paste/fouresses6344274272058.jpg</a:t>
            </a:r>
            <a:r>
              <a:rPr lang="ru-RU" sz="1400" dirty="0"/>
              <a:t> - заставка 1 слайда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hlinkClick r:id="rId5"/>
              </a:rPr>
              <a:t>http://likbez.sumy.ua/uploads/images/1000409502.jpg</a:t>
            </a:r>
            <a:r>
              <a:rPr lang="ru-RU" sz="1400" dirty="0"/>
              <a:t> - словарь Даля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hlinkClick r:id="rId6"/>
              </a:rPr>
              <a:t>http://gorod-zagorsk.ru/pic/mess050pic920.jpg</a:t>
            </a:r>
            <a:r>
              <a:rPr lang="ru-RU" sz="1400" dirty="0"/>
              <a:t> - страница жития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hlinkClick r:id="rId7"/>
              </a:rPr>
              <a:t>http://www.arefa.ru/files/2279/2279.jpg</a:t>
            </a:r>
            <a:r>
              <a:rPr lang="ru-RU" sz="1400" dirty="0"/>
              <a:t> -обложка жития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hlinkClick r:id="rId8"/>
              </a:rPr>
              <a:t>http://s46.radikal.ru/i114/0905/16/5109a29f9b7ft.jpg</a:t>
            </a:r>
            <a:r>
              <a:rPr lang="ru-RU" sz="1400" dirty="0"/>
              <a:t> - Видение отроку </a:t>
            </a:r>
            <a:r>
              <a:rPr lang="ru-RU" sz="1400" dirty="0" err="1"/>
              <a:t>Варфаламею</a:t>
            </a:r>
            <a:endParaRPr lang="ru-RU" sz="1400" dirty="0"/>
          </a:p>
          <a:p>
            <a:pPr>
              <a:lnSpc>
                <a:spcPct val="80000"/>
              </a:lnSpc>
            </a:pPr>
            <a:r>
              <a:rPr lang="ru-RU" sz="1400" dirty="0">
                <a:hlinkClick r:id="rId9"/>
              </a:rPr>
              <a:t>http://www.museum.ru/imgB.asp?24237</a:t>
            </a:r>
            <a:r>
              <a:rPr lang="ru-RU" sz="1400" dirty="0"/>
              <a:t> – Юность Сергия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hlinkClick r:id="rId10"/>
              </a:rPr>
              <a:t>http://www.zolotoe-koltso.ru/goroda_new/sergievposad/pics_sp/sp_radonejskiy_medved.jpg</a:t>
            </a:r>
            <a:r>
              <a:rPr lang="ru-RU" sz="1400" dirty="0"/>
              <a:t> - легенда о медведе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hlinkClick r:id="rId11"/>
              </a:rPr>
              <a:t>http</a:t>
            </a:r>
            <a:r>
              <a:rPr lang="ru-RU" sz="1400" dirty="0">
                <a:hlinkClick r:id="rId11"/>
              </a:rPr>
              <a:t>://dic.academic.ru/pictures/wiki/files/50/260px-St_Sergius_the_Builder.jpg</a:t>
            </a:r>
            <a:r>
              <a:rPr lang="ru-RU" sz="1400" dirty="0"/>
              <a:t> - Сергий-строитель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hlinkClick r:id="rId12"/>
              </a:rPr>
              <a:t>http://www.museum.ru/imgB.asp?24236</a:t>
            </a:r>
            <a:r>
              <a:rPr lang="ru-RU" sz="1400" dirty="0"/>
              <a:t> – Труды Сергия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hlinkClick r:id="rId13"/>
              </a:rPr>
              <a:t>http://www.artcyclopedia.ru/img/big/005280023.jpg</a:t>
            </a:r>
            <a:r>
              <a:rPr lang="ru-RU" sz="1400" dirty="0"/>
              <a:t> - Преподобный Сергий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hlinkClick r:id="rId14"/>
              </a:rPr>
              <a:t>http://www.tanais.info/directory/sergy6.jpg</a:t>
            </a:r>
            <a:r>
              <a:rPr lang="ru-RU" sz="1400" dirty="0"/>
              <a:t> - Дмитрий Донской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hlinkClick r:id="rId15"/>
              </a:rPr>
              <a:t>http://hram-dimitria.ru/sait/Icon/5.jpg</a:t>
            </a:r>
            <a:r>
              <a:rPr lang="ru-RU" sz="1400" dirty="0"/>
              <a:t> - икона Преподобный Сергий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hlinkClick r:id="rId16"/>
              </a:rPr>
              <a:t>http://talantov.info/files/IMG_2198_tn.jpg</a:t>
            </a:r>
            <a:r>
              <a:rPr lang="ru-RU" sz="1400" dirty="0"/>
              <a:t> - памятник</a:t>
            </a:r>
          </a:p>
          <a:p>
            <a:pPr>
              <a:lnSpc>
                <a:spcPct val="80000"/>
              </a:lnSpc>
            </a:pPr>
            <a:endParaRPr lang="ru-RU" sz="1400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699792" y="620688"/>
            <a:ext cx="5626968" cy="5109200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Многие годы Русь жила под гнётом монголо-татар.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Они жгли города и сёла, грабили и убивали людей.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Русские княжества платили им дань.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Сергий помогал примирить князей между собой, объединиться вокруг Московской земли.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Изображение 104"/>
          <p:cNvPicPr>
            <a:picLocks noChangeAspect="1" noChangeArrowheads="1"/>
          </p:cNvPicPr>
          <p:nvPr/>
        </p:nvPicPr>
        <p:blipFill>
          <a:blip r:embed="rId2" cstate="print"/>
          <a:srcRect l="3572" t="1384" r="3572" b="461"/>
          <a:stretch>
            <a:fillRect/>
          </a:stretch>
        </p:blipFill>
        <p:spPr bwMode="auto">
          <a:xfrm>
            <a:off x="469900" y="695325"/>
            <a:ext cx="1943100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WordArt 6"/>
          <p:cNvSpPr>
            <a:spLocks noChangeArrowheads="1" noChangeShapeType="1" noTextEdit="1"/>
          </p:cNvSpPr>
          <p:nvPr/>
        </p:nvSpPr>
        <p:spPr bwMode="auto">
          <a:xfrm>
            <a:off x="2771775" y="5157788"/>
            <a:ext cx="5545138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1200" i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788024" y="908720"/>
            <a:ext cx="4176464" cy="4752528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По версии жития, отправляясь на Куликовскую битву с Мамаем, князь Дмитрий поехал к Сергию, чтобы помолиться с ним и получить от него благословение. 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Сергий предрёк ему победу и спасение от смерти и отпустил в поход двух своих иноков,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Пересвета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Ослябю</a:t>
            </a:r>
            <a:r>
              <a:rPr lang="ru-RU" sz="2400" dirty="0" smtClean="0"/>
              <a:t>.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17414" name="Picture 6" descr="sergy6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467544" y="692696"/>
            <a:ext cx="4032572" cy="5905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355976" y="836712"/>
            <a:ext cx="4608512" cy="5112568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Московский князь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Димитрий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решил освободить Русь</a:t>
            </a:r>
            <a:br>
              <a:rPr lang="ru-RU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от татарского ига - дать</a:t>
            </a:r>
            <a:br>
              <a:rPr lang="ru-RU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решительный бой врагу</a:t>
            </a:r>
            <a:br>
              <a:rPr lang="ru-RU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на поле Куликовом.</a:t>
            </a:r>
            <a:br>
              <a:rPr lang="ru-RU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Сергий отслужил в церкви</a:t>
            </a:r>
            <a:br>
              <a:rPr lang="ru-RU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большую службу, окропил </a:t>
            </a:r>
            <a:br>
              <a:rPr lang="ru-RU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святой водой князя и </a:t>
            </a:r>
            <a:br>
              <a:rPr lang="ru-RU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его дружину, а потом сказал:</a:t>
            </a:r>
            <a:br>
              <a:rPr lang="ru-RU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- Поди, господине, на врагов</a:t>
            </a:r>
            <a:br>
              <a:rPr lang="ru-RU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поганых с Богом, и Господь </a:t>
            </a:r>
            <a:br>
              <a:rPr lang="ru-RU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тебе поможет.</a:t>
            </a:r>
          </a:p>
        </p:txBody>
      </p:sp>
      <p:pic>
        <p:nvPicPr>
          <p:cNvPr id="32772" name="Picture 4" descr="Изображение 1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92150"/>
            <a:ext cx="3697288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WordArt 6"/>
          <p:cNvSpPr>
            <a:spLocks noChangeArrowheads="1" noChangeShapeType="1" noTextEdit="1"/>
          </p:cNvSpPr>
          <p:nvPr/>
        </p:nvSpPr>
        <p:spPr bwMode="auto">
          <a:xfrm>
            <a:off x="4500563" y="692150"/>
            <a:ext cx="4321175" cy="3889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200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  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83568" y="4797152"/>
            <a:ext cx="8003232" cy="1671464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Сергий дал князю двух своих монахов-силачей,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бывших воинов -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Пересвета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Ослябю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Димитрий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встретился с войском Мамая на берегу Дона.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Вышели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вперёд татарский богатырь </a:t>
            </a:r>
          </a:p>
          <a:p>
            <a:pPr algn="ctr">
              <a:buNone/>
            </a:pP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Челубей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Пересвет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3796" name="Picture 4" descr="Изображение 108"/>
          <p:cNvPicPr>
            <a:picLocks noChangeAspect="1" noChangeArrowheads="1"/>
          </p:cNvPicPr>
          <p:nvPr/>
        </p:nvPicPr>
        <p:blipFill>
          <a:blip r:embed="rId2" cstate="print"/>
          <a:srcRect l="3572" t="5986" r="3572"/>
          <a:stretch>
            <a:fillRect/>
          </a:stretch>
        </p:blipFill>
        <p:spPr bwMode="auto">
          <a:xfrm>
            <a:off x="611560" y="730250"/>
            <a:ext cx="7776864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187450" y="4221163"/>
            <a:ext cx="6553200" cy="431800"/>
          </a:xfrm>
          <a:prstGeom prst="rect">
            <a:avLst/>
          </a:prstGeom>
          <a:gradFill rotWithShape="1">
            <a:gsLst>
              <a:gs pos="0">
                <a:srgbClr val="5E762F"/>
              </a:gs>
              <a:gs pos="50000">
                <a:srgbClr val="CCFF66"/>
              </a:gs>
              <a:gs pos="100000">
                <a:srgbClr val="5E762F"/>
              </a:gs>
            </a:gsLst>
            <a:lin ang="5400000" scaled="1"/>
          </a:gradFill>
          <a:ln w="12700">
            <a:solidFill>
              <a:srgbClr val="6666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993300"/>
                </a:solidFill>
              </a:rPr>
              <a:t>М. Авилов</a:t>
            </a:r>
            <a:r>
              <a:rPr lang="ru-RU"/>
              <a:t>  </a:t>
            </a:r>
            <a:r>
              <a:rPr lang="ru-RU" b="1" i="1">
                <a:solidFill>
                  <a:srgbClr val="006600"/>
                </a:solidFill>
              </a:rPr>
              <a:t>Поединок на Куликовом поле</a:t>
            </a:r>
          </a:p>
        </p:txBody>
      </p:sp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971550" y="4868863"/>
            <a:ext cx="7345363" cy="1512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  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7" grpId="1" animBg="1"/>
      <p:bldP spid="338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56792"/>
            <a:ext cx="8229600" cy="438912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было давным-давно, в ХIV веке.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одном селе, недалеко от города Ростова Великого,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родился мальчик Варфоломей. Он рос скромным,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тихим и услужливым, старался всем  помочь.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 вот беда: не даётся мальчику учёба в школе.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Память хорошая, а буквы запомнить не может.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его наказывал, ребята над ним посмеивались,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Варфоломей горевал и горько плакал.</a:t>
            </a:r>
          </a:p>
          <a:p>
            <a:pPr eaLnBrk="1" hangingPunct="1">
              <a:buNone/>
            </a:pPr>
            <a:endParaRPr lang="ru-RU" dirty="0" smtClean="0"/>
          </a:p>
        </p:txBody>
      </p:sp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>
            <a:off x="468313" y="3429000"/>
            <a:ext cx="7848600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200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  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755650" y="1341438"/>
            <a:ext cx="7345363" cy="381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1200" i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305800" cy="4309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вот однажды летом, когда Варфоломей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искал коней в лесу, он вдруг увидел на поляне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старенького монаха с длинной белой бородой.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Он ласково подозвал к себе мальчика.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5516563"/>
            <a:ext cx="8229600" cy="1143000"/>
          </a:xfrm>
        </p:spPr>
        <p:txBody>
          <a:bodyPr/>
          <a:lstStyle/>
          <a:p>
            <a:pPr algn="ctr"/>
            <a:r>
              <a:rPr lang="en-US" sz="2800" dirty="0"/>
              <a:t>“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Святое видение отроку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Варфоламею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Михаил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Несторов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7" name="Picture 7" descr="Видение отроку Варфаломею -Нестеров - 1890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1116013" y="188913"/>
            <a:ext cx="6767512" cy="5211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</TotalTime>
  <Words>699</Words>
  <Application>Microsoft Office PowerPoint</Application>
  <PresentationFormat>Экран (4:3)</PresentationFormat>
  <Paragraphs>100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Автор презентации: Карташова Татьяна Владимировна, учитель истории и обществознания МБОУ Верхнедонская гимназия им. А.М. Рекункова, ст. Казанская Верхнедонского района Ростовской области</vt:lpstr>
      <vt:lpstr>Слайд 2</vt:lpstr>
      <vt:lpstr>Слайд 3</vt:lpstr>
      <vt:lpstr>По версии жития, отправляясь на Куликовскую битву с Мамаем, князь Дмитрий поехал к Сергию, чтобы помолиться с ним и получить от него благословение.  Сергий предрёк ему победу и спасение от смерти и отпустил в поход двух своих иноков, Пересвета и Ослябю. </vt:lpstr>
      <vt:lpstr>Московский князь Димитрий решил освободить Русь от татарского ига - дать решительный бой врагу на поле Куликовом.    Сергий отслужил в церкви большую службу, окропил  святой водой князя и  его дружину, а потом сказал:  - Поди, господине, на врагов поганых с Богом, и Господь  тебе поможет.</vt:lpstr>
      <vt:lpstr>Слайд 6</vt:lpstr>
      <vt:lpstr>Слайд 7</vt:lpstr>
      <vt:lpstr> И вот однажды летом, когда Варфоломей  искал коней в лесу, он вдруг увидел на поляне старенького монаха с длинной белой бородой. Он ласково подозвал к себе мальчика. </vt:lpstr>
      <vt:lpstr>“Святое видение отроку Варфоламею”  Михаил Несторов</vt:lpstr>
      <vt:lpstr>Слайд 10</vt:lpstr>
      <vt:lpstr>Слайд 11</vt:lpstr>
      <vt:lpstr>Слайд 12</vt:lpstr>
      <vt:lpstr>Слайд 13</vt:lpstr>
      <vt:lpstr>Слайд 14</vt:lpstr>
      <vt:lpstr>Слайд 15</vt:lpstr>
      <vt:lpstr>Прознав о нём, к нему  потянулись люди. Собралось  12 человек. И стали они жить  по-братски, построили себе  кельи, большой забор - получился  монастырь. Братья упросили  Сергия стать их игуменом.</vt:lpstr>
      <vt:lpstr>Слайд 17</vt:lpstr>
      <vt:lpstr>Слайд 18</vt:lpstr>
      <vt:lpstr>Слайд 19</vt:lpstr>
      <vt:lpstr>Незадолго до смерти, Сергий Радонежский завещал своим инокам «иметь чистоту душевную и телесную и любовь нелицемерную», «смирением украшать себя», «единомыслие друг с другом хранить», «ни во что ставить честь и славу жизни этой, но вместо этого от Бога воздаяния ожидать, небесных вечных благ наслаждения».</vt:lpstr>
      <vt:lpstr>Памятник Сергию Радонежскому  в Сергиевом Посаде</vt:lpstr>
      <vt:lpstr>Источники информации: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123</cp:lastModifiedBy>
  <cp:revision>47</cp:revision>
  <dcterms:created xsi:type="dcterms:W3CDTF">2010-09-12T10:30:25Z</dcterms:created>
  <dcterms:modified xsi:type="dcterms:W3CDTF">2014-02-16T17:46:05Z</dcterms:modified>
</cp:coreProperties>
</file>