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5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2426" y="2895600"/>
            <a:ext cx="4572000" cy="13687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0" y="4743451"/>
            <a:ext cx="9144000" cy="21145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4714875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09.08.2013</a:t>
            </a:fld>
            <a:endParaRPr lang="ru-RU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52426" y="457200"/>
            <a:ext cx="7680960" cy="2438399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kumimoji="0" lang="en-US" sz="6000" b="1" i="0" u="none" strike="noStrike" kern="1200" cap="none" spc="0" normalizeH="0" baseline="0" noProof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09.08.2013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09.08.2013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7680960" cy="4724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09.08.2013</a:t>
            </a:fld>
            <a:endParaRPr lang="ru-RU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52426" y="4003302"/>
            <a:ext cx="4572000" cy="11782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09.08.2013</a:t>
            </a:fld>
            <a:endParaRPr lang="ru-RU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-4439" y="182880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354366" y="1990078"/>
            <a:ext cx="8439912" cy="1984248"/>
          </a:xfrm>
        </p:spPr>
        <p:txBody>
          <a:bodyPr>
            <a:noAutofit/>
          </a:bodyPr>
          <a:lstStyle>
            <a:lvl1pPr>
              <a:defRPr kumimoji="0" lang="en-US" sz="60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901184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7" name="Title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09.08.2013</a:t>
            </a:fld>
            <a:endParaRPr lang="ru-RU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5"/>
          </p:nvPr>
        </p:nvSpPr>
        <p:spPr>
          <a:xfrm>
            <a:off x="4900613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Content Placeholder 11"/>
          <p:cNvSpPr>
            <a:spLocks noGrp="1"/>
          </p:cNvSpPr>
          <p:nvPr>
            <p:ph sz="quarter" idx="14"/>
          </p:nvPr>
        </p:nvSpPr>
        <p:spPr>
          <a:xfrm>
            <a:off x="4900613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09.08.2013</a:t>
            </a:fld>
            <a:endParaRPr lang="ru-RU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09.08.2013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09.08.2013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381375" cy="3967162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 b="0" i="1" spc="0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105275" y="1463040"/>
            <a:ext cx="4681538" cy="396849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09.08.2013</a:t>
            </a:fld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29224" y="0"/>
            <a:ext cx="3914775" cy="5657850"/>
          </a:xfrm>
        </p:spPr>
        <p:txBody>
          <a:bodyPr anchor="ctr" anchorCtr="0"/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352426" y="1600199"/>
            <a:ext cx="4572000" cy="3593237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600" i="1">
                <a:solidFill>
                  <a:schemeClr val="tx1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352425" y="275208"/>
            <a:ext cx="4572000" cy="132499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09.08.2013</a:t>
            </a:fld>
            <a:endParaRPr lang="ru-RU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2426" y="228600"/>
            <a:ext cx="768096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426" y="1463040"/>
            <a:ext cx="768096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2426" y="6543676"/>
            <a:ext cx="146685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09.08.2013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09749" y="6543676"/>
            <a:ext cx="4086225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 i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6700" y="6543676"/>
            <a:ext cx="87630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defTabSz="914400" rtl="0" eaLnBrk="1" latinLnBrk="0" hangingPunct="1">
        <a:spcBef>
          <a:spcPts val="400"/>
        </a:spcBef>
        <a:buNone/>
        <a:defRPr sz="4000" b="0" kern="1200" cap="none" spc="0" baseline="0">
          <a:solidFill>
            <a:schemeClr val="tx1"/>
          </a:solidFill>
          <a:latin typeface="+mj-lt"/>
          <a:ea typeface="+mj-ea"/>
          <a:cs typeface="Tunga" pitchFamily="2"/>
        </a:defRPr>
      </a:lvl1pPr>
    </p:titleStyle>
    <p:bodyStyle>
      <a:lvl1pPr marL="0" indent="0" algn="l" defTabSz="914400" rtl="0" eaLnBrk="1" latinLnBrk="0" hangingPunct="1">
        <a:spcBef>
          <a:spcPts val="1200"/>
        </a:spcBef>
        <a:spcAft>
          <a:spcPts val="0"/>
        </a:spcAft>
        <a:buClr>
          <a:schemeClr val="accent5"/>
        </a:buClr>
        <a:buFont typeface="Arial" pitchFamily="34" charset="0"/>
        <a:buNone/>
        <a:defRPr sz="18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171450" indent="-17145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2pPr>
      <a:lvl3pPr marL="344488" indent="-16510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517525" indent="-169863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4pPr>
      <a:lvl5pPr marL="688975" indent="-173038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8686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06984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24358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40817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«Художественные промыслы России 19 века»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Презентация урока истории </a:t>
            </a:r>
            <a:br>
              <a:rPr lang="ru-RU" dirty="0" smtClean="0"/>
            </a:br>
            <a:r>
              <a:rPr lang="ru-RU" dirty="0" smtClean="0"/>
              <a:t>8 класса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787519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250" y="1854200"/>
            <a:ext cx="5400675" cy="39433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3768" y="548680"/>
            <a:ext cx="4642678" cy="924475"/>
          </a:xfrm>
        </p:spPr>
        <p:txBody>
          <a:bodyPr>
            <a:normAutofit/>
          </a:bodyPr>
          <a:lstStyle/>
          <a:p>
            <a:r>
              <a:rPr lang="ru-RU" u="sng" dirty="0" smtClean="0"/>
              <a:t>Гжельская посуда</a:t>
            </a:r>
            <a:endParaRPr lang="ru-RU" u="sng" dirty="0"/>
          </a:p>
        </p:txBody>
      </p:sp>
    </p:spTree>
    <p:extLst>
      <p:ext uri="{BB962C8B-B14F-4D97-AF65-F5344CB8AC3E}">
        <p14:creationId xmlns:p14="http://schemas.microsoft.com/office/powerpoint/2010/main" val="9382832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2132856"/>
            <a:ext cx="5907269" cy="408964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3768" y="620688"/>
            <a:ext cx="4282638" cy="924475"/>
          </a:xfrm>
        </p:spPr>
        <p:txBody>
          <a:bodyPr>
            <a:normAutofit/>
          </a:bodyPr>
          <a:lstStyle/>
          <a:p>
            <a:r>
              <a:rPr lang="ru-RU" u="sng" dirty="0" smtClean="0"/>
              <a:t>Гжельская посуда</a:t>
            </a:r>
            <a:endParaRPr lang="ru-RU" u="sng" dirty="0"/>
          </a:p>
        </p:txBody>
      </p:sp>
    </p:spTree>
    <p:extLst>
      <p:ext uri="{BB962C8B-B14F-4D97-AF65-F5344CB8AC3E}">
        <p14:creationId xmlns:p14="http://schemas.microsoft.com/office/powerpoint/2010/main" val="28204708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8024" y="188640"/>
            <a:ext cx="2660650" cy="1185861"/>
          </a:xfrm>
        </p:spPr>
        <p:txBody>
          <a:bodyPr>
            <a:normAutofit fontScale="90000"/>
          </a:bodyPr>
          <a:lstStyle/>
          <a:p>
            <a:r>
              <a:rPr lang="ru-RU" u="sng" dirty="0" smtClean="0"/>
              <a:t>Волгоградское кружево</a:t>
            </a:r>
            <a:endParaRPr lang="ru-RU" u="sng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95536" y="332656"/>
            <a:ext cx="3130540" cy="5256584"/>
          </a:xfrm>
        </p:spPr>
        <p:txBody>
          <a:bodyPr>
            <a:noAutofit/>
          </a:bodyPr>
          <a:lstStyle/>
          <a:p>
            <a:r>
              <a:rPr lang="ru-RU" sz="1600" dirty="0" smtClean="0"/>
              <a:t>Волгограда всегда была одним из центров русского кружевоплетения, а в 19 веке стала самым знаменитым. Волгоградские кружева напоминают узоры инея на стекле,  или тончайшую паутину, которая порвется от мельчайшего  дуновения ветерка. В прежние времена невесты сами плели кружева для приданного. К приезду жениха дом украшали кружевными «</a:t>
            </a:r>
            <a:r>
              <a:rPr lang="ru-RU" sz="1600" dirty="0" err="1" smtClean="0"/>
              <a:t>постилальниками</a:t>
            </a:r>
            <a:r>
              <a:rPr lang="ru-RU" sz="1600" dirty="0" smtClean="0"/>
              <a:t>».</a:t>
            </a:r>
            <a:endParaRPr lang="ru-RU" sz="16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5275" y="1719844"/>
            <a:ext cx="4681538" cy="345482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3837916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332656"/>
            <a:ext cx="2660650" cy="867244"/>
          </a:xfrm>
        </p:spPr>
        <p:txBody>
          <a:bodyPr/>
          <a:lstStyle/>
          <a:p>
            <a:r>
              <a:rPr lang="ru-RU" u="sng" dirty="0" smtClean="0"/>
              <a:t>Береста</a:t>
            </a:r>
            <a:endParaRPr lang="ru-RU" u="sng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27584" y="1631949"/>
            <a:ext cx="2842508" cy="4229099"/>
          </a:xfrm>
        </p:spPr>
        <p:txBody>
          <a:bodyPr>
            <a:normAutofit fontScale="92500" lnSpcReduction="10000"/>
          </a:bodyPr>
          <a:lstStyle/>
          <a:p>
            <a:r>
              <a:rPr lang="ru-RU" sz="1800" dirty="0" smtClean="0"/>
              <a:t>В 19 веке на хлебницах,  ковшах появляется изображение крестьянских домов, посиделок, чаепитий. Все фигуры выполнены крупно, одного размера. Это характерная черта народного искусства, в которой размером подчеркивается значимость персонажей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5275" y="1748820"/>
            <a:ext cx="4681538" cy="339687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2672972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0613" y="2081599"/>
            <a:ext cx="3886200" cy="305198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" y="2193523"/>
            <a:ext cx="3886200" cy="282814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Береста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24549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2712" y="1982787"/>
            <a:ext cx="5619750" cy="368617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Береста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00155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525" y="2311400"/>
            <a:ext cx="4048125" cy="30289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u="sng" dirty="0" smtClean="0"/>
              <a:t>Городецкая игрушка</a:t>
            </a:r>
            <a:endParaRPr lang="ru-RU" u="sng" dirty="0"/>
          </a:p>
        </p:txBody>
      </p:sp>
    </p:spTree>
    <p:extLst>
      <p:ext uri="{BB962C8B-B14F-4D97-AF65-F5344CB8AC3E}">
        <p14:creationId xmlns:p14="http://schemas.microsoft.com/office/powerpoint/2010/main" val="17359619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0613" y="2433975"/>
            <a:ext cx="3886200" cy="234723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636912"/>
            <a:ext cx="4180254" cy="287625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u="sng" dirty="0" smtClean="0"/>
              <a:t>Городецкая роспись</a:t>
            </a:r>
            <a:endParaRPr lang="ru-RU" u="sng" dirty="0"/>
          </a:p>
        </p:txBody>
      </p:sp>
    </p:spTree>
    <p:extLst>
      <p:ext uri="{BB962C8B-B14F-4D97-AF65-F5344CB8AC3E}">
        <p14:creationId xmlns:p14="http://schemas.microsoft.com/office/powerpoint/2010/main" val="10796234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2420888"/>
            <a:ext cx="7027886" cy="1066800"/>
          </a:xfrm>
        </p:spPr>
        <p:txBody>
          <a:bodyPr/>
          <a:lstStyle/>
          <a:p>
            <a:r>
              <a:rPr lang="ru-RU" u="sng" dirty="0" smtClean="0"/>
              <a:t>Спасибо за внимание!</a:t>
            </a:r>
            <a:endParaRPr lang="ru-RU" u="sng" dirty="0"/>
          </a:p>
        </p:txBody>
      </p:sp>
    </p:spTree>
    <p:extLst>
      <p:ext uri="{BB962C8B-B14F-4D97-AF65-F5344CB8AC3E}">
        <p14:creationId xmlns:p14="http://schemas.microsoft.com/office/powerpoint/2010/main" val="26466173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subTitle" idx="1"/>
          </p:nvPr>
        </p:nvSpPr>
        <p:spPr>
          <a:xfrm>
            <a:off x="899592" y="1268760"/>
            <a:ext cx="7772400" cy="2448272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Вторая половина 19 века с ее выставками, ярмарками, стала временем возрождения интереса к древним полузабытым русским ремеслам. Изделия народных мастеров  из предметов  повседневного быта превращаются в произведения  искусства. Это относится к таким видам ремесел , как вышивка, керамика, художественная обработка металла, камня, дерева и кости. В это время в России  складываются  или возрождаются  художественные школы получившие мировую известность.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3768" y="116632"/>
            <a:ext cx="4104456" cy="1002035"/>
          </a:xfrm>
        </p:spPr>
        <p:txBody>
          <a:bodyPr/>
          <a:lstStyle/>
          <a:p>
            <a:r>
              <a:rPr lang="ru-RU" u="sng" dirty="0" smtClean="0"/>
              <a:t>введение</a:t>
            </a:r>
            <a:endParaRPr lang="ru-RU" u="sng" dirty="0"/>
          </a:p>
        </p:txBody>
      </p:sp>
    </p:spTree>
    <p:extLst>
      <p:ext uri="{BB962C8B-B14F-4D97-AF65-F5344CB8AC3E}">
        <p14:creationId xmlns:p14="http://schemas.microsoft.com/office/powerpoint/2010/main" val="6847714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8024" y="260648"/>
            <a:ext cx="3008313" cy="1102444"/>
          </a:xfrm>
        </p:spPr>
        <p:txBody>
          <a:bodyPr>
            <a:normAutofit fontScale="90000"/>
          </a:bodyPr>
          <a:lstStyle/>
          <a:p>
            <a:r>
              <a:rPr lang="ru-RU" u="sng" dirty="0" err="1" smtClean="0"/>
              <a:t>Дымковая</a:t>
            </a:r>
            <a:r>
              <a:rPr lang="ru-RU" u="sng" dirty="0" smtClean="0"/>
              <a:t> игрушка</a:t>
            </a:r>
            <a:endParaRPr lang="ru-RU" u="sng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23528" y="980728"/>
            <a:ext cx="3008313" cy="4691063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В слободе  Дымково, где </a:t>
            </a:r>
            <a:r>
              <a:rPr lang="ru-RU" dirty="0" err="1" smtClean="0"/>
              <a:t>женьщины</a:t>
            </a:r>
            <a:r>
              <a:rPr lang="ru-RU" dirty="0" smtClean="0"/>
              <a:t> с давних пор  были заняты изготовлением  глиняных  свистулек в виде коней, всадников,  сохранился художественный промысел по изготовлению детских  глиняных игрушек, </a:t>
            </a:r>
            <a:r>
              <a:rPr lang="ru-RU" dirty="0"/>
              <a:t>р</a:t>
            </a:r>
            <a:r>
              <a:rPr lang="ru-RU" dirty="0" smtClean="0"/>
              <a:t>аскрашенных  яркими красками.  Дымковские «барыни», «няньки», с пышными воротниками и оборками, яркими юбками, пользовались большой популярностью на ярмарках, перекочевывая из деревенских изб в квартиры и музеи тонких ценителей народного </a:t>
            </a:r>
            <a:r>
              <a:rPr lang="ru-RU" dirty="0" smtClean="0"/>
              <a:t>искусства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5275" y="1738124"/>
            <a:ext cx="4681538" cy="341826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7125357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2132856"/>
            <a:ext cx="5781675" cy="35623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620688"/>
            <a:ext cx="5434766" cy="924475"/>
          </a:xfrm>
        </p:spPr>
        <p:txBody>
          <a:bodyPr/>
          <a:lstStyle/>
          <a:p>
            <a:r>
              <a:rPr lang="ru-RU" u="sng" dirty="0" err="1" smtClean="0"/>
              <a:t>Дымковые</a:t>
            </a:r>
            <a:r>
              <a:rPr lang="ru-RU" u="sng" dirty="0" smtClean="0"/>
              <a:t> игрушки</a:t>
            </a:r>
            <a:endParaRPr lang="ru-RU" u="sng" dirty="0"/>
          </a:p>
        </p:txBody>
      </p:sp>
    </p:spTree>
    <p:extLst>
      <p:ext uri="{BB962C8B-B14F-4D97-AF65-F5344CB8AC3E}">
        <p14:creationId xmlns:p14="http://schemas.microsoft.com/office/powerpoint/2010/main" val="32686243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u="sng" dirty="0" smtClean="0"/>
              <a:t>Куклы - Матрешки </a:t>
            </a:r>
            <a:endParaRPr lang="ru-RU" u="sng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   В конце 19 века в мастерской Московского губернского земства в </a:t>
            </a:r>
            <a:r>
              <a:rPr lang="ru-RU" dirty="0" err="1" smtClean="0"/>
              <a:t>Троицко</a:t>
            </a:r>
            <a:r>
              <a:rPr lang="ru-RU" dirty="0" smtClean="0"/>
              <a:t> – Сергиевом Посаде появился промысел, изделия которого стали символом народной России – деревянные куклы – матрешки.</a:t>
            </a:r>
          </a:p>
          <a:p>
            <a:r>
              <a:rPr lang="ru-RU" dirty="0"/>
              <a:t> </a:t>
            </a:r>
            <a:r>
              <a:rPr lang="ru-RU" dirty="0" smtClean="0"/>
              <a:t>  Разъемные расписные матрешки быстро завоевали популярность. В 1900 г. Русская матрешка была показана на Парижской всемирной выставке, мастерская стала выполнять заказы не только для России, но и для других стран. Мастера ухитрялись делать наборы, насчитывающие до 50 фигурок.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5275" y="1880064"/>
            <a:ext cx="4681538" cy="313438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3455552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u="sng" dirty="0" smtClean="0"/>
              <a:t>Павловские платки</a:t>
            </a:r>
            <a:endParaRPr lang="ru-RU" u="sng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Композиционное и цветовое великолепие Павловского платка основано на виртуозном мастерстве резчиков набойных досок, в которых печатается на ткани рисунок. В росписи Павловских платков преобладают пышные цветовые букеты и гирлянды. Преобладает </a:t>
            </a:r>
            <a:r>
              <a:rPr lang="ru-RU" dirty="0" err="1" smtClean="0"/>
              <a:t>молочно</a:t>
            </a:r>
            <a:r>
              <a:rPr lang="ru-RU" dirty="0" smtClean="0"/>
              <a:t> – белый, черный, красный, темно – синий, вишневый фон.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5275" y="1634899"/>
            <a:ext cx="4681538" cy="3624715"/>
          </a:xfrm>
        </p:spPr>
      </p:pic>
    </p:spTree>
    <p:extLst>
      <p:ext uri="{BB962C8B-B14F-4D97-AF65-F5344CB8AC3E}">
        <p14:creationId xmlns:p14="http://schemas.microsoft.com/office/powerpoint/2010/main" val="28838730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5137" y="1935162"/>
            <a:ext cx="4914900" cy="3781425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9752" y="620688"/>
            <a:ext cx="5002718" cy="924475"/>
          </a:xfrm>
        </p:spPr>
        <p:txBody>
          <a:bodyPr>
            <a:normAutofit/>
          </a:bodyPr>
          <a:lstStyle/>
          <a:p>
            <a:r>
              <a:rPr lang="ru-RU" u="sng" dirty="0" smtClean="0"/>
              <a:t>Павловский платок</a:t>
            </a:r>
            <a:endParaRPr lang="ru-RU" u="sng" dirty="0"/>
          </a:p>
        </p:txBody>
      </p:sp>
    </p:spTree>
    <p:extLst>
      <p:ext uri="{BB962C8B-B14F-4D97-AF65-F5344CB8AC3E}">
        <p14:creationId xmlns:p14="http://schemas.microsoft.com/office/powerpoint/2010/main" val="6861394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u="sng" dirty="0" err="1" smtClean="0"/>
              <a:t>Скопинкая</a:t>
            </a:r>
            <a:r>
              <a:rPr lang="ru-RU" u="sng" dirty="0" smtClean="0"/>
              <a:t> керамика</a:t>
            </a:r>
            <a:endParaRPr lang="ru-RU" u="sng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1400" dirty="0" smtClean="0"/>
              <a:t>Глиняная посуда в местах, где позднее появился город Скопин, делалась, делалась еще во времена Киевской Руси. Но во второй половине 19 века в Скопине появилась отрасль, прославившая его далеко за пределами, производство глазурованных фигурных сосудов, подсвечников, украшенных сложной лепниной, выполненных в виде диковинного зверя  или с фигурами птиц, рыб и животных.</a:t>
            </a:r>
            <a:endParaRPr lang="ru-RU" sz="14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5275" y="1796993"/>
            <a:ext cx="4681538" cy="3300527"/>
          </a:xfrm>
        </p:spPr>
      </p:pic>
    </p:spTree>
    <p:extLst>
      <p:ext uri="{BB962C8B-B14F-4D97-AF65-F5344CB8AC3E}">
        <p14:creationId xmlns:p14="http://schemas.microsoft.com/office/powerpoint/2010/main" val="14752948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2660650" cy="825821"/>
          </a:xfrm>
        </p:spPr>
        <p:txBody>
          <a:bodyPr>
            <a:normAutofit fontScale="90000"/>
          </a:bodyPr>
          <a:lstStyle/>
          <a:p>
            <a:r>
              <a:rPr lang="ru-RU" u="sng" dirty="0" smtClean="0"/>
              <a:t>Гжельская посуда</a:t>
            </a:r>
            <a:endParaRPr lang="ru-RU" u="sng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1520" y="1196752"/>
            <a:ext cx="3384376" cy="4536504"/>
          </a:xfrm>
        </p:spPr>
        <p:txBody>
          <a:bodyPr>
            <a:noAutofit/>
          </a:bodyPr>
          <a:lstStyle/>
          <a:p>
            <a:r>
              <a:rPr lang="ru-RU" sz="1200" dirty="0" smtClean="0"/>
              <a:t>Сохранила свое художественное своеобразие  гжельская посуда с сочным синим рисунком на белом фоне и полны народного юмора фигурки – статуэтки, выполненные вручную в небольших крестьянских  мастерских. Легенда гласит, что появление этого уникального промысла связано с церковным расколом и гениями на старообрядцев. Среди раскольников был старец который, прячась от преследователей, ушел в дремучие  заволжские леса и основал мастерскую, в которой изготовлял деревянные чаши, похожие на золотые. А когда преследователи приблизились  к его укрытию, собрал он местных деревенских мужиков, передал им свои секреты, отдал краски, кисти и скрылся.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5275" y="1804751"/>
            <a:ext cx="4681538" cy="328501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5239719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ylar">
  <a:themeElements>
    <a:clrScheme name="Mylar">
      <a:dk1>
        <a:srgbClr val="000000"/>
      </a:dk1>
      <a:lt1>
        <a:srgbClr val="FFFFFF"/>
      </a:lt1>
      <a:dk2>
        <a:srgbClr val="656162"/>
      </a:dk2>
      <a:lt2>
        <a:srgbClr val="E0DACC"/>
      </a:lt2>
      <a:accent1>
        <a:srgbClr val="4A5A7A"/>
      </a:accent1>
      <a:accent2>
        <a:srgbClr val="F7BD40"/>
      </a:accent2>
      <a:accent3>
        <a:srgbClr val="975C00"/>
      </a:accent3>
      <a:accent4>
        <a:srgbClr val="754D41"/>
      </a:accent4>
      <a:accent5>
        <a:srgbClr val="838995"/>
      </a:accent5>
      <a:accent6>
        <a:srgbClr val="687B66"/>
      </a:accent6>
      <a:hlink>
        <a:srgbClr val="B5740B"/>
      </a:hlink>
      <a:folHlink>
        <a:srgbClr val="7483A0"/>
      </a:folHlink>
    </a:clrScheme>
    <a:fontScheme name="Mylar">
      <a:maj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ylar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25400" h="508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tint val="100000"/>
                <a:shade val="30000"/>
                <a:alpha val="100000"/>
                <a:satMod val="25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lumMod val="80000"/>
              </a:schemeClr>
              <a:schemeClr val="phClr">
                <a:tint val="50000"/>
                <a:lumMod val="1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TC101790491[[fn=Mylar]]</Template>
  <TotalTime>227</TotalTime>
  <Words>557</Words>
  <Application>Microsoft Office PowerPoint</Application>
  <PresentationFormat>Экран (4:3)</PresentationFormat>
  <Paragraphs>28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Mylar</vt:lpstr>
      <vt:lpstr>Презентация урока истории  8 класса</vt:lpstr>
      <vt:lpstr>введение</vt:lpstr>
      <vt:lpstr>Дымковая игрушка</vt:lpstr>
      <vt:lpstr>Дымковые игрушки</vt:lpstr>
      <vt:lpstr>Куклы - Матрешки </vt:lpstr>
      <vt:lpstr>Павловские платки</vt:lpstr>
      <vt:lpstr>Павловский платок</vt:lpstr>
      <vt:lpstr>Скопинкая керамика</vt:lpstr>
      <vt:lpstr>Гжельская посуда</vt:lpstr>
      <vt:lpstr>Гжельская посуда</vt:lpstr>
      <vt:lpstr>Гжельская посуда</vt:lpstr>
      <vt:lpstr>Волгоградское кружево</vt:lpstr>
      <vt:lpstr>Береста</vt:lpstr>
      <vt:lpstr>Береста</vt:lpstr>
      <vt:lpstr>Береста</vt:lpstr>
      <vt:lpstr>Городецкая игрушка</vt:lpstr>
      <vt:lpstr>Городецкая роспись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урока истории  8 класса</dc:title>
  <dc:creator>Вадим</dc:creator>
  <cp:lastModifiedBy>Вадим</cp:lastModifiedBy>
  <cp:revision>16</cp:revision>
  <dcterms:created xsi:type="dcterms:W3CDTF">2013-05-24T12:07:55Z</dcterms:created>
  <dcterms:modified xsi:type="dcterms:W3CDTF">2013-08-09T15:09:38Z</dcterms:modified>
</cp:coreProperties>
</file>