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61" r:id="rId2"/>
    <p:sldId id="264" r:id="rId3"/>
    <p:sldId id="260" r:id="rId4"/>
    <p:sldId id="256" r:id="rId5"/>
    <p:sldId id="270" r:id="rId6"/>
    <p:sldId id="275" r:id="rId7"/>
    <p:sldId id="296" r:id="rId8"/>
    <p:sldId id="269" r:id="rId9"/>
    <p:sldId id="276" r:id="rId10"/>
    <p:sldId id="274" r:id="rId11"/>
    <p:sldId id="257" r:id="rId12"/>
    <p:sldId id="291" r:id="rId13"/>
    <p:sldId id="258" r:id="rId14"/>
    <p:sldId id="259" r:id="rId15"/>
    <p:sldId id="262" r:id="rId16"/>
    <p:sldId id="263" r:id="rId17"/>
    <p:sldId id="268" r:id="rId18"/>
    <p:sldId id="292" r:id="rId19"/>
    <p:sldId id="272" r:id="rId20"/>
    <p:sldId id="271" r:id="rId21"/>
    <p:sldId id="273" r:id="rId22"/>
    <p:sldId id="294" r:id="rId23"/>
    <p:sldId id="29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691"/>
    <a:srgbClr val="5883E4"/>
    <a:srgbClr val="102962"/>
    <a:srgbClr val="1639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708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16.xml"/><Relationship Id="rId2" Type="http://schemas.openxmlformats.org/officeDocument/2006/relationships/slide" Target="slides/slide11.xml"/><Relationship Id="rId1" Type="http://schemas.openxmlformats.org/officeDocument/2006/relationships/slide" Target="slides/slide4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73DBD5-316C-4050-874D-A9BB972D9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C6278F-5D1F-4088-91D2-3B1CC83ECBDC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CB2F88-7FEE-468D-A7BF-EDA84C06E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B4E3E-E525-44A6-B976-0B2F8BE9C92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56AFE3DE-EC12-45D3-A881-D291503E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C3EA-814E-41D6-BAF8-AB7359D6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2527-F744-463A-B7DB-1AE83538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5176-08A9-4C1F-9321-FCAF566F2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E8D-C363-4738-8FA3-4F124A12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D132-962A-4C50-AFA9-1BCA0274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CFE4-18D0-4400-815D-10AFCC473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987E8-555A-45D1-AF1D-4345E972D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F328-B3DA-4021-B9F8-7FB8FA86B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0C0F3-67A0-4DDC-9458-953B1F475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5F41-4396-4ED2-94C1-9F03E3CD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26E5-77E9-42CF-A68F-9E1DD066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B921FE7A-BD42-4537-8DDC-A0E553FFB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270" name="Picture 6" descr="strtegic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022.help-rus-student.ru/text/010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034.help-rus-student.ru/text/002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8304213" cy="5334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163986"/>
                </a:solidFill>
                <a:latin typeface="Batang" pitchFamily="18" charset="-127"/>
              </a:rPr>
              <a:t>Крымская война </a:t>
            </a:r>
            <a:br>
              <a:rPr lang="ru-RU" b="1" i="1" dirty="0" smtClean="0">
                <a:solidFill>
                  <a:srgbClr val="163986"/>
                </a:solidFill>
                <a:latin typeface="Batang" pitchFamily="18" charset="-127"/>
              </a:rPr>
            </a:br>
            <a:r>
              <a:rPr lang="ru-RU" b="1" i="1" dirty="0" smtClean="0">
                <a:solidFill>
                  <a:srgbClr val="163986"/>
                </a:solidFill>
                <a:latin typeface="Batang" pitchFamily="18" charset="-127"/>
              </a:rPr>
              <a:t>1853-1856  гг.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9142413" y="4038600"/>
            <a:ext cx="458787" cy="1752600"/>
          </a:xfrm>
          <a:ln w="12700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219200"/>
          </a:xfrm>
        </p:spPr>
        <p:txBody>
          <a:bodyPr/>
          <a:lstStyle/>
          <a:p>
            <a:r>
              <a:rPr lang="ru-RU" sz="2800" b="1" smtClean="0"/>
              <a:t>Из письма Л.Н. Толстого – участника обороны Севастополя. 20 ноября 1854 г.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486400"/>
          </a:xfrm>
        </p:spPr>
        <p:txBody>
          <a:bodyPr/>
          <a:lstStyle/>
          <a:p>
            <a:r>
              <a:rPr lang="ru-RU" smtClean="0"/>
              <a:t>Дух в войсках выше всякого описания.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Во времена древней Греции  не было столько геройства. Корнилов, объезжая войска, вместо: «Здорово, ребята», говорил: «Нужно умирать, ребята, умрете?» и войска отвечали: «Умрем, ваше превосходительство, ура!» И это был не эффект, а на лице каждого видно было, что не шутя, а взаправду, и уже 22 тысячи исполнили это обещание.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382000" cy="1524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Корнилов Владимир Алексеевич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Корнилов Владимир Алексеевич, военно-морской деятель, вице-адмирал (1852 год), герой Севастопольской обороны (1854-1855 годы).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(1806-1854)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Владимир Алексеевич Корнилов родился в семье офицера. </a:t>
            </a:r>
            <a:r>
              <a:rPr lang="ru-RU" sz="1600" b="1" smtClean="0"/>
              <a:t>Уч</a:t>
            </a:r>
            <a:r>
              <a:rPr lang="ru-RU" sz="1600" b="1" smtClean="0">
                <a:cs typeface="Times New Roman" pitchFamily="18" charset="0"/>
              </a:rPr>
              <a:t>аствовал в Наваринском сражении 1827 года и русско-турецкой войне 1828-1829 годов.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Накануне Крымской войны 1853-1856 годов Корнилов организовал быструю переброску морем на Кавказ пехотной дивизии, которая сыграла решающую роль в отражении турецкого наступления, а также крейсерские рейды русских судов на коммуникации противника. Во главе отряда пароходо-фрегатов  Корнилов участвовал в первом в истории бою паровых кораблей.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Во время первой бомбардировки Севастополя 5 октября 1854 года Корнилов был смертельно ранен.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latin typeface=" " charset="-52"/>
                <a:cs typeface="Times New Roman" pitchFamily="18" charset="0"/>
              </a:rPr>
              <a:t> </a:t>
            </a:r>
            <a:endParaRPr lang="ru-RU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9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ru-RU" sz="900" smtClean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295400" y="1600200"/>
          <a:ext cx="3181350" cy="4191000"/>
        </p:xfrm>
        <a:graphic>
          <a:graphicData uri="http://schemas.openxmlformats.org/presentationml/2006/ole">
            <p:oleObj spid="_x0000_s4098" name="Точечный рисунок" r:id="rId3" imgW="2400635" imgH="3104762" progId="Paint.Picture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610600" cy="3048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Нахимов Павел Степанович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990600"/>
            <a:ext cx="5105400" cy="693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Нахимов Павел Степанович, флотоводец, адмирал (1855 год).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(1802-1855)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Павел Степанович Нахимов родился в семье офицера</a:t>
            </a:r>
            <a:r>
              <a:rPr lang="ru-RU" sz="1600" b="1" smtClean="0"/>
              <a:t>.</a:t>
            </a:r>
            <a:r>
              <a:rPr lang="ru-RU" sz="1600" b="1" smtClean="0">
                <a:cs typeface="Times New Roman" pitchFamily="18" charset="0"/>
              </a:rPr>
              <a:t> участвовал в Наваринском сражении 1827 года</a:t>
            </a:r>
            <a:r>
              <a:rPr lang="ru-RU" sz="1600" b="1" smtClean="0"/>
              <a:t>.</a:t>
            </a:r>
            <a:r>
              <a:rPr lang="ru-RU" sz="1600" b="1" smtClean="0">
                <a:cs typeface="Times New Roman" pitchFamily="18" charset="0"/>
              </a:rPr>
              <a:t> В 1845 году Нахимов был произведен в контр-адмиралы и назначен командиром бригады кораблей. 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Во время Крымской войны 1853-1856 годов, командуя эскадрой кораблей Черноморского флота, Нахимов обнаружил и заблокировал в Синопе главные силы турецкого флота, 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       18 ноября 1853 года разгромил их. Официально занимая должность командующего эскадрой, а с февраля 1855 года – командующего Севастопольского порта и военного губернатора, Нахимов фактически с самого начала обороны Севастополя возглавлял гарнизон защитников крепости, проявив выдающиеся способности в организации обороны базы флота с моря и суши.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28 июня 1855 года, во время объезда передовых укреплений на Малаховом кургане, он был смертельно ранен и вскоре скончался. Нахимов похоронен в Севастополе во Владимирском соборе.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 smtClean="0">
                <a:latin typeface=" " charset="-52"/>
                <a:cs typeface="Times New Roman" pitchFamily="18" charset="0"/>
              </a:rPr>
              <a:t> </a:t>
            </a:r>
            <a:endParaRPr lang="ru-RU" sz="12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ru-RU" sz="1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0" y="-52768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126" name="Group 18"/>
          <p:cNvGrpSpPr>
            <a:grpSpLocks/>
          </p:cNvGrpSpPr>
          <p:nvPr/>
        </p:nvGrpSpPr>
        <p:grpSpPr bwMode="auto">
          <a:xfrm>
            <a:off x="1330325" y="-5276850"/>
            <a:ext cx="6483350" cy="7589838"/>
            <a:chOff x="0" y="4781"/>
            <a:chExt cx="4084" cy="4781"/>
          </a:xfrm>
        </p:grpSpPr>
        <p:sp>
          <p:nvSpPr>
            <p:cNvPr id="5136" name="Rectangle 6"/>
            <p:cNvSpPr>
              <a:spLocks noChangeArrowheads="1"/>
            </p:cNvSpPr>
            <p:nvPr/>
          </p:nvSpPr>
          <p:spPr bwMode="ltGray">
            <a:xfrm>
              <a:off x="0" y="4781"/>
              <a:ext cx="4084" cy="478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37" name="Rectangle 7"/>
            <p:cNvSpPr>
              <a:spLocks noChangeArrowheads="1"/>
            </p:cNvSpPr>
            <p:nvPr/>
          </p:nvSpPr>
          <p:spPr bwMode="ltGray">
            <a:xfrm>
              <a:off x="0" y="4781"/>
              <a:ext cx="4084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5127" name="Group 17"/>
          <p:cNvGrpSpPr>
            <a:grpSpLocks/>
          </p:cNvGrpSpPr>
          <p:nvPr/>
        </p:nvGrpSpPr>
        <p:grpSpPr bwMode="auto">
          <a:xfrm>
            <a:off x="1330325" y="2312988"/>
            <a:ext cx="6483350" cy="9823450"/>
            <a:chOff x="0" y="10969"/>
            <a:chExt cx="4084" cy="6188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ltGray">
            <a:xfrm>
              <a:off x="0" y="10969"/>
              <a:ext cx="4084" cy="6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5129" name="Group 16"/>
            <p:cNvGrpSpPr>
              <a:grpSpLocks/>
            </p:cNvGrpSpPr>
            <p:nvPr/>
          </p:nvGrpSpPr>
          <p:grpSpPr bwMode="auto">
            <a:xfrm>
              <a:off x="0" y="10969"/>
              <a:ext cx="3443" cy="6188"/>
              <a:chOff x="0" y="17157"/>
              <a:chExt cx="3443" cy="6188"/>
            </a:xfrm>
          </p:grpSpPr>
          <p:sp>
            <p:nvSpPr>
              <p:cNvPr id="5130" name="Rectangle 9"/>
              <p:cNvSpPr>
                <a:spLocks noChangeArrowheads="1"/>
              </p:cNvSpPr>
              <p:nvPr/>
            </p:nvSpPr>
            <p:spPr bwMode="ltGray">
              <a:xfrm>
                <a:off x="0" y="17157"/>
                <a:ext cx="3443" cy="61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5131" name="Group 15"/>
              <p:cNvGrpSpPr>
                <a:grpSpLocks/>
              </p:cNvGrpSpPr>
              <p:nvPr/>
            </p:nvGrpSpPr>
            <p:grpSpPr bwMode="auto">
              <a:xfrm>
                <a:off x="0" y="17157"/>
                <a:ext cx="3443" cy="6019"/>
                <a:chOff x="0" y="23176"/>
                <a:chExt cx="3443" cy="6019"/>
              </a:xfrm>
            </p:grpSpPr>
            <p:sp>
              <p:nvSpPr>
                <p:cNvPr id="5132" name="Rectangle 10"/>
                <p:cNvSpPr>
                  <a:spLocks noChangeArrowheads="1"/>
                </p:cNvSpPr>
                <p:nvPr/>
              </p:nvSpPr>
              <p:spPr bwMode="ltGray">
                <a:xfrm>
                  <a:off x="0" y="23176"/>
                  <a:ext cx="3443" cy="601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5133" name="Group 14"/>
                <p:cNvGrpSpPr>
                  <a:grpSpLocks/>
                </p:cNvGrpSpPr>
                <p:nvPr/>
              </p:nvGrpSpPr>
              <p:grpSpPr bwMode="auto">
                <a:xfrm>
                  <a:off x="0" y="23176"/>
                  <a:ext cx="3443" cy="1210"/>
                  <a:chOff x="0" y="23626"/>
                  <a:chExt cx="3443" cy="1210"/>
                </a:xfrm>
              </p:grpSpPr>
              <p:sp>
                <p:nvSpPr>
                  <p:cNvPr id="5134" name="Rectangle 11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45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35" name="Rectangle 12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121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anchor="ctr"/>
                  <a:lstStyle/>
                  <a:p>
                    <a:r>
                      <a:rPr lang="ru-RU" sz="600">
                        <a:solidFill>
                          <a:srgbClr val="330099"/>
                        </a:solidFill>
                        <a:latin typeface="Arial" pitchFamily="34" charset="0"/>
                      </a:rPr>
                      <a:t>  </a:t>
                    </a:r>
                    <a:r>
                      <a:rPr lang="ru-RU" sz="12000">
                        <a:solidFill>
                          <a:srgbClr val="330099"/>
                        </a:solidFill>
                        <a:latin typeface="Arial" pitchFamily="34" charset="0"/>
                      </a:rPr>
                      <a:t> </a:t>
                    </a:r>
                    <a:r>
                      <a:rPr lang="ru-RU" sz="600">
                        <a:solidFill>
                          <a:srgbClr val="330099"/>
                        </a:solidFill>
                        <a:latin typeface="Arial" pitchFamily="34" charset="0"/>
                      </a:rPr>
                      <a:t>                                                                                     </a:t>
                    </a:r>
                  </a:p>
                </p:txBody>
              </p:sp>
            </p:grpSp>
          </p:grpSp>
        </p:grpSp>
      </p:grpSp>
      <p:graphicFrame>
        <p:nvGraphicFramePr>
          <p:cNvPr id="2068" name="Object 2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371600" y="1600200"/>
          <a:ext cx="2789238" cy="4114800"/>
        </p:xfrm>
        <a:graphic>
          <a:graphicData uri="http://schemas.openxmlformats.org/presentationml/2006/ole">
            <p:oleObj spid="_x0000_s5122" name="Точечный рисунок" r:id="rId3" imgW="2123810" imgH="3134162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0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8686800" cy="9906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Тотлебен Эдуард Иванович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533400"/>
            <a:ext cx="5181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Тотлебен Эдуард Иванович, военный инженер-фортификатор, генерал-адъютант.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> </a:t>
            </a:r>
            <a:r>
              <a:rPr lang="ru-RU" sz="1600" b="1" smtClean="0">
                <a:cs typeface="Times New Roman" pitchFamily="18" charset="0"/>
              </a:rPr>
              <a:t>(1818-1884)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Во время Крымской войны (1853-1856 годы) Тотлебен возглавлял инженерные работы в Севастополе. Под его  руководством были сделаны укрепления из земляных  валов, траншей, мешков с песком, корзин с землей, которые были хорошо приспособлены к местности и вполне отвечали современным условиям боя. Позднее англичане и французы были вынуждены признать, что эти «самодельные» укрепления эффективнее многих крепостей. В 70-е годы XIX века под его руководством была возведена новая оборонительная система на западной границе России: крепости Новогеоргиевск, Ивангород, Варшава, Брест.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В 1876 году Тотлебен был назначен главным распорядителем по обороне черноморского побережья, где руководил укреплением Керчи, Одессы, Севастополя и Очакова. В 1877 году он возглавлял инженерные работы при осаде Плевны. После заключения мира с Турцией он был назначен одесским генерал-губернатором, позже возглавлял Виленскую, Ковенскую и гродненскую губернии. Тотлебен – автор ряда работ по военно-инженерному делу.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smtClean="0">
                <a:latin typeface=" " charset="-52"/>
                <a:cs typeface="Times New Roman" pitchFamily="18" charset="0"/>
              </a:rPr>
              <a:t> </a:t>
            </a:r>
            <a:endParaRPr lang="ru-RU" sz="13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0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ru-RU" sz="1000" smtClean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295400" y="914400"/>
          <a:ext cx="2971800" cy="4114800"/>
        </p:xfrm>
        <a:graphic>
          <a:graphicData uri="http://schemas.openxmlformats.org/presentationml/2006/ole">
            <p:oleObj spid="_x0000_s6146" name="Фотография Photo Editor" r:id="rId3" imgW="3428571" imgH="4761905" progId="MSPhotoEd.3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382000" cy="9906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Истомин Владимир Иванович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990600"/>
            <a:ext cx="5257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Истомин Владимир Иванович– герой Крымской войны. </a:t>
            </a:r>
            <a:endParaRPr lang="ru-RU" sz="1600" b="1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 время рус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ско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-турецкой войны 1827-1829 служил в Кронштадте под командой М.П. Лазарева участвовал в Наваринском сражении (8окт. 1827). </a:t>
            </a:r>
            <a:endParaRPr lang="ru-RU" sz="1600" b="1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1850 Истомин</a:t>
            </a:r>
            <a:r>
              <a:rPr lang="ru-RU" sz="1600" b="1" smtClean="0">
                <a:solidFill>
                  <a:srgbClr val="000000"/>
                </a:solidFill>
              </a:rPr>
              <a:t>у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уже капитану первого ранга, поручили командовать новейшим 120-пушечным линейным кораблем "Париж", на к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отором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он отличился в Синопском сражении (1853). Истомин, по рапорту Нахимова, "проявил примерную неустрашимость и твердость духа, благоразумные, искусные и быстрые распоряжения во время боя" и был произведен в контр-адмиралы. Высадка союзнической армии и осада Севастополя заставили Истомин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драться на суше. Командовал обороной Малахова кургана. "Дистанция велика, стоит 105 пушек, - писал Истомин брату, - и мне пришлось быть и артиллеристом, и инженером, и начальником войск". С первой бомбардировки Севастополя </a:t>
            </a:r>
            <a:endParaRPr lang="ru-RU" sz="1600" b="1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окт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ября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1854 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г.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до дня смерти Истомин</a:t>
            </a:r>
            <a:r>
              <a:rPr lang="ru-RU" sz="1600" b="1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 на день не покинул бастион.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7 марта  1855 г.был убит. 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ltGray">
          <a:xfrm>
            <a:off x="3505200" y="18859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ltGray">
          <a:xfrm>
            <a:off x="3505200" y="18859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295400" y="1447800"/>
          <a:ext cx="2590800" cy="4191000"/>
        </p:xfrm>
        <a:graphic>
          <a:graphicData uri="http://schemas.openxmlformats.org/presentationml/2006/ole">
            <p:oleObj spid="_x0000_s7170" name="Точечный рисунок" r:id="rId3" imgW="1838095" imgH="3104762" progId="Paint.Picture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915400" cy="5334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Пирогов Николай Иванович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19200"/>
            <a:ext cx="5257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smtClean="0"/>
              <a:t>Пирогов Николай Иванович (1810-1881) - великий русский хирург и анатом,основоположник военно-полевой хирургии. Исследования Пирогова выдвинули русскую хирургию на одно из первых мест в Европе.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smtClean="0"/>
              <a:t>           Пирогов разработал четкую систему организации хирургической помощи раненым на войне. Впервые в полевых условиях применил эфир для наркоза, предложил и ввел в практику неподвижную гипсовую повязку, привлек помощь медсестер. Благодаря его умелым рукам  в осажденном Севастополе были спасены тысячи раненых.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700" b="1" smtClean="0"/>
              <a:t>         Кроме попечительской деятельности, Николай Иванович Пирогов был хирургом Одесской городской больницы. Велика его заслуга в основании Новороссийского (ныне Одесского) университета. Имя Н.И.Пирогова носит Одесский медицинский университет, окружной военный госпиталь, улица и переулок в Приморском районе. </a:t>
            </a:r>
          </a:p>
        </p:txBody>
      </p:sp>
      <p:pic>
        <p:nvPicPr>
          <p:cNvPr id="17414" name="Picture 6" descr="103-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24000"/>
            <a:ext cx="2819400" cy="38862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5438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Кошка Пётр Маркович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295400" y="1447800"/>
          <a:ext cx="3290888" cy="4038600"/>
        </p:xfrm>
        <a:graphic>
          <a:graphicData uri="http://schemas.openxmlformats.org/presentationml/2006/ole">
            <p:oleObj spid="_x0000_s8194" name="Точечный рисунок" r:id="rId4" imgW="1924319" imgH="2219635" progId="Paint.Picture">
              <p:embed/>
            </p:oleObj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953000" cy="60960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ru-RU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ru-RU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25 февраля 1882 года – родился Петр Маркович Кошка, матрос 1-й статьи, герой Крымской войны. </a:t>
            </a:r>
            <a:br>
              <a:rPr lang="ru-RU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К сожалению о жизни Петра Марковича мы знаем немного. </a:t>
            </a:r>
            <a:r>
              <a:rPr lang="ru-RU" sz="1400" b="1" smtClean="0">
                <a:solidFill>
                  <a:srgbClr val="000000"/>
                </a:solidFill>
                <a:latin typeface="Verdana" pitchFamily="34" charset="0"/>
              </a:rPr>
              <a:t>В</a:t>
            </a:r>
            <a:r>
              <a:rPr lang="ru-RU" sz="1400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о время севастопольской обороны 1854-1855 гг. Петр Маркович находился в числе команды так называемых«Охотников», разрушавших ночами неприятельские траншеи и захватывавший пленных. Выдающейся храбростью, военной сметкой он отличился на вылазках, при разведке во вражеском тылу, захвате языков, разрушении неприятельских траншей. В исторической литературе имя Кошки олицетворяет подвиги тысяч безвестных героев — русских солдат и матросов, участников обороны Севастополя.   На памятнике адмиралу В.А. Корнилову в Севастополе Кошка  изображен выбрасывающим из окопа попавшую туда бомбу.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7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676400"/>
          </a:xfrm>
        </p:spPr>
        <p:txBody>
          <a:bodyPr/>
          <a:lstStyle/>
          <a:p>
            <a:r>
              <a:rPr lang="ru-RU" sz="3200" b="1" smtClean="0">
                <a:solidFill>
                  <a:schemeClr val="accent2"/>
                </a:solidFill>
              </a:rPr>
              <a:t>Малахов курган</a:t>
            </a:r>
            <a:r>
              <a:rPr lang="ru-RU" sz="3200" smtClean="0"/>
              <a:t>,</a:t>
            </a:r>
            <a:br>
              <a:rPr lang="ru-RU" sz="3200" smtClean="0"/>
            </a:br>
            <a:r>
              <a:rPr lang="ru-RU" sz="3200" smtClean="0"/>
              <a:t> </a:t>
            </a:r>
            <a:r>
              <a:rPr lang="ru-RU" sz="2400" smtClean="0"/>
              <a:t>господствующая высота юго-восточнее Севастополя .</a:t>
            </a:r>
          </a:p>
        </p:txBody>
      </p:sp>
      <p:pic>
        <p:nvPicPr>
          <p:cNvPr id="20483" name="Содержимое 6" descr="Панорам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4191000" cy="4114800"/>
          </a:xfrm>
        </p:spPr>
      </p:pic>
      <p:sp>
        <p:nvSpPr>
          <p:cNvPr id="20484" name="Содержимое 5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       </a:t>
            </a:r>
            <a:r>
              <a:rPr lang="ru-RU" b="1" smtClean="0">
                <a:solidFill>
                  <a:schemeClr val="accent2"/>
                </a:solidFill>
              </a:rPr>
              <a:t>27 августа 1855 г. 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    превосходящие силы </a:t>
            </a:r>
            <a:r>
              <a:rPr lang="ru-RU" sz="2400" smtClean="0">
                <a:hlinkClick r:id="rId3"/>
              </a:rPr>
              <a:t>французов</a:t>
            </a:r>
            <a:r>
              <a:rPr lang="ru-RU" sz="2400" smtClean="0"/>
              <a:t> овладели  Малаховым курганом,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    после чего </a:t>
            </a:r>
            <a:r>
              <a:rPr lang="ru-RU" sz="2400" smtClean="0">
                <a:hlinkClick r:id="rId4"/>
              </a:rPr>
              <a:t>русские</a:t>
            </a:r>
            <a:r>
              <a:rPr lang="ru-RU" sz="2400" smtClean="0"/>
              <a:t> войска оставили южную сторону Севастополя. </a:t>
            </a:r>
          </a:p>
          <a:p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0"/>
          <a:ext cx="7924800" cy="6858000"/>
        </p:xfrm>
        <a:graphic>
          <a:graphicData uri="http://schemas.openxmlformats.org/presentationml/2006/ole">
            <p:oleObj spid="_x0000_s9218" name="Точечный рисунок" r:id="rId3" imgW="5990476" imgH="3285714" progId="Paint.Picture">
              <p:embed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1295400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Парижский мир 1856 год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371600" y="1219200"/>
            <a:ext cx="7620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1. Потери России:</a:t>
            </a:r>
            <a:endParaRPr lang="ru-RU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Южная Бессарабия отходила к Молдавии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Устье Дуная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Право иметь крепости и военный флот на Черном море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Право покровительствовать балканским народам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2"/>
                </a:solidFill>
              </a:rPr>
              <a:t>г. Карс был возвращен Турции в обмен на Крым и </a:t>
            </a:r>
          </a:p>
          <a:p>
            <a:pPr>
              <a:buFont typeface="Wingdings" pitchFamily="2" charset="2"/>
              <a:buNone/>
            </a:pPr>
            <a:r>
              <a:rPr lang="ru-RU" sz="2400" smtClean="0">
                <a:solidFill>
                  <a:schemeClr val="tx2"/>
                </a:solidFill>
              </a:rPr>
              <a:t>     г. Севастополь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2. Черное море объявлялось открытым для судов всех стран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5715000"/>
          </a:xfrm>
        </p:spPr>
        <p:txBody>
          <a:bodyPr/>
          <a:lstStyle/>
          <a:p>
            <a:r>
              <a:rPr lang="ru-RU" sz="2800" smtClean="0">
                <a:solidFill>
                  <a:schemeClr val="accent2"/>
                </a:solidFill>
              </a:rPr>
              <a:t/>
            </a:r>
            <a:br>
              <a:rPr lang="ru-RU" sz="2800" smtClean="0">
                <a:solidFill>
                  <a:schemeClr val="accent2"/>
                </a:solidFill>
              </a:rPr>
            </a:br>
            <a:r>
              <a:rPr lang="ru-RU" sz="2800" smtClean="0">
                <a:solidFill>
                  <a:schemeClr val="accent2"/>
                </a:solidFill>
              </a:rPr>
              <a:t/>
            </a:r>
            <a:br>
              <a:rPr lang="ru-RU" sz="2800" smtClean="0">
                <a:solidFill>
                  <a:schemeClr val="accent2"/>
                </a:solidFill>
              </a:rPr>
            </a:br>
            <a:r>
              <a:rPr lang="ru-RU" sz="2800" smtClean="0">
                <a:solidFill>
                  <a:schemeClr val="accent2"/>
                </a:solidFill>
              </a:rPr>
              <a:t/>
            </a:r>
            <a:br>
              <a:rPr lang="ru-RU" sz="2800" smtClean="0">
                <a:solidFill>
                  <a:schemeClr val="accent2"/>
                </a:solidFill>
              </a:rPr>
            </a:br>
            <a:r>
              <a:rPr lang="ru-RU" sz="2800" smtClean="0">
                <a:solidFill>
                  <a:schemeClr val="accent2"/>
                </a:solidFill>
              </a:rPr>
              <a:t/>
            </a:r>
            <a:br>
              <a:rPr lang="ru-RU" sz="2800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Основная причина войны: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обострение соперничества держав на </a:t>
            </a:r>
            <a:br>
              <a:rPr lang="ru-RU" sz="2800" smtClean="0"/>
            </a:br>
            <a:r>
              <a:rPr lang="ru-RU" sz="2800" smtClean="0"/>
              <a:t>Ближнем Востоке и Балканах, вызванное ослаблением Турции.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3200" b="1" smtClean="0">
                <a:solidFill>
                  <a:schemeClr val="accent2"/>
                </a:solidFill>
              </a:rPr>
              <a:t>Повод к войне: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вопрос о «святых местах» в Палестине.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Россия потребовала признать русского царя покровителем всех православных в Турции.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4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543800" cy="12192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Причины поражения России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idx="1"/>
          </p:nvPr>
        </p:nvSpPr>
        <p:spPr>
          <a:xfrm>
            <a:off x="1371600" y="1600200"/>
            <a:ext cx="7620000" cy="5105400"/>
          </a:xfrm>
        </p:spPr>
        <p:txBody>
          <a:bodyPr/>
          <a:lstStyle/>
          <a:p>
            <a:r>
              <a:rPr lang="ru-RU" smtClean="0"/>
              <a:t>Экономическая отсталость России</a:t>
            </a:r>
          </a:p>
          <a:p>
            <a:r>
              <a:rPr lang="ru-RU" smtClean="0"/>
              <a:t>Военно-техническая отсталость</a:t>
            </a:r>
          </a:p>
          <a:p>
            <a:r>
              <a:rPr lang="ru-RU" smtClean="0"/>
              <a:t>Устаревшее оружие </a:t>
            </a:r>
          </a:p>
          <a:p>
            <a:r>
              <a:rPr lang="ru-RU" smtClean="0"/>
              <a:t>Отсутствие железнодорожного транспорта</a:t>
            </a:r>
          </a:p>
          <a:p>
            <a:r>
              <a:rPr lang="ru-RU" smtClean="0"/>
              <a:t>Отсутствие паровых судов</a:t>
            </a:r>
          </a:p>
          <a:p>
            <a:r>
              <a:rPr lang="ru-RU" smtClean="0"/>
              <a:t>Плохое снабжение армии</a:t>
            </a:r>
          </a:p>
          <a:p>
            <a:r>
              <a:rPr lang="ru-RU" smtClean="0"/>
              <a:t>Рекрутская система набора в армию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1447800"/>
          </a:xfrm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Значение войны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Подорван международный авторитет России</a:t>
            </a:r>
          </a:p>
          <a:p>
            <a:r>
              <a:rPr lang="ru-RU" smtClean="0"/>
              <a:t>Поражение в войне ускорило политические преобразования в стране</a:t>
            </a:r>
          </a:p>
          <a:p>
            <a:r>
              <a:rPr lang="ru-RU" smtClean="0"/>
              <a:t>Началась освободительная борьба на Балканах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0"/>
          <a:ext cx="7924800" cy="6858000"/>
        </p:xfrm>
        <a:graphic>
          <a:graphicData uri="http://schemas.openxmlformats.org/presentationml/2006/ole">
            <p:oleObj spid="_x0000_s10242" name="Точечный рисунок" r:id="rId3" imgW="5990476" imgH="3285714" progId="Paint.Picture">
              <p:embed/>
            </p:oleObj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371600" y="1536700"/>
            <a:ext cx="7467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cs typeface="Times New Roman" pitchFamily="18" charset="0"/>
              </a:rPr>
              <a:t>Источники материалов:</a:t>
            </a:r>
          </a:p>
          <a:p>
            <a:pPr algn="ctr" eaLnBrk="0" hangingPunct="0"/>
            <a:endParaRPr lang="ru-RU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>
                <a:latin typeface="Verdana" pitchFamily="34" charset="0"/>
                <a:cs typeface="Times New Roman" pitchFamily="18" charset="0"/>
              </a:rPr>
              <a:t>Электронное средство учебного назначения </a:t>
            </a:r>
            <a:r>
              <a:rPr lang="ru-RU" b="1">
                <a:latin typeface="Tahoma" pitchFamily="34" charset="0"/>
                <a:cs typeface="Times New Roman" pitchFamily="18" charset="0"/>
              </a:rPr>
              <a:t>«</a:t>
            </a:r>
            <a:r>
              <a:rPr lang="ru-RU" b="1">
                <a:latin typeface="Verdana" pitchFamily="34" charset="0"/>
                <a:cs typeface="Times New Roman" pitchFamily="18" charset="0"/>
              </a:rPr>
              <a:t>Энциклопедия истории России 862-1917 </a:t>
            </a:r>
            <a:r>
              <a:rPr lang="ru-RU" b="1">
                <a:latin typeface="Tahoma" pitchFamily="34" charset="0"/>
                <a:cs typeface="Times New Roman" pitchFamily="18" charset="0"/>
              </a:rPr>
              <a:t>»</a:t>
            </a:r>
          </a:p>
          <a:p>
            <a:pPr algn="ctr" eaLnBrk="0" hangingPunct="0">
              <a:buFontTx/>
              <a:buChar char="•"/>
            </a:pPr>
            <a:endParaRPr lang="ru-RU">
              <a:latin typeface="Verdana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>
                <a:latin typeface="Verdana" pitchFamily="34" charset="0"/>
                <a:cs typeface="Times New Roman" pitchFamily="18" charset="0"/>
              </a:rPr>
              <a:t>Электронное средство учебного назначения </a:t>
            </a:r>
            <a:r>
              <a:rPr lang="ru-RU" b="1">
                <a:latin typeface="Tahoma" pitchFamily="34" charset="0"/>
                <a:cs typeface="Times New Roman" pitchFamily="18" charset="0"/>
              </a:rPr>
              <a:t>«</a:t>
            </a:r>
            <a:r>
              <a:rPr lang="ru-RU" b="1">
                <a:latin typeface="Verdana" pitchFamily="34" charset="0"/>
                <a:cs typeface="Times New Roman" pitchFamily="18" charset="0"/>
              </a:rPr>
              <a:t>Династия Романовых</a:t>
            </a:r>
            <a:r>
              <a:rPr lang="ru-RU" b="1">
                <a:latin typeface="Tahoma" pitchFamily="34" charset="0"/>
                <a:cs typeface="Times New Roman" pitchFamily="18" charset="0"/>
              </a:rPr>
              <a:t>»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0"/>
          <a:ext cx="7924800" cy="6858000"/>
        </p:xfrm>
        <a:graphic>
          <a:graphicData uri="http://schemas.openxmlformats.org/presentationml/2006/ole">
            <p:oleObj spid="_x0000_s1026" name="Точечный рисунок" r:id="rId3" imgW="5990476" imgH="3285714" progId="Paint.Picture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610600" cy="3048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 pitchFamily="18" charset="-127"/>
              </a:rPr>
              <a:t>Нахимов Павел Степанович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990600"/>
            <a:ext cx="5105400" cy="693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Нахимов Павел Степанович, флотоводец, адмирал (1855 год).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(1802-1855)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Павел Степанович Нахимов родился в семье офицера</a:t>
            </a:r>
            <a:r>
              <a:rPr lang="ru-RU" sz="1600" b="1" smtClean="0"/>
              <a:t>.</a:t>
            </a:r>
            <a:r>
              <a:rPr lang="ru-RU" sz="1600" b="1" smtClean="0">
                <a:cs typeface="Times New Roman" pitchFamily="18" charset="0"/>
              </a:rPr>
              <a:t> участвовал в Наваринском сражении 1827 года</a:t>
            </a:r>
            <a:r>
              <a:rPr lang="ru-RU" sz="1600" b="1" smtClean="0"/>
              <a:t>.</a:t>
            </a:r>
            <a:r>
              <a:rPr lang="ru-RU" sz="1600" b="1" smtClean="0">
                <a:cs typeface="Times New Roman" pitchFamily="18" charset="0"/>
              </a:rPr>
              <a:t> В 1845 году Нахимов был произведен в контр-адмиралы и назначен командиром бригады кораблей. 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Во время Крымской войны 1853-1856 годов, командуя эскадрой кораблей Черноморского флота, Нахимов обнаружил и заблокировал в Синопе главные силы турецкого флота, 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smtClean="0">
                <a:cs typeface="Times New Roman" pitchFamily="18" charset="0"/>
              </a:rPr>
              <a:t>       18 ноября 1853 года разгромил их. Официально занимая должность командующего эскадрой, а с февраля 1855 года – командующего Севастопольского порта и военного губернатора, Нахимов фактически с самого начала обороны Севастополя возглавлял гарнизон защитников крепости, проявив выдающиеся способности в организации обороны базы флота с моря и суши.</a:t>
            </a:r>
            <a:r>
              <a:rPr lang="ru-RU" sz="1600" b="1" smtClean="0">
                <a:latin typeface=" " charset="-52"/>
                <a:cs typeface="Times New Roman" pitchFamily="18" charset="0"/>
              </a:rPr>
              <a:t/>
            </a:r>
            <a:br>
              <a:rPr lang="ru-RU" sz="1600" b="1" smtClean="0">
                <a:latin typeface=" " charset="-52"/>
                <a:cs typeface="Times New Roman" pitchFamily="18" charset="0"/>
              </a:rPr>
            </a:br>
            <a:r>
              <a:rPr lang="ru-RU" sz="1600" b="1" smtClean="0">
                <a:cs typeface="Times New Roman" pitchFamily="18" charset="0"/>
              </a:rPr>
              <a:t>   28 июня 1855 года, во время объезда передовых укреплений на Малаховом кургане, он был смертельно ранен и вскоре скончался. Нахимов похоронен в Севастополе во Владимирском соборе.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b="1" smtClean="0">
                <a:latin typeface=" " charset="-52"/>
                <a:cs typeface="Times New Roman" pitchFamily="18" charset="0"/>
              </a:rPr>
              <a:t> </a:t>
            </a:r>
            <a:endParaRPr lang="ru-RU" sz="12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ru-RU" sz="12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0" y="-52768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1330325" y="-5276850"/>
            <a:ext cx="6483350" cy="7589838"/>
            <a:chOff x="0" y="4781"/>
            <a:chExt cx="4084" cy="4781"/>
          </a:xfrm>
        </p:grpSpPr>
        <p:sp>
          <p:nvSpPr>
            <p:cNvPr id="2064" name="Rectangle 6"/>
            <p:cNvSpPr>
              <a:spLocks noChangeArrowheads="1"/>
            </p:cNvSpPr>
            <p:nvPr/>
          </p:nvSpPr>
          <p:spPr bwMode="ltGray">
            <a:xfrm>
              <a:off x="0" y="4781"/>
              <a:ext cx="4084" cy="478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2065" name="Rectangle 7"/>
            <p:cNvSpPr>
              <a:spLocks noChangeArrowheads="1"/>
            </p:cNvSpPr>
            <p:nvPr/>
          </p:nvSpPr>
          <p:spPr bwMode="ltGray">
            <a:xfrm>
              <a:off x="0" y="4781"/>
              <a:ext cx="4084" cy="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2055" name="Group 17"/>
          <p:cNvGrpSpPr>
            <a:grpSpLocks/>
          </p:cNvGrpSpPr>
          <p:nvPr/>
        </p:nvGrpSpPr>
        <p:grpSpPr bwMode="auto">
          <a:xfrm>
            <a:off x="1330325" y="2312988"/>
            <a:ext cx="6483350" cy="9823450"/>
            <a:chOff x="0" y="10969"/>
            <a:chExt cx="4084" cy="6188"/>
          </a:xfrm>
        </p:grpSpPr>
        <p:sp>
          <p:nvSpPr>
            <p:cNvPr id="2056" name="Rectangle 8"/>
            <p:cNvSpPr>
              <a:spLocks noChangeArrowheads="1"/>
            </p:cNvSpPr>
            <p:nvPr/>
          </p:nvSpPr>
          <p:spPr bwMode="ltGray">
            <a:xfrm>
              <a:off x="0" y="10969"/>
              <a:ext cx="4084" cy="6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2057" name="Group 16"/>
            <p:cNvGrpSpPr>
              <a:grpSpLocks/>
            </p:cNvGrpSpPr>
            <p:nvPr/>
          </p:nvGrpSpPr>
          <p:grpSpPr bwMode="auto">
            <a:xfrm>
              <a:off x="0" y="10969"/>
              <a:ext cx="3443" cy="6188"/>
              <a:chOff x="0" y="17157"/>
              <a:chExt cx="3443" cy="6188"/>
            </a:xfrm>
          </p:grpSpPr>
          <p:sp>
            <p:nvSpPr>
              <p:cNvPr id="2058" name="Rectangle 9"/>
              <p:cNvSpPr>
                <a:spLocks noChangeArrowheads="1"/>
              </p:cNvSpPr>
              <p:nvPr/>
            </p:nvSpPr>
            <p:spPr bwMode="ltGray">
              <a:xfrm>
                <a:off x="0" y="17157"/>
                <a:ext cx="3443" cy="61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2059" name="Group 15"/>
              <p:cNvGrpSpPr>
                <a:grpSpLocks/>
              </p:cNvGrpSpPr>
              <p:nvPr/>
            </p:nvGrpSpPr>
            <p:grpSpPr bwMode="auto">
              <a:xfrm>
                <a:off x="0" y="17157"/>
                <a:ext cx="3443" cy="6019"/>
                <a:chOff x="0" y="23176"/>
                <a:chExt cx="3443" cy="6019"/>
              </a:xfrm>
            </p:grpSpPr>
            <p:sp>
              <p:nvSpPr>
                <p:cNvPr id="2060" name="Rectangle 10"/>
                <p:cNvSpPr>
                  <a:spLocks noChangeArrowheads="1"/>
                </p:cNvSpPr>
                <p:nvPr/>
              </p:nvSpPr>
              <p:spPr bwMode="ltGray">
                <a:xfrm>
                  <a:off x="0" y="23176"/>
                  <a:ext cx="3443" cy="601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2061" name="Group 14"/>
                <p:cNvGrpSpPr>
                  <a:grpSpLocks/>
                </p:cNvGrpSpPr>
                <p:nvPr/>
              </p:nvGrpSpPr>
              <p:grpSpPr bwMode="auto">
                <a:xfrm>
                  <a:off x="0" y="23176"/>
                  <a:ext cx="3443" cy="1210"/>
                  <a:chOff x="0" y="23626"/>
                  <a:chExt cx="3443" cy="1210"/>
                </a:xfrm>
              </p:grpSpPr>
              <p:sp>
                <p:nvSpPr>
                  <p:cNvPr id="2062" name="Rectangle 11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45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63" name="Rectangle 12"/>
                  <p:cNvSpPr>
                    <a:spLocks noChangeArrowheads="1"/>
                  </p:cNvSpPr>
                  <p:nvPr/>
                </p:nvSpPr>
                <p:spPr bwMode="ltGray">
                  <a:xfrm>
                    <a:off x="0" y="23626"/>
                    <a:ext cx="3443" cy="121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anchor="ctr"/>
                  <a:lstStyle/>
                  <a:p>
                    <a:r>
                      <a:rPr lang="ru-RU" sz="600">
                        <a:solidFill>
                          <a:srgbClr val="330099"/>
                        </a:solidFill>
                        <a:latin typeface="Arial" pitchFamily="34" charset="0"/>
                      </a:rPr>
                      <a:t>  </a:t>
                    </a:r>
                    <a:r>
                      <a:rPr lang="ru-RU" sz="12000">
                        <a:solidFill>
                          <a:srgbClr val="330099"/>
                        </a:solidFill>
                        <a:latin typeface="Arial" pitchFamily="34" charset="0"/>
                      </a:rPr>
                      <a:t> </a:t>
                    </a:r>
                    <a:r>
                      <a:rPr lang="ru-RU" sz="600">
                        <a:solidFill>
                          <a:srgbClr val="330099"/>
                        </a:solidFill>
                        <a:latin typeface="Arial" pitchFamily="34" charset="0"/>
                      </a:rPr>
                      <a:t>                                                                                     </a:t>
                    </a:r>
                  </a:p>
                </p:txBody>
              </p:sp>
            </p:grpSp>
          </p:grpSp>
        </p:grpSp>
      </p:grpSp>
      <p:graphicFrame>
        <p:nvGraphicFramePr>
          <p:cNvPr id="2068" name="Object 2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371600" y="1600200"/>
          <a:ext cx="2789238" cy="4114800"/>
        </p:xfrm>
        <a:graphic>
          <a:graphicData uri="http://schemas.openxmlformats.org/presentationml/2006/ole">
            <p:oleObj spid="_x0000_s2050" name="Точечный рисунок" r:id="rId3" imgW="2123810" imgH="3134162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0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47800" y="-152400"/>
            <a:ext cx="7467600" cy="1676400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mtClean="0">
                <a:solidFill>
                  <a:srgbClr val="FF0000"/>
                </a:solidFill>
              </a:rPr>
              <a:t>Синопское сражение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18 ноября 1853 год.</a:t>
            </a:r>
          </a:p>
        </p:txBody>
      </p:sp>
      <p:pic>
        <p:nvPicPr>
          <p:cNvPr id="3" name="Рисунок 2" descr="Синопское сражение 18 ноября 1853 года. В течение нескольких часов турецкий флот был превращен в груду обломков. Картина Алексея Боголюб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лан сраж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6482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0"/>
          <a:ext cx="7924800" cy="6858000"/>
        </p:xfrm>
        <a:graphic>
          <a:graphicData uri="http://schemas.openxmlformats.org/presentationml/2006/ole">
            <p:oleObj spid="_x0000_s3074" name="Точечный рисунок" r:id="rId3" imgW="5990476" imgH="3285714" progId="Paint.Picture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1371600"/>
          </a:xfrm>
        </p:spPr>
        <p:txBody>
          <a:bodyPr/>
          <a:lstStyle/>
          <a:p>
            <a:r>
              <a:rPr lang="ru-RU" sz="4800" smtClean="0"/>
              <a:t>А.С. Меншиков</a:t>
            </a:r>
          </a:p>
        </p:txBody>
      </p:sp>
      <p:pic>
        <p:nvPicPr>
          <p:cNvPr id="8" name="Содержимое 7" descr="http://media1.picsearch.com/is?wY_E4Mvmy80pOnJkNV7aNPCp6fsQu-F4fJRxTVKTJc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057400"/>
            <a:ext cx="3352800" cy="44196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Оборона Севастополя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1854 - 1855 года</a:t>
            </a:r>
          </a:p>
        </p:txBody>
      </p:sp>
      <p:pic>
        <p:nvPicPr>
          <p:cNvPr id="4" name="Содержимое 3" descr="Дейнека Оборона Севастопол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057400"/>
            <a:ext cx="6629400" cy="42672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1371600" y="0"/>
            <a:ext cx="7543800" cy="1676400"/>
          </a:xfrm>
        </p:spPr>
        <p:txBody>
          <a:bodyPr/>
          <a:lstStyle/>
          <a:p>
            <a:r>
              <a:rPr lang="ru-RU" sz="3200" b="1" smtClean="0"/>
              <a:t>Из «Воспоминаний о Севастополе» </a:t>
            </a:r>
            <a:br>
              <a:rPr lang="ru-RU" sz="3200" b="1" smtClean="0"/>
            </a:br>
            <a:r>
              <a:rPr lang="ru-RU" sz="3200" b="1" smtClean="0"/>
              <a:t>В. Зарубаева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1371600" y="1524000"/>
            <a:ext cx="7620000" cy="5181600"/>
          </a:xfrm>
        </p:spPr>
        <p:txBody>
          <a:bodyPr/>
          <a:lstStyle/>
          <a:p>
            <a:r>
              <a:rPr lang="ru-RU" sz="2800" smtClean="0"/>
              <a:t>Ружья у нас были гладкоствольные ; французские пули Минье , введенные у нас во время осады, после двух или трех выстрелов не входили в дуло. Солдаты загоняли пулю, ударяя камнем по шомполу; шомпол гнется в дугу, а пуля не поддается. Колотили как в кузнице. Солдаты приносили сальные огарки, смазывали пулю , но все не помогало. Ружья, переделанные на нарезные, раздирались по нарезам. Немудрено, что в таком положении офицеры приходили в отчаяние, а солдаты бредили изменой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Designs\Стратегия.pot</Template>
  <TotalTime>431</TotalTime>
  <Words>723</Words>
  <Application>Microsoft Office PowerPoint</Application>
  <PresentationFormat>Экран (4:3)</PresentationFormat>
  <Paragraphs>79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Times New Roman</vt:lpstr>
      <vt:lpstr>Arial</vt:lpstr>
      <vt:lpstr>Wingdings</vt:lpstr>
      <vt:lpstr>Calibri</vt:lpstr>
      <vt:lpstr>Baskerville Old Face</vt:lpstr>
      <vt:lpstr>Algerian</vt:lpstr>
      <vt:lpstr>Batang</vt:lpstr>
      <vt:lpstr>Arial Unicode MS</vt:lpstr>
      <vt:lpstr> </vt:lpstr>
      <vt:lpstr>Verdana</vt:lpstr>
      <vt:lpstr>Tahoma</vt:lpstr>
      <vt:lpstr>Стратегия</vt:lpstr>
      <vt:lpstr>Точечный рисунок</vt:lpstr>
      <vt:lpstr>Фотография Microsoft Photo Editor 3.0</vt:lpstr>
      <vt:lpstr>Крымская война  1853-1856  гг.</vt:lpstr>
      <vt:lpstr>    Основная причина войны: обострение соперничества держав на  Ближнем Востоке и Балканах, вызванное ослаблением Турции.   Повод к войне:  вопрос о «святых местах» в Палестине.  Россия потребовала признать русского царя покровителем всех православных в Турции.     </vt:lpstr>
      <vt:lpstr>Слайд 3</vt:lpstr>
      <vt:lpstr>Нахимов Павел Степанович</vt:lpstr>
      <vt:lpstr> Синопское сражение  18 ноября 1853 год.</vt:lpstr>
      <vt:lpstr>Слайд 6</vt:lpstr>
      <vt:lpstr>А.С. Меншиков</vt:lpstr>
      <vt:lpstr>Оборона Севастополя 1854 - 1855 года</vt:lpstr>
      <vt:lpstr>Из «Воспоминаний о Севастополе»  В. Зарубаева</vt:lpstr>
      <vt:lpstr>Из письма Л.Н. Толстого – участника обороны Севастополя. 20 ноября 1854 г.</vt:lpstr>
      <vt:lpstr>Корнилов Владимир Алексеевич</vt:lpstr>
      <vt:lpstr>Нахимов Павел Степанович</vt:lpstr>
      <vt:lpstr>Тотлебен Эдуард Иванович</vt:lpstr>
      <vt:lpstr>Истомин Владимир Иванович</vt:lpstr>
      <vt:lpstr>Пирогов Николай Иванович</vt:lpstr>
      <vt:lpstr>Кошка Пётр Маркович</vt:lpstr>
      <vt:lpstr>Малахов курган,  господствующая высота юго-восточнее Севастополя .</vt:lpstr>
      <vt:lpstr>Слайд 18</vt:lpstr>
      <vt:lpstr>Парижский мир 1856 год</vt:lpstr>
      <vt:lpstr>Причины поражения России</vt:lpstr>
      <vt:lpstr>Значение войны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Нахимов Павел Степанович</dc:title>
  <dc:creator>1</dc:creator>
  <cp:lastModifiedBy>Admin</cp:lastModifiedBy>
  <cp:revision>47</cp:revision>
  <dcterms:created xsi:type="dcterms:W3CDTF">2007-02-28T10:14:09Z</dcterms:created>
  <dcterms:modified xsi:type="dcterms:W3CDTF">2012-08-18T16:30:33Z</dcterms:modified>
</cp:coreProperties>
</file>