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86" r:id="rId3"/>
    <p:sldId id="257" r:id="rId4"/>
    <p:sldId id="261" r:id="rId5"/>
    <p:sldId id="264" r:id="rId6"/>
    <p:sldId id="258" r:id="rId7"/>
    <p:sldId id="265" r:id="rId8"/>
    <p:sldId id="259" r:id="rId9"/>
    <p:sldId id="263" r:id="rId10"/>
    <p:sldId id="266" r:id="rId11"/>
    <p:sldId id="260" r:id="rId12"/>
    <p:sldId id="267" r:id="rId13"/>
    <p:sldId id="262" r:id="rId14"/>
    <p:sldId id="282" r:id="rId15"/>
    <p:sldId id="271" r:id="rId16"/>
    <p:sldId id="272" r:id="rId17"/>
    <p:sldId id="273" r:id="rId18"/>
    <p:sldId id="275" r:id="rId19"/>
    <p:sldId id="283" r:id="rId20"/>
    <p:sldId id="284" r:id="rId21"/>
    <p:sldId id="276" r:id="rId22"/>
    <p:sldId id="285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C146-18B9-4576-BDAD-845719B67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B31DC-5B8F-4600-B08C-C477F6D8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19420-C442-4B5F-A446-B75238EF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D96093-038A-4306-9B66-840AF7BD8E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CFE2-1DDB-4FC3-9D74-E54505CC3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79BCE-9DA2-4BC0-ACEB-1BE2FD7AB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3BDF45-21D8-41A5-8912-103F2E79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C8C27E-93C3-4752-A1B2-727D14D6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FC2A6-6DEC-4219-A554-E30908166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D194C-0AD2-4A1A-ACF7-689329F56F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914C-09A9-4C16-AE69-795FB39C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7C23E-92A8-4D5D-A308-3AFF155D4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647358-E2E5-438F-935C-4040672FA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ub.doctorgavrilov.ru/profiles/blogs/6459150:BlogPost:268809" TargetMode="External"/><Relationship Id="rId2" Type="http://schemas.openxmlformats.org/officeDocument/2006/relationships/hyperlink" Target="http://arhistroika.ru/kurnaya-iz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yandsear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0641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4714884"/>
            <a:ext cx="6400800" cy="11858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Крестьянство. Повседневный быт и обычаи Руси 17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ели </a:t>
            </a:r>
            <a:endParaRPr lang="ru-RU" sz="4000" dirty="0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8929718" cy="24495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  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По праздникам в небольших количествах готовились мясные блюда. Более частым продуктом на столе была рыба у зажиточных крестьян имелись садовые деревья, дававшие им яблоки, сливы, вишни, груши. В северных районах страны крестьяне собирали клюкву, бруснику, чернику; в центральных районах – землянику. Также использовались в пищу грибы и лесные орехи.   </a:t>
            </a:r>
          </a:p>
        </p:txBody>
      </p:sp>
      <p:pic>
        <p:nvPicPr>
          <p:cNvPr id="47106" name="Picture 2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28549"/>
            <a:ext cx="4643470" cy="37184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Брак 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00486" cy="49006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Брак мог быть заключен не более трёх раз. Но при этом даже второй брак считался большим грехом, за который накладывалось церковное наказание.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81455"/>
            <a:ext cx="3495687" cy="502855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00562" y="785794"/>
            <a:ext cx="4043362" cy="1011222"/>
          </a:xfrm>
        </p:spPr>
        <p:txBody>
          <a:bodyPr/>
          <a:lstStyle/>
          <a:p>
            <a:r>
              <a:rPr lang="ru-RU" dirty="0" smtClean="0"/>
              <a:t>Брак 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64"/>
            <a:ext cx="4071934" cy="4857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века заключение браков должно было в обязательном порядке благословляться церковью. Свадьбы справлялись, как правило, осенью и зимой – когда не было сельскохозяйственных работ</a:t>
            </a:r>
          </a:p>
        </p:txBody>
      </p:sp>
      <p:pic>
        <p:nvPicPr>
          <p:cNvPr id="48130" name="Picture 2" descr="C:\Documents and Settings\Наталия Ивановна\Рабочий стол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43" y="2428868"/>
            <a:ext cx="5062557" cy="432117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928670"/>
            <a:ext cx="822960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Таким образом, несмотря на сохранение в основных чертах традиционного быта, обычаев и нравов, в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веке в жизни и повседневном быте произошли значительные изменения, в основе которых лежало как восточное, так и западное влияние.</a:t>
            </a:r>
          </a:p>
        </p:txBody>
      </p:sp>
      <p:pic>
        <p:nvPicPr>
          <p:cNvPr id="15367" name="Picture 7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500" y="3071810"/>
            <a:ext cx="5762501" cy="378619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00108"/>
            <a:ext cx="7498080" cy="1143000"/>
          </a:xfrm>
        </p:spPr>
        <p:txBody>
          <a:bodyPr/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Курная изба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2546" y="1584714"/>
            <a:ext cx="7222858" cy="46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Изба, отапливаемая по-черному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1428736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Внутреннее убранство курной избы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27275" y="17049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7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MG_7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ия Ивановна\Рабочий стол\IMG_54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1700" y="785793"/>
            <a:ext cx="7828018" cy="58710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5143536" cy="10715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7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7166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одежда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4214842" cy="559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0222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одежда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2782669" y="0"/>
            <a:ext cx="6361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G_706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3589734"/>
            <a:ext cx="4357686" cy="3268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279400" cy="582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Русское полотенце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1252" y="1082900"/>
            <a:ext cx="4722748" cy="57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35097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Народные промыслы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268760"/>
            <a:ext cx="6353335" cy="53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Использованные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ресурсы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2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http://arhistroika.ru/kurnaya-izba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http://club.doctorgavrilov.ru/profiles/blogs/6459150:BlogPost:268809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http://images.yandex.ru/yandsearch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95288" y="1341438"/>
            <a:ext cx="7921625" cy="489585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36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1.Что входило в состав </a:t>
            </a:r>
            <a:endParaRPr lang="ru-RU" sz="3600" b="0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крестьянского </a:t>
            </a:r>
            <a:r>
              <a:rPr lang="ru-RU" sz="36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двора.</a:t>
            </a:r>
          </a:p>
          <a:p>
            <a:pPr algn="l"/>
            <a:r>
              <a:rPr lang="ru-RU" sz="36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2.Обстановка крестьянской избы.</a:t>
            </a:r>
          </a:p>
          <a:p>
            <a:pPr algn="l"/>
            <a:r>
              <a:rPr lang="ru-RU" sz="36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3.Посуда.</a:t>
            </a:r>
          </a:p>
          <a:p>
            <a:pPr algn="l"/>
            <a:r>
              <a:rPr lang="ru-RU" sz="36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4.Пища.</a:t>
            </a:r>
          </a:p>
          <a:p>
            <a:pPr algn="l"/>
            <a:r>
              <a:rPr lang="ru-RU" sz="36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5.Брак.</a:t>
            </a:r>
          </a:p>
          <a:p>
            <a:endParaRPr lang="ru-RU" sz="2800" b="0" dirty="0">
              <a:solidFill>
                <a:schemeClr val="bg2"/>
              </a:solidFill>
              <a:effectLst/>
            </a:endParaRPr>
          </a:p>
        </p:txBody>
      </p:sp>
      <p:pic>
        <p:nvPicPr>
          <p:cNvPr id="10248" name="Picture 8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2"/>
          <a:srcRect l="8687" t="15464" r="13127" b="7216"/>
          <a:stretch>
            <a:fillRect/>
          </a:stretch>
        </p:blipFill>
        <p:spPr bwMode="auto">
          <a:xfrm>
            <a:off x="5072066" y="3929066"/>
            <a:ext cx="3786214" cy="280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21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/>
              <a:t>Крестьянский </a:t>
            </a:r>
            <a:r>
              <a:rPr lang="ru-RU" dirty="0" smtClean="0"/>
              <a:t>двор</a:t>
            </a:r>
            <a:endParaRPr lang="ru-RU" dirty="0"/>
          </a:p>
        </p:txBody>
      </p:sp>
      <p:pic>
        <p:nvPicPr>
          <p:cNvPr id="14346" name="Picture 10" descr="BD21332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37300"/>
            <a:ext cx="9144000" cy="520700"/>
          </a:xfrm>
        </p:spPr>
      </p:pic>
      <p:sp>
        <p:nvSpPr>
          <p:cNvPr id="14358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214422"/>
            <a:ext cx="7900988" cy="51133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 состав крестьянского двора обычного типа входили: крытая дранкой или соломой изба для, топившаяся «по-черному»; клеть для хранения имущества; хлев для скота; сарай.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крестьяне держали в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избе мелкий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скот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поросят, телят, ягнят)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птицу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кур, гусей, уток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9" name="Picture 13" descr="BD213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3300" y="0"/>
            <a:ext cx="5207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1" name="Picture 15" descr="BD2133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640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9" name="Picture 23" descr="BD213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07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0" name="Picture 24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61134"/>
            <a:ext cx="4929190" cy="359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2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Убранство избы</a:t>
            </a:r>
            <a:endParaRPr lang="ru-RU" dirty="0"/>
          </a:p>
        </p:txBody>
      </p:sp>
      <p:pic>
        <p:nvPicPr>
          <p:cNvPr id="14346" name="Picture 10" descr="BD21332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37300"/>
            <a:ext cx="9144000" cy="520700"/>
          </a:xfrm>
        </p:spPr>
      </p:pic>
      <p:sp>
        <p:nvSpPr>
          <p:cNvPr id="14358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85860"/>
            <a:ext cx="8229600" cy="51133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топки избы «по- черному» внутренние стены домов были сильно закопчёны. Но такой способ отопления делал жилище более безопасным от насекомых-паразитов.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освещения использовали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лучину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, которую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вставляли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печенье расщелины.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Окна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были затянуты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рыбьим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пузырем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кусками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промасленного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холста.  </a:t>
            </a:r>
          </a:p>
        </p:txBody>
      </p:sp>
      <p:pic>
        <p:nvPicPr>
          <p:cNvPr id="14349" name="Picture 13" descr="BD213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3300" y="0"/>
            <a:ext cx="5207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1" name="Picture 15" descr="BD2133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640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9" name="Picture 23" descr="BD213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07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86058"/>
            <a:ext cx="5248293" cy="35623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/>
              <a:t>Обстановка </a:t>
            </a:r>
            <a:r>
              <a:rPr lang="ru-RU" dirty="0" smtClean="0"/>
              <a:t>избы </a:t>
            </a: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929718" cy="1643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Обстановка была довольно скудной и состояла из простых столов и лавок, закрепленных вдоль стен (они служили не только для сидения, но и для ночлега).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5650" y="2276475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effectLst/>
            </a:endParaRPr>
          </a:p>
        </p:txBody>
      </p:sp>
      <p:pic>
        <p:nvPicPr>
          <p:cNvPr id="11271" name="Picture 7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2532424"/>
            <a:ext cx="6643702" cy="43255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Обстановка </a:t>
            </a:r>
            <a:r>
              <a:rPr lang="ru-RU" dirty="0" smtClean="0"/>
              <a:t>избы </a:t>
            </a: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501122" cy="15716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крестьянская семья спала на печи – это было самое теплое место доме. Материалом для одежды служили домотканые холсты, шкуры овец (овчина) и пойманных на охоте животных (волков, медведей)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5650" y="2276475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effectLst/>
            </a:endParaRPr>
          </a:p>
        </p:txBody>
      </p:sp>
      <p:pic>
        <p:nvPicPr>
          <p:cNvPr id="46082" name="Picture 2" descr="C:\Documents and Settings\Наталия Ивановна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62201"/>
            <a:ext cx="5929322" cy="3895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Посуда 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543956" cy="1500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>
              <a:spcBef>
                <a:spcPts val="0"/>
              </a:spcBef>
            </a:pP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Посуда была деревянной или глиняной. Металлическая посуда была большой редкостью и стоила больших денег. Пища готовилась в русской печи в глиняной посуде. Ели в деревянных тарелках и деревянными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же ложками</a:t>
            </a:r>
            <a:endParaRPr lang="ru-RU" sz="2200" dirty="0">
              <a:effectLst/>
            </a:endParaRPr>
          </a:p>
        </p:txBody>
      </p:sp>
      <p:pic>
        <p:nvPicPr>
          <p:cNvPr id="12292" name="Picture 4" descr="C:\Documents and Settings\Наталия Ивановна\Рабочий стол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402" y="2694358"/>
            <a:ext cx="6042171" cy="402079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ели </a:t>
            </a:r>
            <a:endParaRPr lang="ru-RU" sz="4000" dirty="0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32"/>
            <a:ext cx="9143999" cy="1785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Основой питания были зерновые культуры – рожь, пшеница, овес, просо. Из ржаной (повседневной) и пшеничной (по праздникам) муки пекли хлеб и пироги. Из овса готовили кисели .Много употреблялись в пищу овощей – капусты, моркови, свеклы, редьки, огурцов, репы.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0" name="Picture 26" descr="i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2565399"/>
            <a:ext cx="4857752" cy="42150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506</TotalTime>
  <Words>485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Слайд 1</vt:lpstr>
      <vt:lpstr>Участники проекта</vt:lpstr>
      <vt:lpstr>Содержание:</vt:lpstr>
      <vt:lpstr>Крестьянский двор</vt:lpstr>
      <vt:lpstr>Убранство избы</vt:lpstr>
      <vt:lpstr>Обстановка избы </vt:lpstr>
      <vt:lpstr>Обстановка избы </vt:lpstr>
      <vt:lpstr>Посуда </vt:lpstr>
      <vt:lpstr>Что ели </vt:lpstr>
      <vt:lpstr>Что ели </vt:lpstr>
      <vt:lpstr>Брак </vt:lpstr>
      <vt:lpstr>Брак </vt:lpstr>
      <vt:lpstr>Вывод </vt:lpstr>
      <vt:lpstr>ПРИЛОЖЕНИЕ</vt:lpstr>
      <vt:lpstr>Курная изба</vt:lpstr>
      <vt:lpstr>Изба, отапливаемая по-черному</vt:lpstr>
      <vt:lpstr>Внутреннее убранство курной избы</vt:lpstr>
      <vt:lpstr>Слайд 18</vt:lpstr>
      <vt:lpstr>Слайд 19</vt:lpstr>
      <vt:lpstr>Слайд 20</vt:lpstr>
      <vt:lpstr>одежда</vt:lpstr>
      <vt:lpstr>одежда</vt:lpstr>
      <vt:lpstr>Русское полотенце</vt:lpstr>
      <vt:lpstr>Народные промыслы</vt:lpstr>
      <vt:lpstr>Использованные ресурсы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1</cp:lastModifiedBy>
  <cp:revision>25</cp:revision>
  <dcterms:created xsi:type="dcterms:W3CDTF">2010-11-15T17:10:51Z</dcterms:created>
  <dcterms:modified xsi:type="dcterms:W3CDTF">2014-02-14T07:05:38Z</dcterms:modified>
</cp:coreProperties>
</file>