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92" r:id="rId27"/>
    <p:sldId id="293" r:id="rId28"/>
    <p:sldId id="294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7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E078F-C02B-42F5-929D-1EDC9ACC9C11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47B7A-09A1-41FF-A38D-0897F0A9E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A67F-8972-42A2-8E9D-8E3ADA5DA0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09F6C5-0E7E-4060-97E1-695973A0B0C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D1C3A06-2B0B-4AB5-8221-796A6F5758B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Проект\vin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327434" cy="128588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ворческий проект учащихся 7 класса «СИММЕТРИЯ  ВОКРУГ  НАС». </a:t>
            </a:r>
            <a:b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(Избранное)</a:t>
            </a:r>
            <a:endParaRPr lang="ru-RU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30" name="Picture 6" descr="C:\Users\Администратор\Desktop\Проект\BKDC2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5500726" cy="313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photo-015-liliia-lileiy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295039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дминистратор\Desktop\56344670_1268392152_Tigrovaja_lil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71480"/>
            <a:ext cx="271464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дминистратор\Desktop\3837413_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86124"/>
            <a:ext cx="2571768" cy="2381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28992" y="121442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Удивительно симметричны лепестки лилий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592933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Центральная симметрия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Симметрия в науке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дминистратор\Desktop\Benzene-Kekule-2D-skele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000396" cy="3286148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56489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00174"/>
            <a:ext cx="1952612" cy="276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79715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Структурная формула бензола С6Н6 привлекает своей красотой, в основе формулы лежит правильный шестиугольник, обладающий многими видами симметрии.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Химия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45517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286676" cy="518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Физика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Почти все кристаллы, встречающиеся в природе, имеют центр, ось или плоскость симметрии.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Анатомия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517232"/>
            <a:ext cx="817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Человеческое тело построено зеркально симметрично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дминистратор\Desktop\img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2857520" cy="43515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Астрономия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542926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Симметричное движение.</a:t>
            </a:r>
            <a:endParaRPr lang="ru-RU" sz="2400" dirty="0"/>
          </a:p>
        </p:txBody>
      </p:sp>
      <p:pic>
        <p:nvPicPr>
          <p:cNvPr id="2050" name="Picture 2" descr="C:\Users\Администратор\Desktop\1066532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143668" cy="41230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5857892"/>
            <a:ext cx="595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(Наклон оси вращения Земли и времена года)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Pictures\img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5429288" cy="76458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Администратор\Desktop\img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5357850" cy="92869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Администратор\Pictures\img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572140"/>
            <a:ext cx="5572164" cy="78581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29969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2148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55007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 descr="C:\Users\Администратор\Pictures\img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256"/>
            <a:ext cx="5429288" cy="85725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5720" y="285728"/>
            <a:ext cx="88582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Бордюры, симметричные </a:t>
            </a:r>
            <a:r>
              <a:rPr lang="ru-RU" sz="2900" b="1" u="sng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относительно</a:t>
            </a:r>
            <a:r>
              <a:rPr lang="ru-RU" sz="2800" b="1" u="sng" cap="all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 вертикальной оси: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истратор\Pictures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72008"/>
            <a:ext cx="5214974" cy="107157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4348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278605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457200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7)</a:t>
            </a:r>
            <a:endParaRPr lang="ru-RU" dirty="0"/>
          </a:p>
        </p:txBody>
      </p:sp>
      <p:pic>
        <p:nvPicPr>
          <p:cNvPr id="1029" name="Picture 5" descr="C:\Users\Администратор\Pictures\img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86058"/>
            <a:ext cx="5715040" cy="107157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Администратор\Pictures\img02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785794"/>
            <a:ext cx="5072098" cy="121444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900" b="1" u="sng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Бордюры, симметричные относительно горизонтальной оси:</a:t>
            </a:r>
            <a:endParaRPr lang="ru-RU" sz="2900" b="1" u="sng" cap="all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 descr="C:\Users\Администратор\Pictures\img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5000660" cy="135732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Администратор\Pictures\img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143248"/>
            <a:ext cx="5000660" cy="142876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Администратор\Pictures\img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5143536" cy="150019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150017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307181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Pictures\img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5357850" cy="135732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Администратор\Pictures\img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3116"/>
            <a:ext cx="5000660" cy="1291837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Администратор\Pictures\img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5572163" cy="114300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357166"/>
            <a:ext cx="8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20716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714752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50720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7)</a:t>
            </a:r>
            <a:endParaRPr lang="ru-RU" dirty="0"/>
          </a:p>
        </p:txBody>
      </p:sp>
      <p:pic>
        <p:nvPicPr>
          <p:cNvPr id="2" name="Picture 2" descr="C:\Users\Администратор\Pictures\img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214950"/>
            <a:ext cx="4857784" cy="148509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sng" strike="noStrike" kern="1200" cap="all" spc="0" normalizeH="0" baseline="0" noProof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Бордюры, имеющие</a:t>
            </a:r>
            <a:r>
              <a:rPr kumimoji="0" lang="ru-RU" sz="2900" b="1" i="0" u="sng" strike="noStrike" kern="1200" cap="all" spc="0" normalizeH="0" noProof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две оси симметрии</a:t>
            </a:r>
            <a:r>
              <a:rPr kumimoji="0" lang="ru-RU" sz="2900" b="1" i="0" u="sng" strike="noStrike" kern="1200" cap="all" spc="0" normalizeH="0" baseline="0" noProof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2900" b="1" i="0" u="sng" strike="noStrike" kern="1200" cap="all" spc="0" normalizeH="0" baseline="0" noProof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Администратор\Pictures\img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6215106" cy="92869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истратор\Pictures\img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6357982" cy="100013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571612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314324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0720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  <p:pic>
        <p:nvPicPr>
          <p:cNvPr id="2050" name="Picture 2" descr="C:\Users\Администратор\Pictures\img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1" y="3214686"/>
            <a:ext cx="4762533" cy="121444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44287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Опорный сигнал-это наглядная схема, в которой закодировано содержание темы урока…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Наглядность облегчает понимание нового материала и его закрепление в памяти.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Человеку свойственно мыслить образами…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085184"/>
            <a:ext cx="579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В.Ф.Шаталов </a:t>
            </a:r>
            <a:r>
              <a:rPr lang="ru-RU" sz="2800" dirty="0" smtClean="0"/>
              <a:t>(«Собеседник»№50,1986г</a:t>
            </a:r>
            <a:r>
              <a:rPr lang="ru-RU" sz="1600" dirty="0" smtClean="0"/>
              <a:t>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Pictures\img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4929222" cy="100013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57148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192880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32861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507207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7)</a:t>
            </a:r>
            <a:endParaRPr lang="ru-RU" dirty="0"/>
          </a:p>
        </p:txBody>
      </p:sp>
      <p:pic>
        <p:nvPicPr>
          <p:cNvPr id="1026" name="Picture 2" descr="C:\Users\Администратор\Pictures\img0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42"/>
            <a:ext cx="5143536" cy="78581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C:\Users\Администратор\Pictures\img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357562"/>
            <a:ext cx="5072098" cy="114300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истратор\Pictures\img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143512"/>
            <a:ext cx="4929222" cy="121444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670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Геометрический орнамент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94928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при росписи оконных витражей.</a:t>
            </a:r>
            <a:endParaRPr lang="ru-RU" dirty="0"/>
          </a:p>
        </p:txBody>
      </p:sp>
      <p:pic>
        <p:nvPicPr>
          <p:cNvPr id="1026" name="Picture 2" descr="C:\Users\Администратор\Pictures\img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4214842" cy="454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71691"/>
            <a:ext cx="8001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Придуманные нами орнаменты и бордюры, можно использовать 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 резьбе по дереву – 3.2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узор для вязания -1.1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оформление новогодних игрушек-2.7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ювелирные украшения-3.4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ковровые  изделия -3.3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керамическая плитка-1.3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при оформлении кондитерских изделий-1.4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фрагменты одежды-1.7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для линолеума-3.5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тротуарная плитка-3.7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детали обуви-2.4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ткани-2.3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головные платки-3.6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литье металла-1.2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рисунок для обоев-2.5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подарочная упаковка-2.2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зеленое ограждение-3.1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для музыкальных инструментов-1.6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для вышивания-2.6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для оформления жилого помещения-1.5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деревянные ограждения-2.1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918" y="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Бордюры и орнаменты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6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4427404" cy="6357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2143108" y="642918"/>
            <a:ext cx="428628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2071670" y="571480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3"/>
          </p:cNvCxnSpPr>
          <p:nvPr/>
        </p:nvCxnSpPr>
        <p:spPr>
          <a:xfrm rot="5400000">
            <a:off x="1785918" y="836308"/>
            <a:ext cx="449552" cy="163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1857356" y="1071546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1500166" y="1071546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1428728" y="1071546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643042" y="1500174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214414" y="1714488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428728" y="2143116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643042" y="2571744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214414" y="2571744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9" idx="4"/>
            <a:endCxn id="11" idx="1"/>
          </p:cNvCxnSpPr>
          <p:nvPr/>
        </p:nvCxnSpPr>
        <p:spPr>
          <a:xfrm rot="16200000" flipH="1">
            <a:off x="1428728" y="1285860"/>
            <a:ext cx="306676" cy="163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1"/>
            <a:endCxn id="13" idx="3"/>
          </p:cNvCxnSpPr>
          <p:nvPr/>
        </p:nvCxnSpPr>
        <p:spPr>
          <a:xfrm rot="16200000" flipH="1" flipV="1">
            <a:off x="1291981" y="1464455"/>
            <a:ext cx="315342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3" idx="4"/>
            <a:endCxn id="15" idx="1"/>
          </p:cNvCxnSpPr>
          <p:nvPr/>
        </p:nvCxnSpPr>
        <p:spPr>
          <a:xfrm rot="16200000" flipH="1">
            <a:off x="1214414" y="1928802"/>
            <a:ext cx="306676" cy="163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1"/>
            <a:endCxn id="17" idx="0"/>
          </p:cNvCxnSpPr>
          <p:nvPr/>
        </p:nvCxnSpPr>
        <p:spPr>
          <a:xfrm rot="16200000" flipH="1" flipV="1">
            <a:off x="1163900" y="2285992"/>
            <a:ext cx="407704" cy="163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" idx="6"/>
            <a:endCxn id="16" idx="6"/>
          </p:cNvCxnSpPr>
          <p:nvPr/>
        </p:nvCxnSpPr>
        <p:spPr>
          <a:xfrm>
            <a:off x="1357290" y="2643182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Блок-схема: узел 33"/>
          <p:cNvSpPr/>
          <p:nvPr/>
        </p:nvSpPr>
        <p:spPr>
          <a:xfrm>
            <a:off x="1857356" y="2786058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1428728" y="3000372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16" idx="1"/>
            <a:endCxn id="35" idx="3"/>
          </p:cNvCxnSpPr>
          <p:nvPr/>
        </p:nvCxnSpPr>
        <p:spPr>
          <a:xfrm rot="16200000" flipH="1" flipV="1">
            <a:off x="1291981" y="2750339"/>
            <a:ext cx="529656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5" idx="7"/>
            <a:endCxn id="34" idx="2"/>
          </p:cNvCxnSpPr>
          <p:nvPr/>
        </p:nvCxnSpPr>
        <p:spPr>
          <a:xfrm rot="5400000" flipH="1" flipV="1">
            <a:off x="1622118" y="2786058"/>
            <a:ext cx="163800" cy="3066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Блок-схема: узел 40"/>
          <p:cNvSpPr/>
          <p:nvPr/>
        </p:nvSpPr>
        <p:spPr>
          <a:xfrm>
            <a:off x="2285984" y="3000372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1857356" y="3214686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34" idx="0"/>
            <a:endCxn id="42" idx="0"/>
          </p:cNvCxnSpPr>
          <p:nvPr/>
        </p:nvCxnSpPr>
        <p:spPr>
          <a:xfrm rot="16200000" flipH="1">
            <a:off x="1714480" y="3000372"/>
            <a:ext cx="428628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H="1">
            <a:off x="1857356" y="3071810"/>
            <a:ext cx="42862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41" idx="1"/>
          </p:cNvCxnSpPr>
          <p:nvPr/>
        </p:nvCxnSpPr>
        <p:spPr>
          <a:xfrm rot="16200000" flipH="1">
            <a:off x="2199751" y="3128453"/>
            <a:ext cx="479142" cy="2648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Блок-схема: узел 55"/>
          <p:cNvSpPr/>
          <p:nvPr/>
        </p:nvSpPr>
        <p:spPr>
          <a:xfrm>
            <a:off x="1428728" y="3429000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stCxn id="34" idx="3"/>
            <a:endCxn id="56" idx="7"/>
          </p:cNvCxnSpPr>
          <p:nvPr/>
        </p:nvCxnSpPr>
        <p:spPr>
          <a:xfrm rot="5400000">
            <a:off x="1443523" y="3015167"/>
            <a:ext cx="541914" cy="327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2071670" y="5572140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stCxn id="56" idx="0"/>
            <a:endCxn id="60" idx="0"/>
          </p:cNvCxnSpPr>
          <p:nvPr/>
        </p:nvCxnSpPr>
        <p:spPr>
          <a:xfrm rot="16200000" flipH="1">
            <a:off x="750067" y="4179099"/>
            <a:ext cx="2143140" cy="6429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Блок-схема: узел 68"/>
          <p:cNvSpPr/>
          <p:nvPr/>
        </p:nvSpPr>
        <p:spPr>
          <a:xfrm>
            <a:off x="1857356" y="5786454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>
            <a:off x="1857356" y="6000768"/>
            <a:ext cx="142876" cy="142876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>
            <a:stCxn id="60" idx="7"/>
            <a:endCxn id="69" idx="3"/>
          </p:cNvCxnSpPr>
          <p:nvPr/>
        </p:nvCxnSpPr>
        <p:spPr>
          <a:xfrm rot="16200000" flipH="1" flipV="1">
            <a:off x="1878280" y="5593064"/>
            <a:ext cx="315342" cy="3153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9" idx="0"/>
            <a:endCxn id="70" idx="0"/>
          </p:cNvCxnSpPr>
          <p:nvPr/>
        </p:nvCxnSpPr>
        <p:spPr>
          <a:xfrm rot="16200000" flipH="1">
            <a:off x="1821637" y="5893611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86380" y="1142984"/>
            <a:ext cx="3643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(2;14), (0;12), (-2;14),          (-3;12),</a:t>
            </a:r>
          </a:p>
          <a:p>
            <a:pPr algn="ctr"/>
            <a:r>
              <a:rPr lang="ru-RU" sz="2400" dirty="0" smtClean="0"/>
              <a:t>(-5;12), (-4;10), (-6;9) ,       (-5;7),</a:t>
            </a:r>
          </a:p>
          <a:p>
            <a:pPr algn="ctr"/>
            <a:r>
              <a:rPr lang="ru-RU" sz="2400" dirty="0" smtClean="0"/>
              <a:t>(-6;5), (-4;5), (-5;3), (-3;4),</a:t>
            </a:r>
          </a:p>
          <a:p>
            <a:pPr algn="ctr"/>
            <a:r>
              <a:rPr lang="ru-RU" sz="2400" dirty="0" smtClean="0"/>
              <a:t>(-3;2), (-1;3), (0;1).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(-5;1), (-3;4), (-2;-9)</a:t>
            </a:r>
          </a:p>
          <a:p>
            <a:pPr algn="ctr"/>
            <a:r>
              <a:rPr lang="ru-RU" sz="2400" dirty="0" smtClean="0"/>
              <a:t>(-3;-10), (-3;-11).</a:t>
            </a:r>
          </a:p>
          <a:p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14282" y="214290"/>
            <a:ext cx="64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</a:t>
            </a:r>
            <a:endParaRPr lang="ru-RU" sz="24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2678893" y="3393281"/>
            <a:ext cx="642942" cy="42862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1749405" y="3322637"/>
            <a:ext cx="786612" cy="4278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8" y="-214338"/>
            <a:ext cx="9044022" cy="1011246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Осевая симметрия относительно оси ординат </a:t>
            </a:r>
            <a:r>
              <a:rPr lang="ru-RU" sz="3200" i="1" u="sng" dirty="0" err="1" smtClean="0"/>
              <a:t>Оу</a:t>
            </a:r>
            <a:endParaRPr lang="ru-RU" sz="3200" i="1" u="sng" dirty="0"/>
          </a:p>
        </p:txBody>
      </p:sp>
      <p:pic>
        <p:nvPicPr>
          <p:cNvPr id="1026" name="Picture 2" descr="C:\Users\Администратор\Pictures\img042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214546" y="928670"/>
            <a:ext cx="4929222" cy="5715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371475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85723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Осевая симметрия относительно оси ординат</a:t>
            </a:r>
            <a:endParaRPr lang="ru-RU" sz="3200" u="sng" dirty="0"/>
          </a:p>
        </p:txBody>
      </p:sp>
      <p:pic>
        <p:nvPicPr>
          <p:cNvPr id="1026" name="Picture 2" descr="C:\Users\Администратор\Pictures\img035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143108" y="785794"/>
            <a:ext cx="4627860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35782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(-1;7), (-1;8), (-2;7), (-2;6), (-1;5), (-1;3), (1;3), (1;5), (2;6), (2;7), (1;8), (1;7), (-1;5), (-2;4), (-2;-4), (-3;-5), (-1;-5), (-1;0), (0;0), (0;-4), (-1;-5), (1;-5), (1;0), (1;-1), (3;-4), (2;-4), (1;-5), (5;-5), (5;-4), (6;-5), (8;-5), (10;-4), (10;-1), (8;1), (7;1), (6;0), (7;0), (8;-1), (8;-3), (7;-4), (6;-4), (6;-2), (5;0), (1;5). </a:t>
            </a:r>
          </a:p>
          <a:p>
            <a:pPr algn="ctr"/>
            <a:r>
              <a:rPr lang="ru-RU" dirty="0" smtClean="0"/>
              <a:t>Нос:</a:t>
            </a:r>
            <a:r>
              <a:rPr lang="ru-RU" dirty="0" smtClean="0">
                <a:sym typeface="Wingdings" pitchFamily="2" charset="2"/>
              </a:rPr>
              <a:t>(-1;4),(0;3),(1;4). Глаза(-1;6),  (1;6)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85723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«Волк»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78579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Новая папка\img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448272" cy="257942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cs typeface="Arabic Typesetting" pitchFamily="66" charset="-78"/>
              </a:rPr>
              <a:t>Обычная </a:t>
            </a:r>
            <a:r>
              <a:rPr lang="ru-RU" sz="3200" u="sng" dirty="0" err="1" smtClean="0">
                <a:cs typeface="Arabic Typesetting" pitchFamily="66" charset="-78"/>
              </a:rPr>
              <a:t>кляксография</a:t>
            </a:r>
            <a:endParaRPr lang="ru-RU" sz="3200" u="sng" dirty="0"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21297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Цветок ириса</a:t>
            </a:r>
            <a:endParaRPr lang="ru-RU" sz="2000" dirty="0"/>
          </a:p>
        </p:txBody>
      </p:sp>
      <p:pic>
        <p:nvPicPr>
          <p:cNvPr id="8" name="Picture 2" descr="C:\Users\Администратор\Desktop\Новая папка\img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816424" cy="2528955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92080" y="321297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Мышиные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разборки</a:t>
            </a:r>
            <a:endParaRPr lang="ru-RU" sz="2000" dirty="0"/>
          </a:p>
        </p:txBody>
      </p:sp>
      <p:pic>
        <p:nvPicPr>
          <p:cNvPr id="11" name="Picture 2" descr="C:\Users\Администратор\Desktop\Новая папка\img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694665" cy="244827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Администратор\Desktop\Новая папка\img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933056"/>
            <a:ext cx="2731339" cy="237626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5576" y="6309320"/>
            <a:ext cx="3327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Попугайчики Кеша и </a:t>
            </a:r>
            <a:r>
              <a:rPr lang="ru-RU" sz="2000" dirty="0" err="1" smtClean="0"/>
              <a:t>Геша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69884" y="6237312"/>
            <a:ext cx="337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Бабочка Пестрянка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Новая папка\img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51716" y="380533"/>
            <a:ext cx="2376264" cy="3144607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0"/>
            <a:ext cx="538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err="1" smtClean="0"/>
              <a:t>Кляксография</a:t>
            </a:r>
            <a:r>
              <a:rPr lang="ru-RU" sz="3200" u="sng" dirty="0" smtClean="0"/>
              <a:t> с трубочкой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14096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Новогодний фейерверк</a:t>
            </a:r>
            <a:endParaRPr lang="ru-RU" sz="2000" dirty="0"/>
          </a:p>
        </p:txBody>
      </p:sp>
      <p:pic>
        <p:nvPicPr>
          <p:cNvPr id="8" name="Picture 2" descr="C:\Users\Администратор\Desktop\Новая папка\img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456384" cy="237626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12160" y="314096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Унылая пора</a:t>
            </a:r>
            <a:endParaRPr lang="ru-RU" sz="2000" dirty="0"/>
          </a:p>
        </p:txBody>
      </p:sp>
      <p:pic>
        <p:nvPicPr>
          <p:cNvPr id="10" name="Picture 2" descr="C:\Users\Администратор\Pictures\img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01008"/>
            <a:ext cx="2446684" cy="309236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39952" y="616530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Танцовщик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Новая папка\img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032447" cy="260066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0"/>
            <a:ext cx="581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err="1" smtClean="0"/>
              <a:t>Кляксография</a:t>
            </a:r>
            <a:r>
              <a:rPr lang="ru-RU" sz="3200" u="sng" dirty="0" smtClean="0"/>
              <a:t> с ниточкой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50100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Букеты роз</a:t>
            </a:r>
            <a:endParaRPr lang="ru-RU" sz="2000" dirty="0"/>
          </a:p>
        </p:txBody>
      </p:sp>
      <p:pic>
        <p:nvPicPr>
          <p:cNvPr id="8" name="Picture 3" descr="C:\Users\Администратор\Pictures\img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89040"/>
            <a:ext cx="3960440" cy="273640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Администратор\Desktop\Новая папка\img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3888432" cy="259228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04248" y="357301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Ваза с цветами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Комета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Учеба-это путь к знанию. А в пути случается всякое – непогода, бездорожье, ухабины…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436510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В.Ф.Шаталов</a:t>
            </a:r>
          </a:p>
          <a:p>
            <a:pPr algn="r"/>
            <a:r>
              <a:rPr lang="ru-RU" sz="2000" dirty="0" smtClean="0"/>
              <a:t>(«Точка опоры»)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206b25bc897c6c94bf478e4de2089c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84576" cy="3984674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99592" y="3140968"/>
            <a:ext cx="792088" cy="16561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899592" y="3140968"/>
            <a:ext cx="72008" cy="72008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1691680" y="4797152"/>
            <a:ext cx="72008" cy="72008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1259632" y="3933056"/>
            <a:ext cx="72008" cy="72008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13660" y="3356992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57532" y="3429000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331640" y="4221088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377904" y="4291428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164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cxnSp>
        <p:nvCxnSpPr>
          <p:cNvPr id="25" name="Скругленная соединительная линия 24"/>
          <p:cNvCxnSpPr>
            <a:stCxn id="14" idx="7"/>
          </p:cNvCxnSpPr>
          <p:nvPr/>
        </p:nvCxnSpPr>
        <p:spPr>
          <a:xfrm rot="5400000" flipH="1" flipV="1">
            <a:off x="1033063" y="3356993"/>
            <a:ext cx="874641" cy="298577"/>
          </a:xfrm>
          <a:prstGeom prst="curvedConnector3">
            <a:avLst>
              <a:gd name="adj1" fmla="val 6125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03648" y="24928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Ц.С.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6876256" y="3068960"/>
            <a:ext cx="1440160" cy="187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04248" y="3356992"/>
            <a:ext cx="1584176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3224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388424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8028384" y="27089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 rot="2253791" flipV="1">
            <a:off x="7540577" y="3817598"/>
            <a:ext cx="100979" cy="122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992136" y="3471204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064144" y="3529144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812360" y="4077072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884368" y="4149080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452320" y="20608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О.С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9" name="Параллелограмм 78"/>
          <p:cNvSpPr/>
          <p:nvPr/>
        </p:nvSpPr>
        <p:spPr>
          <a:xfrm>
            <a:off x="3635896" y="4725144"/>
            <a:ext cx="1944216" cy="936104"/>
          </a:xfrm>
          <a:prstGeom prst="parallelogram">
            <a:avLst>
              <a:gd name="adj" fmla="val 565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4644008" y="4077072"/>
            <a:ext cx="0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4644008" y="5733256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4644008" y="5301208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4008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899592" y="27809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835696" y="45811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62" name="Блок-схема: узел 61"/>
          <p:cNvSpPr/>
          <p:nvPr/>
        </p:nvSpPr>
        <p:spPr>
          <a:xfrm>
            <a:off x="6804248" y="3356992"/>
            <a:ext cx="72008" cy="72008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Блок-схема: узел 62"/>
          <p:cNvSpPr/>
          <p:nvPr/>
        </p:nvSpPr>
        <p:spPr>
          <a:xfrm>
            <a:off x="8316416" y="4509120"/>
            <a:ext cx="72008" cy="72008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5" name="Скругленная соединительная линия 74"/>
          <p:cNvCxnSpPr/>
          <p:nvPr/>
        </p:nvCxnSpPr>
        <p:spPr>
          <a:xfrm rot="16200000" flipV="1">
            <a:off x="7272300" y="2960948"/>
            <a:ext cx="1080120" cy="14401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Блок-схема: узел 76"/>
          <p:cNvSpPr/>
          <p:nvPr/>
        </p:nvSpPr>
        <p:spPr>
          <a:xfrm>
            <a:off x="4586068" y="4077072"/>
            <a:ext cx="72008" cy="72008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Блок-схема: узел 79"/>
          <p:cNvSpPr/>
          <p:nvPr/>
        </p:nvSpPr>
        <p:spPr>
          <a:xfrm>
            <a:off x="4600136" y="6525344"/>
            <a:ext cx="72008" cy="72008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3851920" y="52292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endParaRPr lang="ru-RU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4716016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89" name="Блок-схема: узел 88"/>
          <p:cNvSpPr/>
          <p:nvPr/>
        </p:nvSpPr>
        <p:spPr>
          <a:xfrm>
            <a:off x="4600136" y="5127388"/>
            <a:ext cx="72008" cy="72008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5868144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С.О.П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1" name="Блок-схема: узел 90"/>
          <p:cNvSpPr/>
          <p:nvPr/>
        </p:nvSpPr>
        <p:spPr>
          <a:xfrm>
            <a:off x="5220072" y="5013176"/>
            <a:ext cx="45719" cy="45719"/>
          </a:xfrm>
          <a:prstGeom prst="flowChartConnec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4" name="Скругленная соединительная линия 93"/>
          <p:cNvCxnSpPr/>
          <p:nvPr/>
        </p:nvCxnSpPr>
        <p:spPr>
          <a:xfrm>
            <a:off x="5292080" y="5013176"/>
            <a:ext cx="1368152" cy="576064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56120" y="439324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456120" y="446524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457788" y="618104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456120" y="610569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4572000" y="404664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572000" y="1124744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572000" y="3068960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23112" cy="6480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 в цветочке, я в листочке</a:t>
            </a:r>
            <a:br>
              <a:rPr lang="ru-RU" dirty="0" smtClean="0"/>
            </a:br>
            <a:r>
              <a:rPr lang="ru-RU" dirty="0" smtClean="0"/>
              <a:t>Я в </a:t>
            </a:r>
            <a:r>
              <a:rPr lang="ru-RU" dirty="0" smtClean="0"/>
              <a:t>жучке, </a:t>
            </a:r>
            <a:r>
              <a:rPr lang="ru-RU" dirty="0" smtClean="0"/>
              <a:t>и в паучке</a:t>
            </a:r>
            <a:br>
              <a:rPr lang="ru-RU" dirty="0" smtClean="0"/>
            </a:br>
            <a:r>
              <a:rPr lang="ru-RU" dirty="0" smtClean="0"/>
              <a:t>Я в </a:t>
            </a:r>
            <a:r>
              <a:rPr lang="ru-RU" dirty="0" smtClean="0"/>
              <a:t>снежинке, </a:t>
            </a:r>
            <a:r>
              <a:rPr lang="ru-RU" dirty="0" smtClean="0"/>
              <a:t>и в слезинке</a:t>
            </a:r>
            <a:br>
              <a:rPr lang="ru-RU" dirty="0" smtClean="0"/>
            </a:br>
            <a:r>
              <a:rPr lang="ru-RU" dirty="0" smtClean="0"/>
              <a:t>Я в узоре на ковре</a:t>
            </a:r>
            <a:br>
              <a:rPr lang="ru-RU" dirty="0" smtClean="0"/>
            </a:br>
            <a:r>
              <a:rPr lang="ru-RU" dirty="0" smtClean="0"/>
              <a:t>Я в быту, в архитектуре</a:t>
            </a:r>
            <a:br>
              <a:rPr lang="ru-RU" dirty="0" smtClean="0"/>
            </a:br>
            <a:r>
              <a:rPr lang="ru-RU" dirty="0" smtClean="0"/>
              <a:t>Я в обоях на стене</a:t>
            </a:r>
            <a:br>
              <a:rPr lang="ru-RU" dirty="0" smtClean="0"/>
            </a:br>
            <a:r>
              <a:rPr lang="ru-RU" dirty="0" smtClean="0"/>
              <a:t>Я в искусстве, я в науке</a:t>
            </a:r>
            <a:br>
              <a:rPr lang="ru-RU" dirty="0" smtClean="0"/>
            </a:br>
            <a:r>
              <a:rPr lang="ru-RU" dirty="0" smtClean="0"/>
              <a:t>В человеке</a:t>
            </a:r>
            <a:br>
              <a:rPr lang="ru-RU" dirty="0" smtClean="0"/>
            </a:br>
            <a:r>
              <a:rPr lang="ru-RU" dirty="0" smtClean="0"/>
              <a:t> Я -везде!!!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500990" cy="785818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Симметрия в архитектуре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Администратор\Desktop\phoca_thumb_l_dsc04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28628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500298" y="3500438"/>
            <a:ext cx="2071702" cy="214314"/>
          </a:xfrm>
          <a:prstGeom prst="line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105273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творениях человека</a:t>
            </a:r>
          </a:p>
          <a:p>
            <a:pPr algn="ctr"/>
            <a:r>
              <a:rPr lang="ru-RU" sz="2400" dirty="0" smtClean="0"/>
              <a:t>симметрия больше всего проявляется в архитектуре</a:t>
            </a:r>
            <a:endParaRPr lang="ru-RU" dirty="0"/>
          </a:p>
        </p:txBody>
      </p:sp>
      <p:pic>
        <p:nvPicPr>
          <p:cNvPr id="15" name="Picture 2" descr="C:\Users\Администратор\Desktop\phoca_thumb_l_DSC04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21484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4786322"/>
            <a:ext cx="9144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</a:t>
            </a:r>
            <a:r>
              <a:rPr lang="ru-RU" sz="2000" dirty="0" smtClean="0">
                <a:solidFill>
                  <a:schemeClr val="bg1"/>
                </a:solidFill>
              </a:rPr>
              <a:t>Бассейн «Дельфин».                                    Детская школа искусств.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 Р.п. Саргатское, ул. Солнечная.                Р.п. Саргатское, ул. Октябрьская/17.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715802" y="3499644"/>
            <a:ext cx="2143140" cy="158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71800" y="5805264"/>
            <a:ext cx="509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Осевая симметрия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86380" y="4572008"/>
            <a:ext cx="328614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Часовня.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Р.п. Саргатское,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ул. Октябрьская.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500570"/>
            <a:ext cx="4429156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Саргатский историко-краеведческий музей.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Р.п. Саргатское, ул. Октябрьская/30.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Администратор\Desktop\phoca_thumb_l_IMG_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3171825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Администратор\Desktop\phoca_thumb_l_DSC02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298"/>
            <a:ext cx="428725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2715406" y="3571082"/>
            <a:ext cx="1285884" cy="1588"/>
          </a:xfrm>
          <a:prstGeom prst="line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0072" y="580526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Симметрия подобия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580526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Осевая симметрия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376222" cy="989034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Симметрия в природе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Администратор\Desktop\Simetr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857652" cy="27003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5000636"/>
            <a:ext cx="8929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Двусторонняя симметрия </a:t>
            </a:r>
            <a:r>
              <a:rPr lang="ru-RU" sz="2400" dirty="0" smtClean="0"/>
              <a:t>(тело можно разделить на две зеркальные половинки только одной плоскостью)</a:t>
            </a:r>
            <a:endParaRPr lang="ru-RU" sz="2800" dirty="0"/>
          </a:p>
        </p:txBody>
      </p:sp>
      <p:pic>
        <p:nvPicPr>
          <p:cNvPr id="3" name="Picture 2" descr="C:\Users\Администратор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357586" cy="27146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Simetrij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571900" cy="35417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Администратор\Desktop\0913cdee98e766a7d02368361db5aa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14488"/>
            <a:ext cx="2786082" cy="34083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5500702"/>
            <a:ext cx="638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Радиальная или лучевая симметрия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54868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Природа</a:t>
            </a:r>
            <a:r>
              <a:rPr lang="ru-RU" sz="2800" dirty="0" smtClean="0"/>
              <a:t> - удивительный творец и мастер.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578645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Зеркальная симметрия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43446"/>
            <a:ext cx="914400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Каждая из половинок служит зеркальным отражением другой, а разделяющая их плоскость называется зеркальной плоскостью.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1512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0042"/>
            <a:ext cx="5500726" cy="413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536</TotalTime>
  <Words>701</Words>
  <Application>Microsoft Office PowerPoint</Application>
  <PresentationFormat>Экран (4:3)</PresentationFormat>
  <Paragraphs>129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Творческий проект учащихся 7 класса «СИММЕТРИЯ  ВОКРУГ  НАС».  (Избранное)</vt:lpstr>
      <vt:lpstr>Опорный сигнал-это наглядная схема, в которой закодировано содержание темы урока…  Наглядность облегчает понимание нового материала и его закрепление в памяти.  Человеку свойственно мыслить образами… </vt:lpstr>
      <vt:lpstr>Слайд 3</vt:lpstr>
      <vt:lpstr>Я в цветочке, я в листочке Я в жучке, и в паучке Я в снежинке, и в слезинке Я в узоре на ковре Я в быту, в архитектуре Я в обоях на стене Я в искусстве, я в науке В человеке  Я -везде!!!  </vt:lpstr>
      <vt:lpstr>Симметрия в архитектуре</vt:lpstr>
      <vt:lpstr>Слайд 6</vt:lpstr>
      <vt:lpstr>Симметрия в природе</vt:lpstr>
      <vt:lpstr>Слайд 8</vt:lpstr>
      <vt:lpstr>Слайд 9</vt:lpstr>
      <vt:lpstr>Слайд 10</vt:lpstr>
      <vt:lpstr>Симметрия в науке</vt:lpstr>
      <vt:lpstr>Слайд 12</vt:lpstr>
      <vt:lpstr>Слайд 13</vt:lpstr>
      <vt:lpstr>Слайд 14</vt:lpstr>
      <vt:lpstr>Слайд 15</vt:lpstr>
      <vt:lpstr>Слайд 16</vt:lpstr>
      <vt:lpstr>Бордюры, симметричные относительно горизонтальной оси:</vt:lpstr>
      <vt:lpstr>Слайд 18</vt:lpstr>
      <vt:lpstr>Слайд 19</vt:lpstr>
      <vt:lpstr>Слайд 20</vt:lpstr>
      <vt:lpstr>Слайд 21</vt:lpstr>
      <vt:lpstr>Слайд 22</vt:lpstr>
      <vt:lpstr>Слайд 23</vt:lpstr>
      <vt:lpstr>Осевая симметрия относительно оси ординат Оу</vt:lpstr>
      <vt:lpstr>Осевая симметрия относительно оси ординат</vt:lpstr>
      <vt:lpstr>Слайд 26</vt:lpstr>
      <vt:lpstr>Слайд 27</vt:lpstr>
      <vt:lpstr>Слайд 28</vt:lpstr>
      <vt:lpstr>Учеба-это путь к знанию. А в пути случается всякое – непогода, бездорожье, ухабины…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GYPNORION</dc:creator>
  <cp:lastModifiedBy>1</cp:lastModifiedBy>
  <cp:revision>50</cp:revision>
  <dcterms:created xsi:type="dcterms:W3CDTF">2011-12-09T18:10:32Z</dcterms:created>
  <dcterms:modified xsi:type="dcterms:W3CDTF">2013-04-29T15:33:55Z</dcterms:modified>
</cp:coreProperties>
</file>