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7" r:id="rId4"/>
    <p:sldId id="260" r:id="rId5"/>
    <p:sldId id="265" r:id="rId6"/>
    <p:sldId id="266" r:id="rId7"/>
    <p:sldId id="258" r:id="rId8"/>
    <p:sldId id="261" r:id="rId9"/>
    <p:sldId id="259" r:id="rId10"/>
    <p:sldId id="262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857232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Признаки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параллельности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вух прямых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04" y="4714884"/>
            <a:ext cx="6572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Учитель математики </a:t>
            </a:r>
          </a:p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НОУ СОШ «Кристалл» </a:t>
            </a:r>
          </a:p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г. Сызрань</a:t>
            </a:r>
          </a:p>
          <a:p>
            <a:pPr algn="r"/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Жидова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Мария Вячеславовна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0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Доказательство: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500298" y="1357298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00298" y="2357430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3357554" y="642918"/>
            <a:ext cx="1728787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00298" y="857232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а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28860" y="185736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b</a:t>
            </a:r>
            <a:endParaRPr lang="ru-RU" sz="2400" b="1" i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143372" y="1928802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1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12858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1285860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3</a:t>
            </a:r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3571876"/>
            <a:ext cx="84705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1) </a:t>
            </a:r>
            <a:r>
              <a:rPr lang="ru-RU" sz="2400" b="1" dirty="0" smtClean="0">
                <a:latin typeface="Book Antiqua" pitchFamily="18" charset="0"/>
              </a:rPr>
              <a:t>Так </a:t>
            </a:r>
            <a:r>
              <a:rPr lang="ru-RU" sz="2400" b="1" dirty="0" smtClean="0">
                <a:latin typeface="Book Antiqua" pitchFamily="18" charset="0"/>
              </a:rPr>
              <a:t>как        3+       2 = 180</a:t>
            </a:r>
            <a:r>
              <a:rPr lang="en-US" sz="2400" b="1" dirty="0" smtClean="0">
                <a:latin typeface="Book Antiqua" pitchFamily="18" charset="0"/>
              </a:rPr>
              <a:t>º</a:t>
            </a:r>
            <a:r>
              <a:rPr lang="ru-RU" sz="2400" b="1" dirty="0" smtClean="0">
                <a:latin typeface="Book Antiqua" pitchFamily="18" charset="0"/>
              </a:rPr>
              <a:t> (смежные),       1+       2 = 180</a:t>
            </a:r>
            <a:r>
              <a:rPr lang="en-US" sz="2400" b="1" dirty="0" smtClean="0">
                <a:latin typeface="Book Antiqua" pitchFamily="18" charset="0"/>
              </a:rPr>
              <a:t>º</a:t>
            </a:r>
            <a:endParaRPr lang="ru-RU" sz="2400" b="1" dirty="0" smtClean="0">
              <a:latin typeface="Book Antiqua" pitchFamily="18" charset="0"/>
            </a:endParaRPr>
          </a:p>
          <a:p>
            <a:pPr marL="457200" indent="-457200"/>
            <a:r>
              <a:rPr lang="ru-RU" sz="2400" b="1" dirty="0" smtClean="0">
                <a:latin typeface="Book Antiqua" pitchFamily="18" charset="0"/>
              </a:rPr>
              <a:t>(по </a:t>
            </a:r>
            <a:r>
              <a:rPr lang="ru-RU" sz="2400" b="1" dirty="0" smtClean="0">
                <a:latin typeface="Book Antiqua" pitchFamily="18" charset="0"/>
              </a:rPr>
              <a:t>условию), </a:t>
            </a:r>
            <a:r>
              <a:rPr lang="ru-RU" sz="2400" b="1" dirty="0" smtClean="0">
                <a:latin typeface="Book Antiqua" pitchFamily="18" charset="0"/>
              </a:rPr>
              <a:t>то     </a:t>
            </a:r>
            <a:r>
              <a:rPr lang="ru-RU" sz="2400" b="1" dirty="0" smtClean="0">
                <a:latin typeface="Book Antiqua" pitchFamily="18" charset="0"/>
              </a:rPr>
              <a:t>1=        3.</a:t>
            </a:r>
          </a:p>
          <a:p>
            <a:endParaRPr lang="ru-RU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2) </a:t>
            </a:r>
            <a:r>
              <a:rPr lang="ru-RU" sz="2400" b="1" dirty="0" smtClean="0">
                <a:latin typeface="Book Antiqua" pitchFamily="18" charset="0"/>
              </a:rPr>
              <a:t>Так как углы 1 и 3 накрест лежащие и равны 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latin typeface="Book Antiqua" pitchFamily="18" charset="0"/>
              </a:rPr>
              <a:t>(</a:t>
            </a:r>
            <a:r>
              <a:rPr lang="ru-RU" sz="2400" b="1" dirty="0" smtClean="0">
                <a:latin typeface="Book Antiqua" pitchFamily="18" charset="0"/>
              </a:rPr>
              <a:t>по доказанному), то 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en-US" sz="2400" b="1" dirty="0" smtClean="0">
                <a:latin typeface="Book Antiqua" pitchFamily="18" charset="0"/>
              </a:rPr>
              <a:t>a</a:t>
            </a:r>
            <a:r>
              <a:rPr lang="en-US" sz="24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400" b="1" dirty="0" smtClean="0">
                <a:latin typeface="Book Antiqua" pitchFamily="18" charset="0"/>
              </a:rPr>
              <a:t>b</a:t>
            </a:r>
            <a:r>
              <a:rPr lang="ru-RU" sz="2400" b="1" dirty="0" smtClean="0">
                <a:latin typeface="Book Antiqua" pitchFamily="18" charset="0"/>
              </a:rPr>
              <a:t>.</a:t>
            </a:r>
          </a:p>
          <a:p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3) </a:t>
            </a:r>
            <a:r>
              <a:rPr lang="ru-RU" sz="2400" b="1" dirty="0" smtClean="0">
                <a:latin typeface="Book Antiqua" pitchFamily="18" charset="0"/>
              </a:rPr>
              <a:t>Теорема доказана.</a:t>
            </a:r>
          </a:p>
          <a:p>
            <a:r>
              <a:rPr lang="ru-RU" b="1" dirty="0" smtClean="0">
                <a:latin typeface="Book Antiqua" pitchFamily="18" charset="0"/>
              </a:rPr>
              <a:t>                              </a:t>
            </a:r>
            <a:endParaRPr lang="ru-RU" b="1" dirty="0">
              <a:latin typeface="Book Antiqua" pitchFamily="18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64331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64331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876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571876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00050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00050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572000" y="428604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c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3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142852"/>
            <a:ext cx="5445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Задачи для решения в классе: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857232"/>
            <a:ext cx="1210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№ 188</a:t>
            </a:r>
          </a:p>
          <a:p>
            <a:r>
              <a:rPr lang="ru-RU" sz="2800" dirty="0" smtClean="0">
                <a:latin typeface="Book Antiqua" pitchFamily="18" charset="0"/>
              </a:rPr>
              <a:t>№ </a:t>
            </a:r>
            <a:r>
              <a:rPr lang="ru-RU" sz="2800" dirty="0" smtClean="0">
                <a:latin typeface="Book Antiqua" pitchFamily="18" charset="0"/>
              </a:rPr>
              <a:t>191</a:t>
            </a:r>
            <a:endParaRPr lang="ru-RU" sz="2800" dirty="0" smtClean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2714620"/>
            <a:ext cx="4891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Задачи для решения дома: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429000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Book Antiqua" pitchFamily="18" charset="0"/>
              </a:rPr>
              <a:t>№ 192</a:t>
            </a:r>
            <a:endParaRPr lang="ru-RU" sz="2800" dirty="0">
              <a:solidFill>
                <a:prstClr val="blac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35729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Book Antiqua" pitchFamily="18" charset="0"/>
              </a:rPr>
              <a:t>Атанасян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latin typeface="Book Antiqua" pitchFamily="18" charset="0"/>
              </a:rPr>
              <a:t>Л. С., Бутузов В. Ф., Кадомцев С. Б., Позняк Э. Г., Юдина И. И</a:t>
            </a:r>
            <a:r>
              <a:rPr lang="ru-RU" sz="2400" dirty="0" smtClean="0">
                <a:latin typeface="Book Antiqua" pitchFamily="18" charset="0"/>
              </a:rPr>
              <a:t>.</a:t>
            </a:r>
            <a:r>
              <a:rPr lang="ru-RU" sz="2400" dirty="0" smtClean="0">
                <a:latin typeface="Book Antiqua" pitchFamily="18" charset="0"/>
              </a:rPr>
              <a:t> Геометрия 7-9 классы (учебник</a:t>
            </a:r>
            <a:r>
              <a:rPr lang="ru-RU" sz="2400" dirty="0" smtClean="0">
                <a:latin typeface="Book Antiqua" pitchFamily="18" charset="0"/>
              </a:rPr>
              <a:t>)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latin typeface="Book Antiqua" pitchFamily="18" charset="0"/>
              </a:rPr>
              <a:t>- М</a:t>
            </a:r>
            <a:r>
              <a:rPr lang="ru-RU" sz="2400" dirty="0" smtClean="0">
                <a:latin typeface="Book Antiqua" pitchFamily="18" charset="0"/>
              </a:rPr>
              <a:t>, Просвещение, 2010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42852"/>
            <a:ext cx="2238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Литература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2143116"/>
            <a:ext cx="5158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 Antiqua" pitchFamily="18" charset="0"/>
              </a:rPr>
              <a:t>Спасибо за внимание!</a:t>
            </a:r>
            <a:endParaRPr lang="ru-RU" sz="3600" b="1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57158" y="214290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Book Antiqua" pitchFamily="18" charset="0"/>
              </a:rPr>
              <a:t>Накрест лежащие</a:t>
            </a:r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>
            <a:off x="395288" y="11969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6"/>
          <p:cNvSpPr>
            <a:spLocks noChangeShapeType="1"/>
          </p:cNvSpPr>
          <p:nvPr/>
        </p:nvSpPr>
        <p:spPr bwMode="auto">
          <a:xfrm>
            <a:off x="395288" y="17732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 flipH="1">
            <a:off x="1187450" y="692150"/>
            <a:ext cx="64770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1258888" y="11255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1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1403350" y="14843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</a:t>
            </a:r>
          </a:p>
        </p:txBody>
      </p:sp>
      <p:sp>
        <p:nvSpPr>
          <p:cNvPr id="54" name="Line 10"/>
          <p:cNvSpPr>
            <a:spLocks noChangeShapeType="1"/>
          </p:cNvSpPr>
          <p:nvPr/>
        </p:nvSpPr>
        <p:spPr bwMode="auto">
          <a:xfrm>
            <a:off x="468313" y="29972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>
            <a:off x="468313" y="3716338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 flipH="1">
            <a:off x="1187450" y="2492375"/>
            <a:ext cx="792163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1692275" y="29241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3</a:t>
            </a: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1187450" y="34290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4</a:t>
            </a: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3428992" y="214290"/>
            <a:ext cx="27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Book Antiqua" pitchFamily="18" charset="0"/>
              </a:rPr>
              <a:t>Односторонние</a:t>
            </a:r>
          </a:p>
        </p:txBody>
      </p:sp>
      <p:sp>
        <p:nvSpPr>
          <p:cNvPr id="60" name="Line 16"/>
          <p:cNvSpPr>
            <a:spLocks noChangeShapeType="1"/>
          </p:cNvSpPr>
          <p:nvPr/>
        </p:nvSpPr>
        <p:spPr bwMode="auto">
          <a:xfrm>
            <a:off x="3419475" y="1196975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3419475" y="1844675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3419475" y="2924175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3419475" y="3716338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>
            <a:off x="6372225" y="1196975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>
            <a:off x="6443663" y="170021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" name="Line 22"/>
          <p:cNvSpPr>
            <a:spLocks noChangeShapeType="1"/>
          </p:cNvSpPr>
          <p:nvPr/>
        </p:nvSpPr>
        <p:spPr bwMode="auto">
          <a:xfrm>
            <a:off x="6443663" y="321310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6443663" y="263683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" name="Line 24"/>
          <p:cNvSpPr>
            <a:spLocks noChangeShapeType="1"/>
          </p:cNvSpPr>
          <p:nvPr/>
        </p:nvSpPr>
        <p:spPr bwMode="auto">
          <a:xfrm>
            <a:off x="6443663" y="46529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" name="Line 25"/>
          <p:cNvSpPr>
            <a:spLocks noChangeShapeType="1"/>
          </p:cNvSpPr>
          <p:nvPr/>
        </p:nvSpPr>
        <p:spPr bwMode="auto">
          <a:xfrm>
            <a:off x="6443663" y="414972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516688" y="602138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" name="Line 27"/>
          <p:cNvSpPr>
            <a:spLocks noChangeShapeType="1"/>
          </p:cNvSpPr>
          <p:nvPr/>
        </p:nvSpPr>
        <p:spPr bwMode="auto">
          <a:xfrm>
            <a:off x="6516688" y="55165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" name="Line 29"/>
          <p:cNvSpPr>
            <a:spLocks noChangeShapeType="1"/>
          </p:cNvSpPr>
          <p:nvPr/>
        </p:nvSpPr>
        <p:spPr bwMode="auto">
          <a:xfrm flipH="1">
            <a:off x="4284663" y="692150"/>
            <a:ext cx="64770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 flipH="1">
            <a:off x="3995738" y="2420938"/>
            <a:ext cx="64770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" name="Line 31"/>
          <p:cNvSpPr>
            <a:spLocks noChangeShapeType="1"/>
          </p:cNvSpPr>
          <p:nvPr/>
        </p:nvSpPr>
        <p:spPr bwMode="auto">
          <a:xfrm flipH="1">
            <a:off x="7164388" y="3500438"/>
            <a:ext cx="64770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" name="Line 32"/>
          <p:cNvSpPr>
            <a:spLocks noChangeShapeType="1"/>
          </p:cNvSpPr>
          <p:nvPr/>
        </p:nvSpPr>
        <p:spPr bwMode="auto">
          <a:xfrm flipH="1">
            <a:off x="7092950" y="1989138"/>
            <a:ext cx="64770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 flipH="1">
            <a:off x="7164388" y="765175"/>
            <a:ext cx="5048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 flipH="1">
            <a:off x="7164388" y="4941888"/>
            <a:ext cx="64770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" name="Text Box 35"/>
          <p:cNvSpPr txBox="1">
            <a:spLocks noChangeArrowheads="1"/>
          </p:cNvSpPr>
          <p:nvPr/>
        </p:nvSpPr>
        <p:spPr bwMode="auto">
          <a:xfrm>
            <a:off x="4427538" y="11255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1</a:t>
            </a:r>
          </a:p>
        </p:txBody>
      </p: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7451725" y="90805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1</a:t>
            </a:r>
          </a:p>
        </p:txBody>
      </p:sp>
      <p:sp>
        <p:nvSpPr>
          <p:cNvPr id="80" name="Text Box 37"/>
          <p:cNvSpPr txBox="1">
            <a:spLocks noChangeArrowheads="1"/>
          </p:cNvSpPr>
          <p:nvPr/>
        </p:nvSpPr>
        <p:spPr bwMode="auto">
          <a:xfrm>
            <a:off x="7308850" y="14128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</a:t>
            </a:r>
          </a:p>
        </p:txBody>
      </p:sp>
      <p:sp>
        <p:nvSpPr>
          <p:cNvPr id="81" name="Text Box 38"/>
          <p:cNvSpPr txBox="1">
            <a:spLocks noChangeArrowheads="1"/>
          </p:cNvSpPr>
          <p:nvPr/>
        </p:nvSpPr>
        <p:spPr bwMode="auto">
          <a:xfrm>
            <a:off x="421163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</a:t>
            </a:r>
          </a:p>
        </p:txBody>
      </p:sp>
      <p:sp>
        <p:nvSpPr>
          <p:cNvPr id="82" name="Text Box 39"/>
          <p:cNvSpPr txBox="1">
            <a:spLocks noChangeArrowheads="1"/>
          </p:cNvSpPr>
          <p:nvPr/>
        </p:nvSpPr>
        <p:spPr bwMode="auto">
          <a:xfrm>
            <a:off x="4356100" y="29241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3</a:t>
            </a:r>
          </a:p>
        </p:txBody>
      </p:sp>
      <p:sp>
        <p:nvSpPr>
          <p:cNvPr id="83" name="Text Box 40"/>
          <p:cNvSpPr txBox="1">
            <a:spLocks noChangeArrowheads="1"/>
          </p:cNvSpPr>
          <p:nvPr/>
        </p:nvSpPr>
        <p:spPr bwMode="auto">
          <a:xfrm>
            <a:off x="7380288" y="26368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3</a:t>
            </a:r>
          </a:p>
        </p:txBody>
      </p:sp>
      <p:sp>
        <p:nvSpPr>
          <p:cNvPr id="84" name="Text Box 41"/>
          <p:cNvSpPr txBox="1">
            <a:spLocks noChangeArrowheads="1"/>
          </p:cNvSpPr>
          <p:nvPr/>
        </p:nvSpPr>
        <p:spPr bwMode="auto">
          <a:xfrm>
            <a:off x="7164388" y="3213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4</a:t>
            </a:r>
          </a:p>
        </p:txBody>
      </p:sp>
      <p:sp>
        <p:nvSpPr>
          <p:cNvPr id="85" name="Text Box 42"/>
          <p:cNvSpPr txBox="1">
            <a:spLocks noChangeArrowheads="1"/>
          </p:cNvSpPr>
          <p:nvPr/>
        </p:nvSpPr>
        <p:spPr bwMode="auto">
          <a:xfrm>
            <a:off x="4211638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4</a:t>
            </a:r>
          </a:p>
        </p:txBody>
      </p:sp>
      <p:sp>
        <p:nvSpPr>
          <p:cNvPr id="86" name="Text Box 43"/>
          <p:cNvSpPr txBox="1">
            <a:spLocks noChangeArrowheads="1"/>
          </p:cNvSpPr>
          <p:nvPr/>
        </p:nvSpPr>
        <p:spPr bwMode="auto">
          <a:xfrm>
            <a:off x="7235825" y="38608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5</a:t>
            </a:r>
          </a:p>
        </p:txBody>
      </p:sp>
      <p:sp>
        <p:nvSpPr>
          <p:cNvPr id="87" name="Text Box 44"/>
          <p:cNvSpPr txBox="1">
            <a:spLocks noChangeArrowheads="1"/>
          </p:cNvSpPr>
          <p:nvPr/>
        </p:nvSpPr>
        <p:spPr bwMode="auto">
          <a:xfrm>
            <a:off x="7092950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6</a:t>
            </a:r>
          </a:p>
        </p:txBody>
      </p:sp>
      <p:sp>
        <p:nvSpPr>
          <p:cNvPr id="88" name="Text Box 45"/>
          <p:cNvSpPr txBox="1">
            <a:spLocks noChangeArrowheads="1"/>
          </p:cNvSpPr>
          <p:nvPr/>
        </p:nvSpPr>
        <p:spPr bwMode="auto">
          <a:xfrm>
            <a:off x="7235825" y="55165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7</a:t>
            </a:r>
          </a:p>
        </p:txBody>
      </p:sp>
      <p:sp>
        <p:nvSpPr>
          <p:cNvPr id="89" name="Text Box 46"/>
          <p:cNvSpPr txBox="1">
            <a:spLocks noChangeArrowheads="1"/>
          </p:cNvSpPr>
          <p:nvPr/>
        </p:nvSpPr>
        <p:spPr bwMode="auto">
          <a:xfrm>
            <a:off x="7092950" y="5949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8</a:t>
            </a:r>
          </a:p>
        </p:txBody>
      </p:sp>
      <p:sp>
        <p:nvSpPr>
          <p:cNvPr id="90" name="Text Box 48"/>
          <p:cNvSpPr txBox="1">
            <a:spLocks noChangeArrowheads="1"/>
          </p:cNvSpPr>
          <p:nvPr/>
        </p:nvSpPr>
        <p:spPr bwMode="auto">
          <a:xfrm>
            <a:off x="3143240" y="285728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FF33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91" name="Text Box 49"/>
          <p:cNvSpPr txBox="1">
            <a:spLocks noChangeArrowheads="1"/>
          </p:cNvSpPr>
          <p:nvPr/>
        </p:nvSpPr>
        <p:spPr bwMode="auto">
          <a:xfrm>
            <a:off x="6000760" y="285728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FF330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215074" y="214290"/>
            <a:ext cx="2820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Book Antiqua" pitchFamily="18" charset="0"/>
              </a:rPr>
              <a:t>Соответственные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42844" y="285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9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Book Antiqua" pitchFamily="18" charset="0"/>
              </a:rPr>
              <a:t>Теорема</a:t>
            </a:r>
          </a:p>
          <a:p>
            <a:r>
              <a:rPr lang="ru-RU" sz="2800" b="1" dirty="0" smtClean="0">
                <a:latin typeface="Book Antiqua" pitchFamily="18" charset="0"/>
              </a:rPr>
              <a:t>Если при пересечении двух прямых секущей накрест лежащие углы равны, то прямые параллельны.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84213" y="3068638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4213" y="4149725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763713" y="2420938"/>
            <a:ext cx="1728787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1188" y="2492375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а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1188" y="36449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63938" y="22764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55875" y="30686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1</a:t>
            </a:r>
            <a:endParaRPr lang="ru-RU" sz="2400" b="1" i="1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627313" y="37163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2</a:t>
            </a:r>
            <a:endParaRPr lang="ru-RU" sz="2400" b="1" i="1"/>
          </a:p>
        </p:txBody>
      </p:sp>
      <p:sp>
        <p:nvSpPr>
          <p:cNvPr id="21" name="Прямоугольник 20"/>
          <p:cNvSpPr/>
          <p:nvPr/>
        </p:nvSpPr>
        <p:spPr>
          <a:xfrm>
            <a:off x="4429124" y="1928802"/>
            <a:ext cx="45005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Дано: </a:t>
            </a:r>
          </a:p>
          <a:p>
            <a:r>
              <a:rPr lang="en-US" sz="2800" b="1" dirty="0" smtClean="0">
                <a:latin typeface="Book Antiqua" pitchFamily="18" charset="0"/>
              </a:rPr>
              <a:t>a</a:t>
            </a:r>
            <a:r>
              <a:rPr lang="ru-RU" sz="2800" b="1" dirty="0" smtClean="0">
                <a:latin typeface="Book Antiqua" pitchFamily="18" charset="0"/>
              </a:rPr>
              <a:t> ,</a:t>
            </a:r>
            <a:r>
              <a:rPr lang="en-US" sz="2800" b="1" dirty="0" smtClean="0">
                <a:latin typeface="Book Antiqua" pitchFamily="18" charset="0"/>
              </a:rPr>
              <a:t>b </a:t>
            </a:r>
            <a:r>
              <a:rPr lang="ru-RU" sz="2800" b="1" dirty="0" smtClean="0">
                <a:latin typeface="Book Antiqua" pitchFamily="18" charset="0"/>
              </a:rPr>
              <a:t>– прямые</a:t>
            </a:r>
            <a:r>
              <a:rPr lang="en-US" sz="2800" b="1" dirty="0" smtClean="0">
                <a:latin typeface="Book Antiqua" pitchFamily="18" charset="0"/>
              </a:rPr>
              <a:t>;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latin typeface="Book Antiqua" pitchFamily="18" charset="0"/>
              </a:rPr>
              <a:t>с – секущая</a:t>
            </a:r>
            <a:r>
              <a:rPr lang="en-US" sz="2800" b="1" dirty="0" smtClean="0">
                <a:latin typeface="Book Antiqua" pitchFamily="18" charset="0"/>
              </a:rPr>
              <a:t>;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en-US" sz="2800" b="1" dirty="0" smtClean="0">
                <a:latin typeface="Book Antiqua" pitchFamily="18" charset="0"/>
              </a:rPr>
              <a:t>   </a:t>
            </a:r>
            <a:r>
              <a:rPr lang="ru-RU" sz="2800" b="1" dirty="0" smtClean="0">
                <a:latin typeface="Book Antiqua" pitchFamily="18" charset="0"/>
              </a:rPr>
              <a:t>1 и </a:t>
            </a:r>
            <a:r>
              <a:rPr lang="en-US" sz="2800" b="1" dirty="0" smtClean="0">
                <a:latin typeface="Book Antiqua" pitchFamily="18" charset="0"/>
              </a:rPr>
              <a:t>    </a:t>
            </a:r>
            <a:r>
              <a:rPr lang="ru-RU" sz="2800" b="1" dirty="0" smtClean="0">
                <a:latin typeface="Book Antiqua" pitchFamily="18" charset="0"/>
              </a:rPr>
              <a:t>2 – накрест лежащие</a:t>
            </a:r>
            <a:r>
              <a:rPr lang="en-US" sz="2800" b="1" dirty="0" smtClean="0">
                <a:latin typeface="Book Antiqua" pitchFamily="18" charset="0"/>
              </a:rPr>
              <a:t>;</a:t>
            </a:r>
          </a:p>
          <a:p>
            <a:r>
              <a:rPr lang="ru-RU" sz="2800" b="1" dirty="0" smtClean="0">
                <a:latin typeface="Book Antiqua" pitchFamily="18" charset="0"/>
              </a:rPr>
              <a:t>    1=</a:t>
            </a:r>
            <a:r>
              <a:rPr lang="en-US" sz="2800" b="1" dirty="0" smtClean="0">
                <a:latin typeface="Book Antiqua" pitchFamily="18" charset="0"/>
              </a:rPr>
              <a:t>  </a:t>
            </a:r>
            <a:r>
              <a:rPr lang="ru-RU" sz="2800" b="1" dirty="0" smtClean="0">
                <a:latin typeface="Book Antiqua" pitchFamily="18" charset="0"/>
              </a:rPr>
              <a:t> 2</a:t>
            </a:r>
            <a:r>
              <a:rPr lang="en-US" sz="2800" b="1" dirty="0" smtClean="0">
                <a:latin typeface="Book Antiqua" pitchFamily="18" charset="0"/>
              </a:rPr>
              <a:t>.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Доказать</a:t>
            </a:r>
            <a:r>
              <a:rPr lang="ru-RU" sz="2800" b="1" dirty="0" smtClean="0">
                <a:latin typeface="Book Antiqua" pitchFamily="18" charset="0"/>
              </a:rPr>
              <a:t>, что </a:t>
            </a:r>
            <a:r>
              <a:rPr lang="en-US" sz="2800" b="1" dirty="0" smtClean="0">
                <a:latin typeface="Book Antiqua" pitchFamily="18" charset="0"/>
              </a:rPr>
              <a:t>a</a:t>
            </a:r>
            <a:r>
              <a:rPr lang="en-US" sz="28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800" b="1" dirty="0" smtClean="0">
                <a:latin typeface="Book Antiqua" pitchFamily="18" charset="0"/>
              </a:rPr>
              <a:t>b</a:t>
            </a:r>
            <a:r>
              <a:rPr lang="ru-RU" sz="2800" b="1" dirty="0" smtClean="0">
                <a:latin typeface="Book Antiqua" pitchFamily="18" charset="0"/>
              </a:rPr>
              <a:t>.</a:t>
            </a:r>
            <a:endParaRPr lang="ru-RU" sz="2800" b="1" dirty="0">
              <a:latin typeface="Book Antiqua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8" y="328612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8612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14338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14338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0"/>
            <a:ext cx="3009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Доказательство: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755650" y="1628775"/>
            <a:ext cx="30956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827088" y="2781300"/>
            <a:ext cx="31686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339975" y="549275"/>
            <a:ext cx="0" cy="31670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4213" y="1125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1188" y="220503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</a:rPr>
              <a:t>b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339975" y="47625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</a:rPr>
              <a:t>c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79613" y="16287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11413" y="23495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57158" y="428604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а)</a:t>
            </a: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1908175" y="1125538"/>
            <a:ext cx="431800" cy="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1908175" y="1125538"/>
            <a:ext cx="0" cy="503237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1908175" y="2276475"/>
            <a:ext cx="431800" cy="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1908175" y="2276475"/>
            <a:ext cx="0" cy="503238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42844" y="4143380"/>
            <a:ext cx="885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rgbClr val="FF0000"/>
                </a:solidFill>
              </a:rPr>
              <a:t>а) </a:t>
            </a:r>
            <a:r>
              <a:rPr lang="ru-RU" sz="2400" b="1" dirty="0" smtClean="0">
                <a:latin typeface="Book Antiqua" pitchFamily="18" charset="0"/>
              </a:rPr>
              <a:t>Если     </a:t>
            </a:r>
            <a:r>
              <a:rPr lang="en-US" sz="2400" b="1" dirty="0" smtClean="0">
                <a:latin typeface="Book Antiqua" pitchFamily="18" charset="0"/>
              </a:rPr>
              <a:t>  </a:t>
            </a:r>
            <a:r>
              <a:rPr lang="ru-RU" sz="2400" b="1" dirty="0" smtClean="0">
                <a:latin typeface="Book Antiqua" pitchFamily="18" charset="0"/>
              </a:rPr>
              <a:t>1 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latin typeface="Book Antiqua" pitchFamily="18" charset="0"/>
              </a:rPr>
              <a:t>=      2 = 90</a:t>
            </a:r>
            <a:r>
              <a:rPr lang="en-US" sz="2400" b="1" dirty="0" smtClean="0">
                <a:latin typeface="Book Antiqua" pitchFamily="18" charset="0"/>
              </a:rPr>
              <a:t>º</a:t>
            </a:r>
            <a:r>
              <a:rPr lang="ru-RU" sz="2400" b="1" dirty="0" smtClean="0">
                <a:latin typeface="Book Antiqua" pitchFamily="18" charset="0"/>
              </a:rPr>
              <a:t>, то </a:t>
            </a:r>
            <a:r>
              <a:rPr lang="en-US" sz="2400" b="1" dirty="0" smtClean="0">
                <a:latin typeface="Book Antiqua" pitchFamily="18" charset="0"/>
              </a:rPr>
              <a:t>a       AB, b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en-US" sz="2400" b="1" dirty="0" smtClean="0">
                <a:latin typeface="Book Antiqua" pitchFamily="18" charset="0"/>
              </a:rPr>
              <a:t>     AB,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endParaRPr lang="ru-RU" sz="2400" b="1" dirty="0" smtClean="0">
              <a:latin typeface="Book Antiqua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dirty="0" smtClean="0">
                <a:latin typeface="Book Antiqua" pitchFamily="18" charset="0"/>
              </a:rPr>
              <a:t>следовательно </a:t>
            </a:r>
            <a:r>
              <a:rPr lang="en-US" sz="2400" b="1" dirty="0" smtClean="0">
                <a:latin typeface="Book Antiqua" pitchFamily="18" charset="0"/>
              </a:rPr>
              <a:t>a</a:t>
            </a:r>
            <a:r>
              <a:rPr lang="en-US" sz="24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400" b="1" dirty="0" smtClean="0">
                <a:latin typeface="Book Antiqua" pitchFamily="18" charset="0"/>
              </a:rPr>
              <a:t>b.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endParaRPr lang="ru-RU" sz="2400" b="1" dirty="0">
              <a:latin typeface="Book Antiqua" pitchFamily="18" charset="0"/>
            </a:endParaRPr>
          </a:p>
        </p:txBody>
      </p: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14338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14338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214818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214818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" name="Oval 21"/>
          <p:cNvSpPr>
            <a:spLocks noChangeArrowheads="1"/>
          </p:cNvSpPr>
          <p:nvPr/>
        </p:nvSpPr>
        <p:spPr bwMode="auto">
          <a:xfrm>
            <a:off x="2285984" y="1571612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" name="Oval 21"/>
          <p:cNvSpPr>
            <a:spLocks noChangeArrowheads="1"/>
          </p:cNvSpPr>
          <p:nvPr/>
        </p:nvSpPr>
        <p:spPr bwMode="auto">
          <a:xfrm>
            <a:off x="2285984" y="271462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" name="Text Box 25"/>
          <p:cNvSpPr txBox="1">
            <a:spLocks noChangeArrowheads="1"/>
          </p:cNvSpPr>
          <p:nvPr/>
        </p:nvSpPr>
        <p:spPr bwMode="auto">
          <a:xfrm>
            <a:off x="2428860" y="1071546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9" name="Text Box 26"/>
          <p:cNvSpPr txBox="1">
            <a:spLocks noChangeArrowheads="1"/>
          </p:cNvSpPr>
          <p:nvPr/>
        </p:nvSpPr>
        <p:spPr bwMode="auto">
          <a:xfrm>
            <a:off x="1857356" y="2857496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35" grpId="0" animBg="1"/>
      <p:bldP spid="36" grpId="0" animBg="1"/>
      <p:bldP spid="37" grpId="0" animBg="1"/>
      <p:bldP spid="38" grpId="0" animBg="1"/>
      <p:bldP spid="106" grpId="0" animBg="1"/>
      <p:bldP spid="107" grpId="0" animBg="1"/>
      <p:bldP spid="108" grpId="0"/>
      <p:bldP spid="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0"/>
            <a:ext cx="3009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Доказательство: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42844" y="4214818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б)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latin typeface="Book Antiqua" pitchFamily="18" charset="0"/>
              </a:rPr>
              <a:t>Если        1 ≠ 90</a:t>
            </a:r>
            <a:r>
              <a:rPr lang="en-US" sz="2400" b="1" dirty="0" smtClean="0">
                <a:latin typeface="Book Antiqua" pitchFamily="18" charset="0"/>
              </a:rPr>
              <a:t>º</a:t>
            </a:r>
            <a:r>
              <a:rPr lang="ru-RU" sz="2400" b="1" dirty="0" smtClean="0">
                <a:latin typeface="Book Antiqua" pitchFamily="18" charset="0"/>
              </a:rPr>
              <a:t> ,      2 ≠ 90</a:t>
            </a:r>
            <a:r>
              <a:rPr lang="en-US" sz="2400" b="1" dirty="0" smtClean="0">
                <a:latin typeface="Book Antiqua" pitchFamily="18" charset="0"/>
              </a:rPr>
              <a:t>º</a:t>
            </a:r>
            <a:r>
              <a:rPr lang="ru-RU" sz="2400" b="1" dirty="0" smtClean="0">
                <a:latin typeface="Book Antiqua" pitchFamily="18" charset="0"/>
              </a:rPr>
              <a:t> , то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AO=OB</a:t>
            </a:r>
          </a:p>
          <a:p>
            <a:r>
              <a:rPr lang="en-US" sz="2400" b="1" dirty="0" smtClean="0">
                <a:latin typeface="Book Antiqua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Book Antiqua" pitchFamily="18" charset="0"/>
              </a:rPr>
              <a:t>) </a:t>
            </a:r>
            <a:r>
              <a:rPr lang="en-US" sz="2400" b="1" i="1" dirty="0" smtClean="0">
                <a:latin typeface="Book Antiqua" pitchFamily="18" charset="0"/>
              </a:rPr>
              <a:t>OH</a:t>
            </a:r>
            <a:r>
              <a:rPr lang="en-US" sz="2400" b="1" dirty="0" smtClean="0">
                <a:latin typeface="Book Antiqua" pitchFamily="18" charset="0"/>
              </a:rPr>
              <a:t>        a, </a:t>
            </a:r>
            <a:r>
              <a:rPr lang="en-US" sz="2400" b="1" i="1" dirty="0" smtClean="0">
                <a:latin typeface="Book Antiqua" pitchFamily="18" charset="0"/>
              </a:rPr>
              <a:t>H</a:t>
            </a:r>
            <a:r>
              <a:rPr lang="en-US" sz="2400" b="1" dirty="0" smtClean="0">
                <a:latin typeface="Book Antiqua" pitchFamily="18" charset="0"/>
              </a:rPr>
              <a:t>     a</a:t>
            </a:r>
          </a:p>
          <a:p>
            <a:r>
              <a:rPr lang="en-US" sz="2400" b="1" dirty="0" smtClean="0">
                <a:latin typeface="Book Antiqua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Book Antiqua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B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en-US" sz="2400" b="1" i="1" baseline="-25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= AH,  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en-US" sz="2400" b="1" i="1" baseline="-25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     b</a:t>
            </a:r>
          </a:p>
          <a:p>
            <a:r>
              <a:rPr lang="en-US" sz="2400" b="1" i="1" dirty="0" smtClean="0">
                <a:latin typeface="Book Antiqua" pitchFamily="18" charset="0"/>
              </a:rPr>
              <a:t>    </a:t>
            </a:r>
            <a:r>
              <a:rPr lang="en-US" sz="2400" b="1" i="1" dirty="0" smtClean="0">
                <a:solidFill>
                  <a:srgbClr val="FF0000"/>
                </a:solidFill>
                <a:latin typeface="Book Antiqua" pitchFamily="18" charset="0"/>
              </a:rPr>
              <a:t>4</a:t>
            </a:r>
            <a:r>
              <a:rPr lang="en-US" sz="2400" b="1" i="1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en-US" sz="2400" b="1" i="1" dirty="0" smtClean="0">
                <a:latin typeface="Book Antiqua" pitchFamily="18" charset="0"/>
              </a:rPr>
              <a:t> O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en-US" sz="2400" b="1" i="1" baseline="-25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   </a:t>
            </a:r>
            <a:r>
              <a:rPr lang="en-US" sz="2400" b="1" i="1" dirty="0" smtClean="0">
                <a:latin typeface="Book Antiqua" pitchFamily="18" charset="0"/>
              </a:rPr>
              <a:t> </a:t>
            </a:r>
            <a:endParaRPr lang="en-US" sz="2400" b="1" i="1" dirty="0" smtClean="0">
              <a:latin typeface="Book Antiqua" pitchFamily="18" charset="0"/>
            </a:endParaRPr>
          </a:p>
          <a:p>
            <a:r>
              <a:rPr lang="en-US" b="1" i="1" dirty="0" smtClean="0">
                <a:latin typeface="Book Antiqua" pitchFamily="18" charset="0"/>
              </a:rPr>
              <a:t>     </a:t>
            </a:r>
            <a:r>
              <a:rPr lang="en-US" sz="2400" b="1" i="1" dirty="0" smtClean="0">
                <a:solidFill>
                  <a:srgbClr val="FF0000"/>
                </a:solidFill>
                <a:latin typeface="Book Antiqua" pitchFamily="18" charset="0"/>
              </a:rPr>
              <a:t>5)</a:t>
            </a:r>
            <a:r>
              <a:rPr lang="en-US" sz="2400" b="1" i="1" dirty="0" smtClean="0">
                <a:latin typeface="Book Antiqua" pitchFamily="18" charset="0"/>
              </a:rPr>
              <a:t> </a:t>
            </a:r>
            <a:r>
              <a:rPr lang="el-GR" sz="2400" b="1" i="1" dirty="0" smtClean="0">
                <a:latin typeface="Book Antiqua" pitchFamily="18" charset="0"/>
              </a:rPr>
              <a:t>∆</a:t>
            </a:r>
            <a:r>
              <a:rPr lang="en-US" sz="2400" b="1" i="1" dirty="0" smtClean="0">
                <a:latin typeface="Book Antiqua" pitchFamily="18" charset="0"/>
              </a:rPr>
              <a:t>OHA= ∆ O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en-US" sz="2400" b="1" i="1" dirty="0" smtClean="0">
                <a:latin typeface="Book Antiqua" pitchFamily="18" charset="0"/>
              </a:rPr>
              <a:t>B</a:t>
            </a:r>
            <a:r>
              <a:rPr lang="en-US" sz="2400" b="1" i="1" baseline="-25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latin typeface="Book Antiqua" pitchFamily="18" charset="0"/>
              </a:rPr>
              <a:t>по </a:t>
            </a:r>
            <a:r>
              <a:rPr lang="en-US" sz="2400" b="1" dirty="0" smtClean="0">
                <a:latin typeface="Book Antiqua" pitchFamily="18" charset="0"/>
              </a:rPr>
              <a:t>I </a:t>
            </a:r>
            <a:r>
              <a:rPr lang="ru-RU" sz="2400" b="1" dirty="0" smtClean="0">
                <a:latin typeface="Book Antiqua" pitchFamily="18" charset="0"/>
              </a:rPr>
              <a:t>признаку</a:t>
            </a:r>
            <a:r>
              <a:rPr lang="en-US" sz="2400" b="1" dirty="0" smtClean="0">
                <a:latin typeface="Book Antiqua" pitchFamily="18" charset="0"/>
              </a:rPr>
              <a:t>,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b="1" dirty="0" smtClean="0">
                <a:latin typeface="Book Antiqua" pitchFamily="18" charset="0"/>
              </a:rPr>
              <a:t>                                                       </a:t>
            </a:r>
          </a:p>
          <a:p>
            <a:r>
              <a:rPr lang="ru-RU" b="1" dirty="0" smtClean="0">
                <a:latin typeface="Book Antiqua" pitchFamily="18" charset="0"/>
              </a:rPr>
              <a:t>                                                                                                        </a:t>
            </a:r>
            <a:r>
              <a:rPr lang="en-US" b="1" dirty="0" smtClean="0">
                <a:latin typeface="Book Antiqua" pitchFamily="18" charset="0"/>
              </a:rPr>
              <a:t> </a:t>
            </a:r>
            <a:endParaRPr lang="ru-RU" b="1" dirty="0" smtClean="0">
              <a:latin typeface="Book Antiqua" pitchFamily="18" charset="0"/>
            </a:endParaRPr>
          </a:p>
          <a:p>
            <a:endParaRPr lang="ru-RU" b="1" dirty="0" smtClean="0">
              <a:latin typeface="Book Antiqua" pitchFamily="18" charset="0"/>
            </a:endParaRPr>
          </a:p>
          <a:p>
            <a:r>
              <a:rPr lang="ru-RU" b="1" dirty="0" smtClean="0">
                <a:latin typeface="Book Antiqua" pitchFamily="18" charset="0"/>
              </a:rPr>
              <a:t>   </a:t>
            </a:r>
            <a:endParaRPr lang="ru-RU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8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286256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286256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636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5357826"/>
            <a:ext cx="27384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5000636"/>
            <a:ext cx="27384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786322"/>
            <a:ext cx="397854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5643578"/>
            <a:ext cx="2857520" cy="36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" name="Line 2"/>
          <p:cNvSpPr>
            <a:spLocks noChangeShapeType="1"/>
          </p:cNvSpPr>
          <p:nvPr/>
        </p:nvSpPr>
        <p:spPr bwMode="auto">
          <a:xfrm>
            <a:off x="3020984" y="2347914"/>
            <a:ext cx="0" cy="6477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571472" y="57148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б)</a:t>
            </a:r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933421" y="1627189"/>
            <a:ext cx="3743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>
            <a:off x="933421" y="2995614"/>
            <a:ext cx="3743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 flipH="1">
            <a:off x="1428728" y="1071546"/>
            <a:ext cx="3024188" cy="25923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860396" y="1195389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79" name="Text Box 17"/>
          <p:cNvSpPr txBox="1">
            <a:spLocks noChangeArrowheads="1"/>
          </p:cNvSpPr>
          <p:nvPr/>
        </p:nvSpPr>
        <p:spPr bwMode="auto">
          <a:xfrm>
            <a:off x="788959" y="256381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</a:rPr>
              <a:t>b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0" name="Text Box 18"/>
          <p:cNvSpPr txBox="1">
            <a:spLocks noChangeArrowheads="1"/>
          </p:cNvSpPr>
          <p:nvPr/>
        </p:nvSpPr>
        <p:spPr bwMode="auto">
          <a:xfrm>
            <a:off x="4316384" y="619126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</a:rPr>
              <a:t>c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1" name="Line 19"/>
          <p:cNvSpPr>
            <a:spLocks noChangeShapeType="1"/>
          </p:cNvSpPr>
          <p:nvPr/>
        </p:nvSpPr>
        <p:spPr bwMode="auto">
          <a:xfrm>
            <a:off x="3020984" y="1627189"/>
            <a:ext cx="0" cy="7207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3071802" y="100010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83" name="Oval 21"/>
          <p:cNvSpPr>
            <a:spLocks noChangeArrowheads="1"/>
          </p:cNvSpPr>
          <p:nvPr/>
        </p:nvSpPr>
        <p:spPr bwMode="auto">
          <a:xfrm>
            <a:off x="3741709" y="1555751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" name="Oval 22"/>
          <p:cNvSpPr>
            <a:spLocks noChangeArrowheads="1"/>
          </p:cNvSpPr>
          <p:nvPr/>
        </p:nvSpPr>
        <p:spPr bwMode="auto">
          <a:xfrm>
            <a:off x="2949546" y="2276476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Oval 23"/>
          <p:cNvSpPr>
            <a:spLocks noChangeArrowheads="1"/>
          </p:cNvSpPr>
          <p:nvPr/>
        </p:nvSpPr>
        <p:spPr bwMode="auto">
          <a:xfrm>
            <a:off x="2949546" y="1555751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" name="Oval 24"/>
          <p:cNvSpPr>
            <a:spLocks noChangeArrowheads="1"/>
          </p:cNvSpPr>
          <p:nvPr/>
        </p:nvSpPr>
        <p:spPr bwMode="auto">
          <a:xfrm>
            <a:off x="2157384" y="2924176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668684" y="1123951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4" name="Text Box 26"/>
          <p:cNvSpPr txBox="1">
            <a:spLocks noChangeArrowheads="1"/>
          </p:cNvSpPr>
          <p:nvPr/>
        </p:nvSpPr>
        <p:spPr bwMode="auto">
          <a:xfrm>
            <a:off x="2157384" y="3067051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95" name="Text Box 27"/>
          <p:cNvSpPr txBox="1">
            <a:spLocks noChangeArrowheads="1"/>
          </p:cNvSpPr>
          <p:nvPr/>
        </p:nvSpPr>
        <p:spPr bwMode="auto">
          <a:xfrm>
            <a:off x="3092421" y="2132014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6" name="Line 28"/>
          <p:cNvSpPr>
            <a:spLocks noChangeShapeType="1"/>
          </p:cNvSpPr>
          <p:nvPr/>
        </p:nvSpPr>
        <p:spPr bwMode="auto">
          <a:xfrm>
            <a:off x="2733646" y="1627189"/>
            <a:ext cx="0" cy="36036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>
            <a:off x="2733646" y="1987551"/>
            <a:ext cx="288925" cy="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8" name="Oval 30"/>
          <p:cNvSpPr>
            <a:spLocks noChangeArrowheads="1"/>
          </p:cNvSpPr>
          <p:nvPr/>
        </p:nvSpPr>
        <p:spPr bwMode="auto">
          <a:xfrm>
            <a:off x="2949546" y="2924176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3071802" y="3214686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2400" b="1" i="1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0" name="Line 36"/>
          <p:cNvSpPr>
            <a:spLocks noChangeShapeType="1"/>
          </p:cNvSpPr>
          <p:nvPr/>
        </p:nvSpPr>
        <p:spPr bwMode="auto">
          <a:xfrm>
            <a:off x="2516159" y="2563814"/>
            <a:ext cx="21590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" name="Line 37"/>
          <p:cNvSpPr>
            <a:spLocks noChangeShapeType="1"/>
          </p:cNvSpPr>
          <p:nvPr/>
        </p:nvSpPr>
        <p:spPr bwMode="auto">
          <a:xfrm>
            <a:off x="3236884" y="1916114"/>
            <a:ext cx="21590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0" name="Line 38"/>
          <p:cNvSpPr>
            <a:spLocks noChangeShapeType="1"/>
          </p:cNvSpPr>
          <p:nvPr/>
        </p:nvSpPr>
        <p:spPr bwMode="auto">
          <a:xfrm>
            <a:off x="2660621" y="2851151"/>
            <a:ext cx="0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" name="Line 39"/>
          <p:cNvSpPr>
            <a:spLocks noChangeShapeType="1"/>
          </p:cNvSpPr>
          <p:nvPr/>
        </p:nvSpPr>
        <p:spPr bwMode="auto">
          <a:xfrm>
            <a:off x="2733646" y="2851151"/>
            <a:ext cx="0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3381346" y="1484314"/>
            <a:ext cx="0" cy="287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3308321" y="1484314"/>
            <a:ext cx="0" cy="287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Text Box 42"/>
          <p:cNvSpPr txBox="1">
            <a:spLocks noChangeArrowheads="1"/>
          </p:cNvSpPr>
          <p:nvPr/>
        </p:nvSpPr>
        <p:spPr bwMode="auto">
          <a:xfrm>
            <a:off x="3308321" y="1555751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15" name="Text Box 43"/>
          <p:cNvSpPr txBox="1">
            <a:spLocks noChangeArrowheads="1"/>
          </p:cNvSpPr>
          <p:nvPr/>
        </p:nvSpPr>
        <p:spPr bwMode="auto">
          <a:xfrm>
            <a:off x="2357422" y="2643182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16" name="Text Box 44"/>
          <p:cNvSpPr txBox="1">
            <a:spLocks noChangeArrowheads="1"/>
          </p:cNvSpPr>
          <p:nvPr/>
        </p:nvSpPr>
        <p:spPr bwMode="auto">
          <a:xfrm>
            <a:off x="2733646" y="2347914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7" name="Text Box 45"/>
          <p:cNvSpPr txBox="1">
            <a:spLocks noChangeArrowheads="1"/>
          </p:cNvSpPr>
          <p:nvPr/>
        </p:nvSpPr>
        <p:spPr bwMode="auto">
          <a:xfrm>
            <a:off x="2949546" y="1916114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18" name="Text Box 46"/>
          <p:cNvSpPr txBox="1">
            <a:spLocks noChangeArrowheads="1"/>
          </p:cNvSpPr>
          <p:nvPr/>
        </p:nvSpPr>
        <p:spPr bwMode="auto">
          <a:xfrm>
            <a:off x="2949546" y="1555751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2733646" y="2635251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20" name="Line 70"/>
          <p:cNvSpPr>
            <a:spLocks noChangeShapeType="1"/>
          </p:cNvSpPr>
          <p:nvPr/>
        </p:nvSpPr>
        <p:spPr bwMode="auto">
          <a:xfrm>
            <a:off x="3020984" y="403226"/>
            <a:ext cx="1587" cy="3455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4714876" y="5214950"/>
            <a:ext cx="1505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поэтому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 animBg="1"/>
      <p:bldP spid="82" grpId="0"/>
      <p:bldP spid="83" grpId="0" animBg="1"/>
      <p:bldP spid="85" grpId="0" animBg="1"/>
      <p:bldP spid="90" grpId="0" animBg="1"/>
      <p:bldP spid="92" grpId="0" animBg="1"/>
      <p:bldP spid="93" grpId="0"/>
      <p:bldP spid="94" grpId="0"/>
      <p:bldP spid="95" grpId="0"/>
      <p:bldP spid="96" grpId="0" animBg="1"/>
      <p:bldP spid="97" grpId="0" animBg="1"/>
      <p:bldP spid="98" grpId="0" animBg="1"/>
      <p:bldP spid="99" grpId="0"/>
      <p:bldP spid="100" grpId="0" animBg="1"/>
      <p:bldP spid="101" grpId="0" animBg="1"/>
      <p:bldP spid="110" grpId="0" animBg="1"/>
      <p:bldP spid="111" grpId="0" animBg="1"/>
      <p:bldP spid="112" grpId="0" animBg="1"/>
      <p:bldP spid="113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0"/>
            <a:ext cx="3009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Доказательство: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152922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643446"/>
            <a:ext cx="1357322" cy="3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" name="TextBox 101"/>
          <p:cNvSpPr txBox="1"/>
          <p:nvPr/>
        </p:nvSpPr>
        <p:spPr>
          <a:xfrm>
            <a:off x="0" y="3903345"/>
            <a:ext cx="89297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6)                       </a:t>
            </a:r>
            <a:r>
              <a:rPr lang="ru-RU" sz="2400" b="1" dirty="0" smtClean="0">
                <a:latin typeface="Book Antiqua" pitchFamily="18" charset="0"/>
              </a:rPr>
              <a:t>, следовательно 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latin typeface="Book Antiqua" pitchFamily="18" charset="0"/>
              </a:rPr>
              <a:t>лежит на продолжении луча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OH</a:t>
            </a:r>
            <a:r>
              <a:rPr lang="en-US" sz="2400" b="1" i="1" dirty="0" smtClean="0">
                <a:latin typeface="Book Antiqua" pitchFamily="18" charset="0"/>
              </a:rPr>
              <a:t>, </a:t>
            </a:r>
            <a:r>
              <a:rPr lang="ru-RU" sz="2400" b="1" dirty="0" smtClean="0">
                <a:latin typeface="Book Antiqua" pitchFamily="18" charset="0"/>
              </a:rPr>
              <a:t>т.е. </a:t>
            </a:r>
            <a:r>
              <a:rPr lang="en-US" sz="2400" b="1" i="1" dirty="0" smtClean="0">
                <a:latin typeface="Book Antiqua" pitchFamily="18" charset="0"/>
              </a:rPr>
              <a:t>H, O </a:t>
            </a:r>
            <a:r>
              <a:rPr lang="ru-RU" sz="2400" b="1" dirty="0" smtClean="0">
                <a:latin typeface="Book Antiqua" pitchFamily="18" charset="0"/>
              </a:rPr>
              <a:t>и 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ru-RU" sz="2400" b="1" dirty="0" smtClean="0">
                <a:latin typeface="Book Antiqua" pitchFamily="18" charset="0"/>
              </a:rPr>
              <a:t> лежат </a:t>
            </a:r>
            <a:r>
              <a:rPr lang="ru-RU" sz="2400" b="1" dirty="0" smtClean="0">
                <a:latin typeface="Book Antiqua" pitchFamily="18" charset="0"/>
              </a:rPr>
              <a:t>на одной </a:t>
            </a:r>
            <a:r>
              <a:rPr lang="ru-RU" sz="2400" b="1" dirty="0" smtClean="0">
                <a:latin typeface="Book Antiqua" pitchFamily="18" charset="0"/>
              </a:rPr>
              <a:t>прямой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7)                     </a:t>
            </a:r>
            <a:r>
              <a:rPr lang="ru-RU" sz="2400" b="1" dirty="0" smtClean="0">
                <a:latin typeface="Book Antiqua" pitchFamily="18" charset="0"/>
              </a:rPr>
              <a:t>, </a:t>
            </a:r>
            <a:r>
              <a:rPr lang="ru-RU" sz="2400" b="1" dirty="0" smtClean="0">
                <a:latin typeface="Book Antiqua" pitchFamily="18" charset="0"/>
              </a:rPr>
              <a:t>следовательно     6</a:t>
            </a:r>
            <a:r>
              <a:rPr lang="ru-RU" sz="2400" b="1" dirty="0" smtClean="0">
                <a:latin typeface="Book Antiqua" pitchFamily="18" charset="0"/>
              </a:rPr>
              <a:t>= 90</a:t>
            </a:r>
            <a:r>
              <a:rPr lang="en-US" sz="2400" b="1" dirty="0" smtClean="0">
                <a:latin typeface="Book Antiqua" pitchFamily="18" charset="0"/>
              </a:rPr>
              <a:t>º</a:t>
            </a:r>
            <a:r>
              <a:rPr lang="ru-RU" sz="2400" b="1" dirty="0" smtClean="0">
                <a:latin typeface="Book Antiqua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8) </a:t>
            </a:r>
            <a:r>
              <a:rPr lang="ru-RU" sz="2400" b="1" dirty="0" smtClean="0">
                <a:latin typeface="Book Antiqua" pitchFamily="18" charset="0"/>
              </a:rPr>
              <a:t>Итак, </a:t>
            </a:r>
            <a:r>
              <a:rPr lang="en-US" sz="2400" b="1" dirty="0" smtClean="0">
                <a:latin typeface="Book Antiqua" pitchFamily="18" charset="0"/>
              </a:rPr>
              <a:t>a       </a:t>
            </a:r>
            <a:r>
              <a:rPr lang="en-US" sz="2400" b="1" i="1" dirty="0" smtClean="0">
                <a:latin typeface="Book Antiqua" pitchFamily="18" charset="0"/>
              </a:rPr>
              <a:t>H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en-US" sz="2400" b="1" i="1" baseline="-25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, b        H</a:t>
            </a:r>
            <a:r>
              <a:rPr lang="ru-RU" sz="2400" b="1" i="1" dirty="0" smtClean="0">
                <a:latin typeface="Book Antiqua" pitchFamily="18" charset="0"/>
              </a:rPr>
              <a:t>Н</a:t>
            </a:r>
            <a:r>
              <a:rPr lang="ru-RU" sz="2400" b="1" i="1" baseline="-25000" dirty="0" smtClean="0">
                <a:latin typeface="Book Antiqua" pitchFamily="18" charset="0"/>
              </a:rPr>
              <a:t>1</a:t>
            </a:r>
            <a:r>
              <a:rPr lang="en-US" sz="2400" b="1" i="1" baseline="-25000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, 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latin typeface="Book Antiqua" pitchFamily="18" charset="0"/>
              </a:rPr>
              <a:t>следовательно </a:t>
            </a:r>
            <a:r>
              <a:rPr lang="en-US" sz="2400" b="1" dirty="0" smtClean="0">
                <a:latin typeface="Book Antiqua" pitchFamily="18" charset="0"/>
              </a:rPr>
              <a:t>a</a:t>
            </a:r>
            <a:r>
              <a:rPr lang="en-US" sz="24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400" b="1" dirty="0" smtClean="0">
                <a:latin typeface="Book Antiqua" pitchFamily="18" charset="0"/>
              </a:rPr>
              <a:t>b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9)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i="1" dirty="0" smtClean="0">
                <a:latin typeface="Book Antiqua" pitchFamily="18" charset="0"/>
              </a:rPr>
              <a:t> </a:t>
            </a:r>
            <a:r>
              <a:rPr lang="ru-RU" sz="2400" b="1" dirty="0" smtClean="0">
                <a:latin typeface="Book Antiqua" pitchFamily="18" charset="0"/>
              </a:rPr>
              <a:t>Теорема доказана.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b="1" dirty="0" smtClean="0">
                <a:latin typeface="Book Antiqua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</a:p>
        </p:txBody>
      </p:sp>
      <p:pic>
        <p:nvPicPr>
          <p:cNvPr id="10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4643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5072074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5072074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" name="Line 2"/>
          <p:cNvSpPr>
            <a:spLocks noChangeShapeType="1"/>
          </p:cNvSpPr>
          <p:nvPr/>
        </p:nvSpPr>
        <p:spPr bwMode="auto">
          <a:xfrm>
            <a:off x="3020984" y="2347914"/>
            <a:ext cx="0" cy="6477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571472" y="57148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б)</a:t>
            </a:r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933421" y="1627189"/>
            <a:ext cx="3743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>
            <a:off x="933421" y="2995614"/>
            <a:ext cx="374332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 flipH="1">
            <a:off x="1428728" y="1071546"/>
            <a:ext cx="3024188" cy="25923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860396" y="1195389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79" name="Text Box 17"/>
          <p:cNvSpPr txBox="1">
            <a:spLocks noChangeArrowheads="1"/>
          </p:cNvSpPr>
          <p:nvPr/>
        </p:nvSpPr>
        <p:spPr bwMode="auto">
          <a:xfrm>
            <a:off x="788959" y="256381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</a:rPr>
              <a:t>b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0" name="Text Box 18"/>
          <p:cNvSpPr txBox="1">
            <a:spLocks noChangeArrowheads="1"/>
          </p:cNvSpPr>
          <p:nvPr/>
        </p:nvSpPr>
        <p:spPr bwMode="auto">
          <a:xfrm>
            <a:off x="4316384" y="619126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00"/>
                </a:solidFill>
              </a:rPr>
              <a:t>c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81" name="Line 19"/>
          <p:cNvSpPr>
            <a:spLocks noChangeShapeType="1"/>
          </p:cNvSpPr>
          <p:nvPr/>
        </p:nvSpPr>
        <p:spPr bwMode="auto">
          <a:xfrm>
            <a:off x="3020984" y="1627189"/>
            <a:ext cx="0" cy="7207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3071802" y="100010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83" name="Oval 21"/>
          <p:cNvSpPr>
            <a:spLocks noChangeArrowheads="1"/>
          </p:cNvSpPr>
          <p:nvPr/>
        </p:nvSpPr>
        <p:spPr bwMode="auto">
          <a:xfrm>
            <a:off x="3741709" y="1555751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" name="Oval 22"/>
          <p:cNvSpPr>
            <a:spLocks noChangeArrowheads="1"/>
          </p:cNvSpPr>
          <p:nvPr/>
        </p:nvSpPr>
        <p:spPr bwMode="auto">
          <a:xfrm>
            <a:off x="2949546" y="2276476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Oval 23"/>
          <p:cNvSpPr>
            <a:spLocks noChangeArrowheads="1"/>
          </p:cNvSpPr>
          <p:nvPr/>
        </p:nvSpPr>
        <p:spPr bwMode="auto">
          <a:xfrm>
            <a:off x="2949546" y="1555751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" name="Oval 24"/>
          <p:cNvSpPr>
            <a:spLocks noChangeArrowheads="1"/>
          </p:cNvSpPr>
          <p:nvPr/>
        </p:nvSpPr>
        <p:spPr bwMode="auto">
          <a:xfrm>
            <a:off x="2157384" y="2924176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668684" y="1123951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4" name="Text Box 26"/>
          <p:cNvSpPr txBox="1">
            <a:spLocks noChangeArrowheads="1"/>
          </p:cNvSpPr>
          <p:nvPr/>
        </p:nvSpPr>
        <p:spPr bwMode="auto">
          <a:xfrm>
            <a:off x="2157384" y="3067051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95" name="Text Box 27"/>
          <p:cNvSpPr txBox="1">
            <a:spLocks noChangeArrowheads="1"/>
          </p:cNvSpPr>
          <p:nvPr/>
        </p:nvSpPr>
        <p:spPr bwMode="auto">
          <a:xfrm>
            <a:off x="3092421" y="2132014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6" name="Line 28"/>
          <p:cNvSpPr>
            <a:spLocks noChangeShapeType="1"/>
          </p:cNvSpPr>
          <p:nvPr/>
        </p:nvSpPr>
        <p:spPr bwMode="auto">
          <a:xfrm>
            <a:off x="2733646" y="1627189"/>
            <a:ext cx="0" cy="36036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>
            <a:off x="2733646" y="1987551"/>
            <a:ext cx="288925" cy="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8" name="Oval 30"/>
          <p:cNvSpPr>
            <a:spLocks noChangeArrowheads="1"/>
          </p:cNvSpPr>
          <p:nvPr/>
        </p:nvSpPr>
        <p:spPr bwMode="auto">
          <a:xfrm>
            <a:off x="2949546" y="2924176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3071802" y="3214686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2400" b="1" i="1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0" name="Line 36"/>
          <p:cNvSpPr>
            <a:spLocks noChangeShapeType="1"/>
          </p:cNvSpPr>
          <p:nvPr/>
        </p:nvSpPr>
        <p:spPr bwMode="auto">
          <a:xfrm>
            <a:off x="2516159" y="2563814"/>
            <a:ext cx="21590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" name="Line 37"/>
          <p:cNvSpPr>
            <a:spLocks noChangeShapeType="1"/>
          </p:cNvSpPr>
          <p:nvPr/>
        </p:nvSpPr>
        <p:spPr bwMode="auto">
          <a:xfrm>
            <a:off x="3236884" y="1916114"/>
            <a:ext cx="215900" cy="144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0" name="Line 38"/>
          <p:cNvSpPr>
            <a:spLocks noChangeShapeType="1"/>
          </p:cNvSpPr>
          <p:nvPr/>
        </p:nvSpPr>
        <p:spPr bwMode="auto">
          <a:xfrm>
            <a:off x="2660621" y="2851151"/>
            <a:ext cx="0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" name="Line 39"/>
          <p:cNvSpPr>
            <a:spLocks noChangeShapeType="1"/>
          </p:cNvSpPr>
          <p:nvPr/>
        </p:nvSpPr>
        <p:spPr bwMode="auto">
          <a:xfrm>
            <a:off x="2733646" y="2851151"/>
            <a:ext cx="0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3381346" y="1484314"/>
            <a:ext cx="0" cy="287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3308321" y="1484314"/>
            <a:ext cx="0" cy="287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Text Box 42"/>
          <p:cNvSpPr txBox="1">
            <a:spLocks noChangeArrowheads="1"/>
          </p:cNvSpPr>
          <p:nvPr/>
        </p:nvSpPr>
        <p:spPr bwMode="auto">
          <a:xfrm>
            <a:off x="3308321" y="1555751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15" name="Text Box 43"/>
          <p:cNvSpPr txBox="1">
            <a:spLocks noChangeArrowheads="1"/>
          </p:cNvSpPr>
          <p:nvPr/>
        </p:nvSpPr>
        <p:spPr bwMode="auto">
          <a:xfrm>
            <a:off x="2357422" y="2643182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16" name="Text Box 44"/>
          <p:cNvSpPr txBox="1">
            <a:spLocks noChangeArrowheads="1"/>
          </p:cNvSpPr>
          <p:nvPr/>
        </p:nvSpPr>
        <p:spPr bwMode="auto">
          <a:xfrm>
            <a:off x="2733646" y="2347914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7" name="Text Box 45"/>
          <p:cNvSpPr txBox="1">
            <a:spLocks noChangeArrowheads="1"/>
          </p:cNvSpPr>
          <p:nvPr/>
        </p:nvSpPr>
        <p:spPr bwMode="auto">
          <a:xfrm>
            <a:off x="2949546" y="1916114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18" name="Text Box 46"/>
          <p:cNvSpPr txBox="1">
            <a:spLocks noChangeArrowheads="1"/>
          </p:cNvSpPr>
          <p:nvPr/>
        </p:nvSpPr>
        <p:spPr bwMode="auto">
          <a:xfrm>
            <a:off x="2949546" y="1555751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2733646" y="2635251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20" name="Line 70"/>
          <p:cNvSpPr>
            <a:spLocks noChangeShapeType="1"/>
          </p:cNvSpPr>
          <p:nvPr/>
        </p:nvSpPr>
        <p:spPr bwMode="auto">
          <a:xfrm>
            <a:off x="3020984" y="403226"/>
            <a:ext cx="1587" cy="3455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 animBg="1"/>
      <p:bldP spid="82" grpId="0"/>
      <p:bldP spid="83" grpId="0" animBg="1"/>
      <p:bldP spid="85" grpId="0" animBg="1"/>
      <p:bldP spid="90" grpId="0" animBg="1"/>
      <p:bldP spid="92" grpId="0" animBg="1"/>
      <p:bldP spid="93" grpId="0"/>
      <p:bldP spid="94" grpId="0"/>
      <p:bldP spid="95" grpId="0"/>
      <p:bldP spid="96" grpId="0" animBg="1"/>
      <p:bldP spid="97" grpId="0" animBg="1"/>
      <p:bldP spid="98" grpId="0" animBg="1"/>
      <p:bldP spid="99" grpId="0"/>
      <p:bldP spid="100" grpId="0" animBg="1"/>
      <p:bldP spid="101" grpId="0" animBg="1"/>
      <p:bldP spid="110" grpId="0" animBg="1"/>
      <p:bldP spid="111" grpId="0" animBg="1"/>
      <p:bldP spid="112" grpId="0" animBg="1"/>
      <p:bldP spid="113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Book Antiqua" pitchFamily="18" charset="0"/>
              </a:rPr>
              <a:t>Теорема</a:t>
            </a:r>
          </a:p>
          <a:p>
            <a:r>
              <a:rPr lang="ru-RU" sz="2800" b="1" dirty="0" smtClean="0">
                <a:latin typeface="Book Antiqua" pitchFamily="18" charset="0"/>
              </a:rPr>
              <a:t>Если при пересечении двух прямых секущей соответственные углы равны, то прямые параллельны.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684213" y="3068638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684213" y="4149725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1763713" y="2420938"/>
            <a:ext cx="1728787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11188" y="2492375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а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11188" y="36449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000364" y="2214554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c</a:t>
            </a:r>
            <a:endParaRPr lang="ru-RU" sz="2400" b="1" i="1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357554" y="2643182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2627313" y="37163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1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8" y="328612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8612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14338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14338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4429124" y="1928802"/>
            <a:ext cx="45005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Дано: </a:t>
            </a:r>
          </a:p>
          <a:p>
            <a:r>
              <a:rPr lang="en-US" sz="2800" b="1" dirty="0" smtClean="0">
                <a:latin typeface="Book Antiqua" pitchFamily="18" charset="0"/>
              </a:rPr>
              <a:t>a</a:t>
            </a:r>
            <a:r>
              <a:rPr lang="ru-RU" sz="2800" b="1" dirty="0" smtClean="0">
                <a:latin typeface="Book Antiqua" pitchFamily="18" charset="0"/>
              </a:rPr>
              <a:t> ,</a:t>
            </a:r>
            <a:r>
              <a:rPr lang="en-US" sz="2800" b="1" dirty="0" smtClean="0">
                <a:latin typeface="Book Antiqua" pitchFamily="18" charset="0"/>
              </a:rPr>
              <a:t>b </a:t>
            </a:r>
            <a:r>
              <a:rPr lang="ru-RU" sz="2800" b="1" dirty="0" smtClean="0">
                <a:latin typeface="Book Antiqua" pitchFamily="18" charset="0"/>
              </a:rPr>
              <a:t>– прямые</a:t>
            </a:r>
            <a:r>
              <a:rPr lang="en-US" sz="2800" b="1" dirty="0" smtClean="0">
                <a:latin typeface="Book Antiqua" pitchFamily="18" charset="0"/>
              </a:rPr>
              <a:t>;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latin typeface="Book Antiqua" pitchFamily="18" charset="0"/>
              </a:rPr>
              <a:t>с – секущая</a:t>
            </a:r>
            <a:r>
              <a:rPr lang="en-US" sz="2800" b="1" dirty="0" smtClean="0">
                <a:latin typeface="Book Antiqua" pitchFamily="18" charset="0"/>
              </a:rPr>
              <a:t>;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en-US" sz="2800" b="1" dirty="0" smtClean="0">
                <a:latin typeface="Book Antiqua" pitchFamily="18" charset="0"/>
              </a:rPr>
              <a:t>   </a:t>
            </a:r>
            <a:r>
              <a:rPr lang="ru-RU" sz="2800" b="1" dirty="0" smtClean="0">
                <a:latin typeface="Book Antiqua" pitchFamily="18" charset="0"/>
              </a:rPr>
              <a:t>1 и </a:t>
            </a:r>
            <a:r>
              <a:rPr lang="en-US" sz="2800" b="1" dirty="0" smtClean="0">
                <a:latin typeface="Book Antiqua" pitchFamily="18" charset="0"/>
              </a:rPr>
              <a:t>    </a:t>
            </a:r>
            <a:r>
              <a:rPr lang="ru-RU" sz="2800" b="1" dirty="0" smtClean="0">
                <a:latin typeface="Book Antiqua" pitchFamily="18" charset="0"/>
              </a:rPr>
              <a:t>2 – соответственные</a:t>
            </a:r>
            <a:r>
              <a:rPr lang="en-US" sz="2800" b="1" dirty="0" smtClean="0">
                <a:latin typeface="Book Antiqua" pitchFamily="18" charset="0"/>
              </a:rPr>
              <a:t>;</a:t>
            </a:r>
          </a:p>
          <a:p>
            <a:r>
              <a:rPr lang="ru-RU" sz="2800" b="1" dirty="0" smtClean="0">
                <a:latin typeface="Book Antiqua" pitchFamily="18" charset="0"/>
              </a:rPr>
              <a:t>    1=</a:t>
            </a:r>
            <a:r>
              <a:rPr lang="en-US" sz="2800" b="1" dirty="0" smtClean="0">
                <a:latin typeface="Book Antiqua" pitchFamily="18" charset="0"/>
              </a:rPr>
              <a:t>  </a:t>
            </a:r>
            <a:r>
              <a:rPr lang="ru-RU" sz="2800" b="1" dirty="0" smtClean="0">
                <a:latin typeface="Book Antiqua" pitchFamily="18" charset="0"/>
              </a:rPr>
              <a:t> 2</a:t>
            </a:r>
            <a:r>
              <a:rPr lang="en-US" sz="2800" b="1" dirty="0" smtClean="0">
                <a:latin typeface="Book Antiqua" pitchFamily="18" charset="0"/>
              </a:rPr>
              <a:t>.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Доказать</a:t>
            </a:r>
            <a:r>
              <a:rPr lang="ru-RU" sz="2800" b="1" dirty="0" smtClean="0">
                <a:latin typeface="Book Antiqua" pitchFamily="18" charset="0"/>
              </a:rPr>
              <a:t>, что </a:t>
            </a:r>
            <a:r>
              <a:rPr lang="en-US" sz="2800" b="1" dirty="0" smtClean="0">
                <a:latin typeface="Book Antiqua" pitchFamily="18" charset="0"/>
              </a:rPr>
              <a:t>a</a:t>
            </a:r>
            <a:r>
              <a:rPr lang="en-US" sz="28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800" b="1" dirty="0" smtClean="0">
                <a:latin typeface="Book Antiqua" pitchFamily="18" charset="0"/>
              </a:rPr>
              <a:t>b</a:t>
            </a:r>
            <a:r>
              <a:rPr lang="ru-RU" sz="2800" b="1" dirty="0" smtClean="0">
                <a:latin typeface="Book Antiqua" pitchFamily="18" charset="0"/>
              </a:rPr>
              <a:t>.</a:t>
            </a:r>
            <a:endParaRPr lang="ru-RU" sz="28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42852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Доказательство: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500298" y="1357298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00298" y="2357430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3357554" y="642918"/>
            <a:ext cx="1728787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00298" y="857232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а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28860" y="185736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b</a:t>
            </a:r>
            <a:endParaRPr lang="ru-RU" sz="2400" b="1" i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00562" y="428604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c</a:t>
            </a:r>
            <a:endParaRPr lang="ru-RU" sz="2400" b="1" i="1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143372" y="1928802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1</a:t>
            </a:r>
            <a:endParaRPr lang="ru-RU" sz="2400" b="1" i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786314" y="92867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2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12858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1285860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3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2844" y="3643314"/>
            <a:ext cx="796404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1)</a:t>
            </a:r>
            <a:r>
              <a:rPr lang="ru-RU" sz="2400" b="1" dirty="0" smtClean="0">
                <a:latin typeface="Book Antiqua" pitchFamily="18" charset="0"/>
              </a:rPr>
              <a:t> Так </a:t>
            </a:r>
            <a:r>
              <a:rPr lang="ru-RU" sz="2400" b="1" dirty="0" smtClean="0">
                <a:latin typeface="Book Antiqua" pitchFamily="18" charset="0"/>
              </a:rPr>
              <a:t>как       2=      3 (как вертикальные),       1=       2 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latin typeface="Book Antiqua" pitchFamily="18" charset="0"/>
              </a:rPr>
              <a:t>(</a:t>
            </a:r>
            <a:r>
              <a:rPr lang="ru-RU" sz="2400" b="1" dirty="0" smtClean="0">
                <a:latin typeface="Book Antiqua" pitchFamily="18" charset="0"/>
              </a:rPr>
              <a:t>по условию), то  </a:t>
            </a:r>
            <a:r>
              <a:rPr lang="ru-RU" sz="2400" b="1" dirty="0" smtClean="0">
                <a:latin typeface="Book Antiqua" pitchFamily="18" charset="0"/>
              </a:rPr>
              <a:t>   1 </a:t>
            </a:r>
            <a:r>
              <a:rPr lang="ru-RU" sz="2400" b="1" dirty="0" smtClean="0">
                <a:latin typeface="Book Antiqua" pitchFamily="18" charset="0"/>
              </a:rPr>
              <a:t>=       3.</a:t>
            </a:r>
          </a:p>
          <a:p>
            <a:endParaRPr lang="ru-RU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2) </a:t>
            </a:r>
            <a:r>
              <a:rPr lang="ru-RU" sz="2400" b="1" dirty="0" smtClean="0">
                <a:latin typeface="Book Antiqua" pitchFamily="18" charset="0"/>
              </a:rPr>
              <a:t>Так как углы 1 и 3 накрест лежащие и равны </a:t>
            </a:r>
            <a:endParaRPr lang="ru-RU" sz="2400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latin typeface="Book Antiqua" pitchFamily="18" charset="0"/>
              </a:rPr>
              <a:t>(</a:t>
            </a:r>
            <a:r>
              <a:rPr lang="ru-RU" sz="2400" b="1" dirty="0" smtClean="0">
                <a:latin typeface="Book Antiqua" pitchFamily="18" charset="0"/>
              </a:rPr>
              <a:t>по доказанному), то </a:t>
            </a:r>
            <a:r>
              <a:rPr lang="en-US" sz="2400" b="1" dirty="0" smtClean="0">
                <a:latin typeface="Book Antiqua" pitchFamily="18" charset="0"/>
              </a:rPr>
              <a:t>a</a:t>
            </a:r>
            <a:r>
              <a:rPr lang="en-US" sz="24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400" b="1" dirty="0" smtClean="0">
                <a:latin typeface="Book Antiqua" pitchFamily="18" charset="0"/>
              </a:rPr>
              <a:t>b</a:t>
            </a:r>
            <a:r>
              <a:rPr lang="ru-RU" sz="2400" b="1" dirty="0" smtClean="0">
                <a:latin typeface="Book Antiqua" pitchFamily="18" charset="0"/>
              </a:rPr>
              <a:t>.</a:t>
            </a:r>
          </a:p>
          <a:p>
            <a:endParaRPr lang="ru-RU" b="1" dirty="0" smtClean="0"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3) </a:t>
            </a:r>
            <a:r>
              <a:rPr lang="ru-RU" sz="2400" b="1" dirty="0" smtClean="0">
                <a:latin typeface="Book Antiqua" pitchFamily="18" charset="0"/>
              </a:rPr>
              <a:t>Теорема доказана.</a:t>
            </a:r>
            <a:endParaRPr lang="ru-RU" sz="2400" b="1" dirty="0">
              <a:latin typeface="Book Antiqua" pitchFamily="18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64331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64331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071942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64331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643314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071942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Book Antiqua" pitchFamily="18" charset="0"/>
              </a:rPr>
              <a:t>Теорема</a:t>
            </a:r>
          </a:p>
          <a:p>
            <a:r>
              <a:rPr lang="ru-RU" sz="2800" b="1" dirty="0" smtClean="0">
                <a:latin typeface="Book Antiqua" pitchFamily="18" charset="0"/>
              </a:rPr>
              <a:t>Если при пересечении двух прямых секущей сумма односторонних углов равна 180</a:t>
            </a:r>
            <a:r>
              <a:rPr lang="en-US" sz="2800" b="1" dirty="0" smtClean="0">
                <a:latin typeface="Book Antiqua" pitchFamily="18" charset="0"/>
              </a:rPr>
              <a:t>º</a:t>
            </a:r>
            <a:r>
              <a:rPr lang="ru-RU" sz="2800" b="1" dirty="0" smtClean="0">
                <a:latin typeface="Book Antiqua" pitchFamily="18" charset="0"/>
              </a:rPr>
              <a:t>, то прямые параллельны.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84213" y="3068638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84213" y="4149725"/>
            <a:ext cx="3382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763713" y="2420938"/>
            <a:ext cx="1728787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1188" y="2492375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а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1188" y="36449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00364" y="2214554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c</a:t>
            </a:r>
            <a:endParaRPr lang="ru-RU" sz="2400" b="1" i="1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00364" y="307181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627313" y="37163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1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429132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429132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71876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71876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Прямоугольник 32"/>
          <p:cNvSpPr/>
          <p:nvPr/>
        </p:nvSpPr>
        <p:spPr>
          <a:xfrm>
            <a:off x="4643438" y="2214554"/>
            <a:ext cx="47148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Дано: </a:t>
            </a:r>
          </a:p>
          <a:p>
            <a:r>
              <a:rPr lang="en-US" sz="2800" b="1" dirty="0" smtClean="0">
                <a:latin typeface="Book Antiqua" pitchFamily="18" charset="0"/>
              </a:rPr>
              <a:t>a</a:t>
            </a:r>
            <a:r>
              <a:rPr lang="ru-RU" sz="2800" b="1" dirty="0" smtClean="0">
                <a:latin typeface="Book Antiqua" pitchFamily="18" charset="0"/>
              </a:rPr>
              <a:t> ,</a:t>
            </a:r>
            <a:r>
              <a:rPr lang="en-US" sz="2800" b="1" dirty="0" smtClean="0">
                <a:latin typeface="Book Antiqua" pitchFamily="18" charset="0"/>
              </a:rPr>
              <a:t>b </a:t>
            </a:r>
            <a:r>
              <a:rPr lang="ru-RU" sz="2800" b="1" dirty="0" smtClean="0">
                <a:latin typeface="Book Antiqua" pitchFamily="18" charset="0"/>
              </a:rPr>
              <a:t>– прямые</a:t>
            </a:r>
            <a:r>
              <a:rPr lang="en-US" sz="2800" b="1" dirty="0" smtClean="0">
                <a:latin typeface="Book Antiqua" pitchFamily="18" charset="0"/>
              </a:rPr>
              <a:t>;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latin typeface="Book Antiqua" pitchFamily="18" charset="0"/>
              </a:rPr>
              <a:t>с – секущая</a:t>
            </a:r>
            <a:r>
              <a:rPr lang="en-US" sz="2800" b="1" dirty="0" smtClean="0">
                <a:latin typeface="Book Antiqua" pitchFamily="18" charset="0"/>
              </a:rPr>
              <a:t>;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en-US" sz="2800" b="1" dirty="0" smtClean="0">
                <a:latin typeface="Book Antiqua" pitchFamily="18" charset="0"/>
              </a:rPr>
              <a:t>   </a:t>
            </a:r>
            <a:r>
              <a:rPr lang="ru-RU" sz="2800" b="1" dirty="0" smtClean="0">
                <a:latin typeface="Book Antiqua" pitchFamily="18" charset="0"/>
              </a:rPr>
              <a:t>1 и </a:t>
            </a:r>
            <a:r>
              <a:rPr lang="en-US" sz="2800" b="1" dirty="0" smtClean="0">
                <a:latin typeface="Book Antiqua" pitchFamily="18" charset="0"/>
              </a:rPr>
              <a:t>    </a:t>
            </a:r>
            <a:r>
              <a:rPr lang="ru-RU" sz="2800" b="1" dirty="0" smtClean="0">
                <a:latin typeface="Book Antiqua" pitchFamily="18" charset="0"/>
              </a:rPr>
              <a:t>2 – </a:t>
            </a:r>
          </a:p>
          <a:p>
            <a:r>
              <a:rPr lang="ru-RU" sz="2800" b="1" dirty="0" smtClean="0">
                <a:latin typeface="Book Antiqua" pitchFamily="18" charset="0"/>
              </a:rPr>
              <a:t>односторонние</a:t>
            </a:r>
            <a:r>
              <a:rPr lang="en-US" sz="2800" b="1" dirty="0" smtClean="0">
                <a:latin typeface="Book Antiqua" pitchFamily="18" charset="0"/>
              </a:rPr>
              <a:t>;</a:t>
            </a:r>
          </a:p>
          <a:p>
            <a:r>
              <a:rPr lang="ru-RU" sz="2800" b="1" dirty="0" smtClean="0">
                <a:latin typeface="Book Antiqua" pitchFamily="18" charset="0"/>
              </a:rPr>
              <a:t>    1+</a:t>
            </a:r>
            <a:r>
              <a:rPr lang="en-US" sz="2800" b="1" dirty="0" smtClean="0">
                <a:latin typeface="Book Antiqua" pitchFamily="18" charset="0"/>
              </a:rPr>
              <a:t>  </a:t>
            </a:r>
            <a:r>
              <a:rPr lang="ru-RU" sz="2800" b="1" dirty="0" smtClean="0">
                <a:latin typeface="Book Antiqua" pitchFamily="18" charset="0"/>
              </a:rPr>
              <a:t>  2= 180</a:t>
            </a:r>
            <a:r>
              <a:rPr lang="en-US" sz="2800" b="1" dirty="0" smtClean="0">
                <a:latin typeface="Book Antiqua" pitchFamily="18" charset="0"/>
              </a:rPr>
              <a:t>º.</a:t>
            </a:r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Доказать</a:t>
            </a:r>
            <a:r>
              <a:rPr lang="ru-RU" sz="2800" b="1" dirty="0" smtClean="0">
                <a:latin typeface="Book Antiqua" pitchFamily="18" charset="0"/>
              </a:rPr>
              <a:t>, что </a:t>
            </a:r>
            <a:r>
              <a:rPr lang="en-US" sz="2800" b="1" dirty="0" smtClean="0">
                <a:latin typeface="Book Antiqua" pitchFamily="18" charset="0"/>
              </a:rPr>
              <a:t>a</a:t>
            </a:r>
            <a:r>
              <a:rPr lang="en-US" sz="2800" b="1" dirty="0" smtClean="0">
                <a:latin typeface="Book Antiqua" pitchFamily="18" charset="0"/>
                <a:cs typeface="Arial" charset="0"/>
              </a:rPr>
              <a:t>||</a:t>
            </a:r>
            <a:r>
              <a:rPr lang="en-US" sz="2800" b="1" dirty="0" smtClean="0">
                <a:latin typeface="Book Antiqua" pitchFamily="18" charset="0"/>
              </a:rPr>
              <a:t>b</a:t>
            </a:r>
            <a:r>
              <a:rPr lang="ru-RU" sz="2800" b="1" dirty="0" smtClean="0">
                <a:latin typeface="Book Antiqua" pitchFamily="18" charset="0"/>
              </a:rPr>
              <a:t>.</a:t>
            </a:r>
            <a:endParaRPr lang="ru-RU" sz="28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</TotalTime>
  <Words>561</Words>
  <Application>Microsoft Office PowerPoint</Application>
  <PresentationFormat>Экран (4:3)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FoM</cp:lastModifiedBy>
  <cp:revision>37</cp:revision>
  <dcterms:modified xsi:type="dcterms:W3CDTF">2013-04-30T17:05:02Z</dcterms:modified>
</cp:coreProperties>
</file>