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7" r:id="rId4"/>
    <p:sldId id="267" r:id="rId5"/>
    <p:sldId id="260" r:id="rId6"/>
    <p:sldId id="261" r:id="rId7"/>
    <p:sldId id="262" r:id="rId8"/>
    <p:sldId id="263" r:id="rId9"/>
    <p:sldId id="266" r:id="rId10"/>
    <p:sldId id="264" r:id="rId11"/>
    <p:sldId id="268" r:id="rId12"/>
    <p:sldId id="269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F0DB843-F578-4748-88F9-2C00588F6CAE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ED82FD31-800D-42F2-BFB1-BA060BD29087}">
      <dgm:prSet phldrT="[Текст]" custT="1"/>
      <dgm:spPr/>
      <dgm:t>
        <a:bodyPr/>
        <a:lstStyle/>
        <a:p>
          <a:r>
            <a:rPr lang="ru-RU" sz="2800" b="0" dirty="0" smtClean="0">
              <a:solidFill>
                <a:schemeClr val="tx1"/>
              </a:solidFill>
            </a:rPr>
            <a:t>Название оксида</a:t>
          </a:r>
          <a:endParaRPr lang="ru-RU" sz="2800" b="0" dirty="0">
            <a:solidFill>
              <a:schemeClr val="tx1"/>
            </a:solidFill>
          </a:endParaRPr>
        </a:p>
      </dgm:t>
    </dgm:pt>
    <dgm:pt modelId="{FD8E0B7F-FBDF-4C89-B070-42B3BBCA4F8B}" type="parTrans" cxnId="{0FA9FE82-0900-4F9F-B77D-42F1B017319A}">
      <dgm:prSet/>
      <dgm:spPr/>
      <dgm:t>
        <a:bodyPr/>
        <a:lstStyle/>
        <a:p>
          <a:endParaRPr lang="ru-RU"/>
        </a:p>
      </dgm:t>
    </dgm:pt>
    <dgm:pt modelId="{89FCCF01-615C-4552-A31C-148B8CAFD236}" type="sibTrans" cxnId="{0FA9FE82-0900-4F9F-B77D-42F1B017319A}">
      <dgm:prSet custT="1"/>
      <dgm:spPr/>
      <dgm:t>
        <a:bodyPr/>
        <a:lstStyle/>
        <a:p>
          <a:r>
            <a:rPr lang="ru-RU" sz="4000" b="1" dirty="0" smtClean="0">
              <a:solidFill>
                <a:srgbClr val="FF0000"/>
              </a:solidFill>
            </a:rPr>
            <a:t>=</a:t>
          </a:r>
          <a:endParaRPr lang="ru-RU" sz="4000" b="1" dirty="0">
            <a:solidFill>
              <a:srgbClr val="FF0000"/>
            </a:solidFill>
          </a:endParaRPr>
        </a:p>
      </dgm:t>
    </dgm:pt>
    <dgm:pt modelId="{26CA216A-8B66-444A-95E0-0B203C9E4257}">
      <dgm:prSet phldrT="[Текст]" custT="1"/>
      <dgm:spPr/>
      <dgm:t>
        <a:bodyPr/>
        <a:lstStyle/>
        <a:p>
          <a:r>
            <a:rPr lang="ru-RU" sz="4000" dirty="0" smtClean="0">
              <a:solidFill>
                <a:schemeClr val="tx1"/>
              </a:solidFill>
            </a:rPr>
            <a:t>оксид</a:t>
          </a:r>
          <a:endParaRPr lang="ru-RU" sz="4000" dirty="0">
            <a:solidFill>
              <a:schemeClr val="tx1"/>
            </a:solidFill>
          </a:endParaRPr>
        </a:p>
      </dgm:t>
    </dgm:pt>
    <dgm:pt modelId="{0265F3F1-77E5-4CA6-AD02-3435399D7972}" type="parTrans" cxnId="{23246BD2-EDA6-44DD-A6FA-E2C509275FD7}">
      <dgm:prSet/>
      <dgm:spPr/>
      <dgm:t>
        <a:bodyPr/>
        <a:lstStyle/>
        <a:p>
          <a:endParaRPr lang="ru-RU"/>
        </a:p>
      </dgm:t>
    </dgm:pt>
    <dgm:pt modelId="{98D26001-C59C-4B84-BC83-082D6C1BA7C0}" type="sibTrans" cxnId="{23246BD2-EDA6-44DD-A6FA-E2C509275FD7}">
      <dgm:prSet custT="1"/>
      <dgm:spPr/>
      <dgm:t>
        <a:bodyPr/>
        <a:lstStyle/>
        <a:p>
          <a:r>
            <a:rPr lang="ru-RU" sz="4000" b="1" dirty="0" smtClean="0">
              <a:solidFill>
                <a:srgbClr val="FF0000"/>
              </a:solidFill>
            </a:rPr>
            <a:t>+</a:t>
          </a:r>
          <a:endParaRPr lang="ru-RU" sz="4000" b="1" dirty="0">
            <a:solidFill>
              <a:srgbClr val="FF0000"/>
            </a:solidFill>
          </a:endParaRPr>
        </a:p>
      </dgm:t>
    </dgm:pt>
    <dgm:pt modelId="{416E2199-8FDA-4479-81E0-5B1437B5CED4}">
      <dgm:prSet phldrT="[Текст]" custT="1"/>
      <dgm:spPr/>
      <dgm:t>
        <a:bodyPr/>
        <a:lstStyle/>
        <a:p>
          <a:r>
            <a:rPr lang="ru-RU" sz="2400" dirty="0" smtClean="0">
              <a:solidFill>
                <a:schemeClr val="tx1"/>
              </a:solidFill>
            </a:rPr>
            <a:t>Название элемента в родительном падеже</a:t>
          </a:r>
          <a:endParaRPr lang="ru-RU" sz="2400" dirty="0">
            <a:solidFill>
              <a:schemeClr val="tx1"/>
            </a:solidFill>
          </a:endParaRPr>
        </a:p>
      </dgm:t>
    </dgm:pt>
    <dgm:pt modelId="{D58F9250-1B5F-40A0-BCA1-9565F9F719BB}" type="parTrans" cxnId="{60341F11-CE05-4F9F-9FF4-F116C12550EE}">
      <dgm:prSet/>
      <dgm:spPr/>
      <dgm:t>
        <a:bodyPr/>
        <a:lstStyle/>
        <a:p>
          <a:endParaRPr lang="ru-RU"/>
        </a:p>
      </dgm:t>
    </dgm:pt>
    <dgm:pt modelId="{DD4DD5AA-E504-4175-9BA6-B1DFD755B5A4}" type="sibTrans" cxnId="{60341F11-CE05-4F9F-9FF4-F116C12550EE}">
      <dgm:prSet custT="1"/>
      <dgm:spPr/>
      <dgm:t>
        <a:bodyPr/>
        <a:lstStyle/>
        <a:p>
          <a:r>
            <a:rPr lang="ru-RU" sz="4800" b="1" dirty="0" smtClean="0">
              <a:solidFill>
                <a:srgbClr val="FF0000"/>
              </a:solidFill>
            </a:rPr>
            <a:t>+</a:t>
          </a:r>
          <a:endParaRPr lang="ru-RU" sz="4800" b="1" dirty="0">
            <a:solidFill>
              <a:srgbClr val="FF0000"/>
            </a:solidFill>
          </a:endParaRPr>
        </a:p>
      </dgm:t>
    </dgm:pt>
    <dgm:pt modelId="{1BBCC64E-15BA-464B-8437-3245E5E6357B}">
      <dgm:prSet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(С.о. римскими цифрами)</a:t>
          </a:r>
          <a:endParaRPr lang="ru-RU" dirty="0">
            <a:solidFill>
              <a:schemeClr val="tx1"/>
            </a:solidFill>
          </a:endParaRPr>
        </a:p>
      </dgm:t>
    </dgm:pt>
    <dgm:pt modelId="{13E6D37B-6FAE-4C0E-B1FD-AA539E13A713}" type="parTrans" cxnId="{94E4F520-CC0A-473D-8B3E-4CDAF6FC953C}">
      <dgm:prSet/>
      <dgm:spPr/>
      <dgm:t>
        <a:bodyPr/>
        <a:lstStyle/>
        <a:p>
          <a:endParaRPr lang="ru-RU"/>
        </a:p>
      </dgm:t>
    </dgm:pt>
    <dgm:pt modelId="{B53CF80B-44BF-4D6B-A10E-ACDAB5EF328C}" type="sibTrans" cxnId="{94E4F520-CC0A-473D-8B3E-4CDAF6FC953C}">
      <dgm:prSet/>
      <dgm:spPr/>
      <dgm:t>
        <a:bodyPr/>
        <a:lstStyle/>
        <a:p>
          <a:endParaRPr lang="ru-RU"/>
        </a:p>
      </dgm:t>
    </dgm:pt>
    <dgm:pt modelId="{2DBC6DE6-139F-437C-83A2-3CF3358884FD}" type="pres">
      <dgm:prSet presAssocID="{FF0DB843-F578-4748-88F9-2C00588F6CAE}" presName="Name0" presStyleCnt="0">
        <dgm:presLayoutVars>
          <dgm:dir/>
          <dgm:resizeHandles val="exact"/>
        </dgm:presLayoutVars>
      </dgm:prSet>
      <dgm:spPr/>
    </dgm:pt>
    <dgm:pt modelId="{404BB745-7C4C-4F21-A755-3F9F3C8291B3}" type="pres">
      <dgm:prSet presAssocID="{ED82FD31-800D-42F2-BFB1-BA060BD29087}" presName="node" presStyleLbl="node1" presStyleIdx="0" presStyleCnt="4" custScaleX="109864" custLinFactNeighborX="37898" custLinFactNeighborY="-9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DA9CA0-4F34-46C6-91BF-A7B02E33F8B8}" type="pres">
      <dgm:prSet presAssocID="{89FCCF01-615C-4552-A31C-148B8CAFD236}" presName="sibTrans" presStyleLbl="sibTrans2D1" presStyleIdx="0" presStyleCnt="3" custScaleX="145924"/>
      <dgm:spPr/>
    </dgm:pt>
    <dgm:pt modelId="{740F1F0E-8D28-4034-9EDA-A9C42DC3F222}" type="pres">
      <dgm:prSet presAssocID="{89FCCF01-615C-4552-A31C-148B8CAFD236}" presName="connectorText" presStyleLbl="sibTrans2D1" presStyleIdx="0" presStyleCnt="3"/>
      <dgm:spPr/>
    </dgm:pt>
    <dgm:pt modelId="{E4569587-1028-4959-95A8-3C6A4BF7C697}" type="pres">
      <dgm:prSet presAssocID="{26CA216A-8B66-444A-95E0-0B203C9E4257}" presName="node" presStyleLbl="node1" presStyleIdx="1" presStyleCnt="4" custScaleX="109942" custLinFactNeighborX="-12816" custLinFactNeighborY="-902">
        <dgm:presLayoutVars>
          <dgm:bulletEnabled val="1"/>
        </dgm:presLayoutVars>
      </dgm:prSet>
      <dgm:spPr/>
    </dgm:pt>
    <dgm:pt modelId="{F13E84DC-556B-4D80-9B4A-E13487DDD5EC}" type="pres">
      <dgm:prSet presAssocID="{98D26001-C59C-4B84-BC83-082D6C1BA7C0}" presName="sibTrans" presStyleLbl="sibTrans2D1" presStyleIdx="1" presStyleCnt="3"/>
      <dgm:spPr/>
    </dgm:pt>
    <dgm:pt modelId="{A40B4929-B5C5-417A-8C91-92F1C6A4C1DE}" type="pres">
      <dgm:prSet presAssocID="{98D26001-C59C-4B84-BC83-082D6C1BA7C0}" presName="connectorText" presStyleLbl="sibTrans2D1" presStyleIdx="1" presStyleCnt="3"/>
      <dgm:spPr/>
    </dgm:pt>
    <dgm:pt modelId="{E9B73FB4-EC6A-4051-AA5A-25FCE62A90BF}" type="pres">
      <dgm:prSet presAssocID="{416E2199-8FDA-4479-81E0-5B1437B5CED4}" presName="node" presStyleLbl="node1" presStyleIdx="2" presStyleCnt="4" custScaleX="119641" custLinFactNeighborX="-26944" custLinFactNeighborY="35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1727AE-87BA-45A9-AE1A-938EF66269E9}" type="pres">
      <dgm:prSet presAssocID="{DD4DD5AA-E504-4175-9BA6-B1DFD755B5A4}" presName="sibTrans" presStyleLbl="sibTrans2D1" presStyleIdx="2" presStyleCnt="3"/>
      <dgm:spPr/>
    </dgm:pt>
    <dgm:pt modelId="{3ADA7A23-78DF-4410-82D2-CF2E4C8A11CD}" type="pres">
      <dgm:prSet presAssocID="{DD4DD5AA-E504-4175-9BA6-B1DFD755B5A4}" presName="connectorText" presStyleLbl="sibTrans2D1" presStyleIdx="2" presStyleCnt="3"/>
      <dgm:spPr/>
    </dgm:pt>
    <dgm:pt modelId="{E13FE03B-C91B-49F4-A2E2-CE86F7CA1FEC}" type="pres">
      <dgm:prSet presAssocID="{1BBCC64E-15BA-464B-8437-3245E5E6357B}" presName="node" presStyleLbl="node1" presStyleIdx="3" presStyleCnt="4" custLinFactNeighborX="-57670" custLinFactNeighborY="35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9778E40-D3A1-4370-AADC-20B8BDFD25EF}" type="presOf" srcId="{89FCCF01-615C-4552-A31C-148B8CAFD236}" destId="{B6DA9CA0-4F34-46C6-91BF-A7B02E33F8B8}" srcOrd="0" destOrd="0" presId="urn:microsoft.com/office/officeart/2005/8/layout/process1"/>
    <dgm:cxn modelId="{8E049A86-7548-45DE-9CDA-C9E2A7CF69D6}" type="presOf" srcId="{26CA216A-8B66-444A-95E0-0B203C9E4257}" destId="{E4569587-1028-4959-95A8-3C6A4BF7C697}" srcOrd="0" destOrd="0" presId="urn:microsoft.com/office/officeart/2005/8/layout/process1"/>
    <dgm:cxn modelId="{23246BD2-EDA6-44DD-A6FA-E2C509275FD7}" srcId="{FF0DB843-F578-4748-88F9-2C00588F6CAE}" destId="{26CA216A-8B66-444A-95E0-0B203C9E4257}" srcOrd="1" destOrd="0" parTransId="{0265F3F1-77E5-4CA6-AD02-3435399D7972}" sibTransId="{98D26001-C59C-4B84-BC83-082D6C1BA7C0}"/>
    <dgm:cxn modelId="{94E4F520-CC0A-473D-8B3E-4CDAF6FC953C}" srcId="{FF0DB843-F578-4748-88F9-2C00588F6CAE}" destId="{1BBCC64E-15BA-464B-8437-3245E5E6357B}" srcOrd="3" destOrd="0" parTransId="{13E6D37B-6FAE-4C0E-B1FD-AA539E13A713}" sibTransId="{B53CF80B-44BF-4D6B-A10E-ACDAB5EF328C}"/>
    <dgm:cxn modelId="{8A283C87-EF3F-4442-BEFC-C0665445CC1D}" type="presOf" srcId="{FF0DB843-F578-4748-88F9-2C00588F6CAE}" destId="{2DBC6DE6-139F-437C-83A2-3CF3358884FD}" srcOrd="0" destOrd="0" presId="urn:microsoft.com/office/officeart/2005/8/layout/process1"/>
    <dgm:cxn modelId="{95C0599C-6275-4949-B12E-EA68DB112263}" type="presOf" srcId="{ED82FD31-800D-42F2-BFB1-BA060BD29087}" destId="{404BB745-7C4C-4F21-A755-3F9F3C8291B3}" srcOrd="0" destOrd="0" presId="urn:microsoft.com/office/officeart/2005/8/layout/process1"/>
    <dgm:cxn modelId="{0FA9FE82-0900-4F9F-B77D-42F1B017319A}" srcId="{FF0DB843-F578-4748-88F9-2C00588F6CAE}" destId="{ED82FD31-800D-42F2-BFB1-BA060BD29087}" srcOrd="0" destOrd="0" parTransId="{FD8E0B7F-FBDF-4C89-B070-42B3BBCA4F8B}" sibTransId="{89FCCF01-615C-4552-A31C-148B8CAFD236}"/>
    <dgm:cxn modelId="{094C641C-604B-4AC7-B780-7405C36E9FB0}" type="presOf" srcId="{DD4DD5AA-E504-4175-9BA6-B1DFD755B5A4}" destId="{C31727AE-87BA-45A9-AE1A-938EF66269E9}" srcOrd="0" destOrd="0" presId="urn:microsoft.com/office/officeart/2005/8/layout/process1"/>
    <dgm:cxn modelId="{E7FBB7A8-096F-4933-A97E-FD5DDDCCCF5A}" type="presOf" srcId="{98D26001-C59C-4B84-BC83-082D6C1BA7C0}" destId="{A40B4929-B5C5-417A-8C91-92F1C6A4C1DE}" srcOrd="1" destOrd="0" presId="urn:microsoft.com/office/officeart/2005/8/layout/process1"/>
    <dgm:cxn modelId="{77DD42E2-5B53-4F99-A45F-F8D0FCD9C83B}" type="presOf" srcId="{DD4DD5AA-E504-4175-9BA6-B1DFD755B5A4}" destId="{3ADA7A23-78DF-4410-82D2-CF2E4C8A11CD}" srcOrd="1" destOrd="0" presId="urn:microsoft.com/office/officeart/2005/8/layout/process1"/>
    <dgm:cxn modelId="{B8629EB0-199F-451A-B4BE-8236743B913E}" type="presOf" srcId="{416E2199-8FDA-4479-81E0-5B1437B5CED4}" destId="{E9B73FB4-EC6A-4051-AA5A-25FCE62A90BF}" srcOrd="0" destOrd="0" presId="urn:microsoft.com/office/officeart/2005/8/layout/process1"/>
    <dgm:cxn modelId="{05B6EC57-9EAE-464F-AC07-596AEDD7F503}" type="presOf" srcId="{1BBCC64E-15BA-464B-8437-3245E5E6357B}" destId="{E13FE03B-C91B-49F4-A2E2-CE86F7CA1FEC}" srcOrd="0" destOrd="0" presId="urn:microsoft.com/office/officeart/2005/8/layout/process1"/>
    <dgm:cxn modelId="{61BEB262-91D3-4F3A-B1E6-C1DC91C57820}" type="presOf" srcId="{98D26001-C59C-4B84-BC83-082D6C1BA7C0}" destId="{F13E84DC-556B-4D80-9B4A-E13487DDD5EC}" srcOrd="0" destOrd="0" presId="urn:microsoft.com/office/officeart/2005/8/layout/process1"/>
    <dgm:cxn modelId="{60341F11-CE05-4F9F-9FF4-F116C12550EE}" srcId="{FF0DB843-F578-4748-88F9-2C00588F6CAE}" destId="{416E2199-8FDA-4479-81E0-5B1437B5CED4}" srcOrd="2" destOrd="0" parTransId="{D58F9250-1B5F-40A0-BCA1-9565F9F719BB}" sibTransId="{DD4DD5AA-E504-4175-9BA6-B1DFD755B5A4}"/>
    <dgm:cxn modelId="{F73D57F5-E0EC-40D4-9684-77195149EF62}" type="presOf" srcId="{89FCCF01-615C-4552-A31C-148B8CAFD236}" destId="{740F1F0E-8D28-4034-9EDA-A9C42DC3F222}" srcOrd="1" destOrd="0" presId="urn:microsoft.com/office/officeart/2005/8/layout/process1"/>
    <dgm:cxn modelId="{63E732B9-73C8-4BBC-90E4-F7E0606E9911}" type="presParOf" srcId="{2DBC6DE6-139F-437C-83A2-3CF3358884FD}" destId="{404BB745-7C4C-4F21-A755-3F9F3C8291B3}" srcOrd="0" destOrd="0" presId="urn:microsoft.com/office/officeart/2005/8/layout/process1"/>
    <dgm:cxn modelId="{0B5E583C-AF92-4D51-BFF2-C3C6265A6FE6}" type="presParOf" srcId="{2DBC6DE6-139F-437C-83A2-3CF3358884FD}" destId="{B6DA9CA0-4F34-46C6-91BF-A7B02E33F8B8}" srcOrd="1" destOrd="0" presId="urn:microsoft.com/office/officeart/2005/8/layout/process1"/>
    <dgm:cxn modelId="{DF52DE18-D701-460D-AAAE-3D8E9E404785}" type="presParOf" srcId="{B6DA9CA0-4F34-46C6-91BF-A7B02E33F8B8}" destId="{740F1F0E-8D28-4034-9EDA-A9C42DC3F222}" srcOrd="0" destOrd="0" presId="urn:microsoft.com/office/officeart/2005/8/layout/process1"/>
    <dgm:cxn modelId="{3CEB69F1-9F21-4517-90D8-78F670613520}" type="presParOf" srcId="{2DBC6DE6-139F-437C-83A2-3CF3358884FD}" destId="{E4569587-1028-4959-95A8-3C6A4BF7C697}" srcOrd="2" destOrd="0" presId="urn:microsoft.com/office/officeart/2005/8/layout/process1"/>
    <dgm:cxn modelId="{BD3726A7-1D7F-4B8D-8BD7-B671D9C2A83F}" type="presParOf" srcId="{2DBC6DE6-139F-437C-83A2-3CF3358884FD}" destId="{F13E84DC-556B-4D80-9B4A-E13487DDD5EC}" srcOrd="3" destOrd="0" presId="urn:microsoft.com/office/officeart/2005/8/layout/process1"/>
    <dgm:cxn modelId="{05865685-CB83-4E47-AC92-0ECED7182A75}" type="presParOf" srcId="{F13E84DC-556B-4D80-9B4A-E13487DDD5EC}" destId="{A40B4929-B5C5-417A-8C91-92F1C6A4C1DE}" srcOrd="0" destOrd="0" presId="urn:microsoft.com/office/officeart/2005/8/layout/process1"/>
    <dgm:cxn modelId="{3BB42FD7-6DCA-45C5-A160-66257155668D}" type="presParOf" srcId="{2DBC6DE6-139F-437C-83A2-3CF3358884FD}" destId="{E9B73FB4-EC6A-4051-AA5A-25FCE62A90BF}" srcOrd="4" destOrd="0" presId="urn:microsoft.com/office/officeart/2005/8/layout/process1"/>
    <dgm:cxn modelId="{6B0B5E21-AF97-4F54-B01E-DBE5E42D0350}" type="presParOf" srcId="{2DBC6DE6-139F-437C-83A2-3CF3358884FD}" destId="{C31727AE-87BA-45A9-AE1A-938EF66269E9}" srcOrd="5" destOrd="0" presId="urn:microsoft.com/office/officeart/2005/8/layout/process1"/>
    <dgm:cxn modelId="{15806563-1952-4791-BF7D-34011B5023D6}" type="presParOf" srcId="{C31727AE-87BA-45A9-AE1A-938EF66269E9}" destId="{3ADA7A23-78DF-4410-82D2-CF2E4C8A11CD}" srcOrd="0" destOrd="0" presId="urn:microsoft.com/office/officeart/2005/8/layout/process1"/>
    <dgm:cxn modelId="{164C5F12-10E4-4FB6-967E-5A26E9CF7336}" type="presParOf" srcId="{2DBC6DE6-139F-437C-83A2-3CF3358884FD}" destId="{E13FE03B-C91B-49F4-A2E2-CE86F7CA1FEC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B0117D4-35B1-478A-86CC-DBBB60F9A320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E5E2DB4-DA8B-45D1-AE25-99494B0BEFB2}">
      <dgm:prSet phldrT="[Текст]"/>
      <dgm:spPr/>
      <dgm:t>
        <a:bodyPr/>
        <a:lstStyle/>
        <a:p>
          <a:r>
            <a:rPr lang="ru-RU" dirty="0" smtClean="0"/>
            <a:t>3\4 планеты</a:t>
          </a:r>
          <a:endParaRPr lang="ru-RU" dirty="0"/>
        </a:p>
      </dgm:t>
    </dgm:pt>
    <dgm:pt modelId="{18E16B1B-15AB-4A2E-8E0A-A1713AE4DB73}" type="parTrans" cxnId="{9786B017-FD18-4EC5-BA04-903783DE834D}">
      <dgm:prSet/>
      <dgm:spPr/>
      <dgm:t>
        <a:bodyPr/>
        <a:lstStyle/>
        <a:p>
          <a:endParaRPr lang="ru-RU"/>
        </a:p>
      </dgm:t>
    </dgm:pt>
    <dgm:pt modelId="{8DE0A022-BBD8-40FD-9080-57BE8F655333}" type="sibTrans" cxnId="{9786B017-FD18-4EC5-BA04-903783DE834D}">
      <dgm:prSet/>
      <dgm:spPr/>
      <dgm:t>
        <a:bodyPr/>
        <a:lstStyle/>
        <a:p>
          <a:endParaRPr lang="ru-RU"/>
        </a:p>
      </dgm:t>
    </dgm:pt>
    <dgm:pt modelId="{0A953907-C005-41BE-8ACE-4C1D630C0120}">
      <dgm:prSet phldrT="[Текст]"/>
      <dgm:spPr/>
      <dgm:t>
        <a:bodyPr/>
        <a:lstStyle/>
        <a:p>
          <a:r>
            <a:rPr lang="ru-RU" dirty="0" smtClean="0"/>
            <a:t>климат</a:t>
          </a:r>
          <a:endParaRPr lang="ru-RU" dirty="0"/>
        </a:p>
      </dgm:t>
    </dgm:pt>
    <dgm:pt modelId="{FFE9FEF2-DABC-465E-AE68-BA57A822C99E}" type="parTrans" cxnId="{A0A049EA-4FE6-4D76-AD7A-5B10197893DE}">
      <dgm:prSet/>
      <dgm:spPr/>
      <dgm:t>
        <a:bodyPr/>
        <a:lstStyle/>
        <a:p>
          <a:endParaRPr lang="ru-RU"/>
        </a:p>
      </dgm:t>
    </dgm:pt>
    <dgm:pt modelId="{3B7822EC-F458-4E70-B77E-BFF066134B89}" type="sibTrans" cxnId="{A0A049EA-4FE6-4D76-AD7A-5B10197893DE}">
      <dgm:prSet/>
      <dgm:spPr/>
      <dgm:t>
        <a:bodyPr/>
        <a:lstStyle/>
        <a:p>
          <a:endParaRPr lang="ru-RU"/>
        </a:p>
      </dgm:t>
    </dgm:pt>
    <dgm:pt modelId="{599A73ED-94DE-482F-9BB2-87BFA98A4E1B}">
      <dgm:prSet phldrT="[Текст]"/>
      <dgm:spPr/>
      <dgm:t>
        <a:bodyPr/>
        <a:lstStyle/>
        <a:p>
          <a:r>
            <a:rPr lang="ru-RU" dirty="0" smtClean="0"/>
            <a:t>80% массы клетки </a:t>
          </a:r>
          <a:endParaRPr lang="ru-RU" dirty="0"/>
        </a:p>
      </dgm:t>
    </dgm:pt>
    <dgm:pt modelId="{384EFA56-A06F-41FE-A077-75E6CBB6D994}" type="parTrans" cxnId="{291DFAB5-9392-4A09-A6E4-D7585712D002}">
      <dgm:prSet/>
      <dgm:spPr/>
      <dgm:t>
        <a:bodyPr/>
        <a:lstStyle/>
        <a:p>
          <a:endParaRPr lang="ru-RU"/>
        </a:p>
      </dgm:t>
    </dgm:pt>
    <dgm:pt modelId="{62ECEAD8-AF6A-426E-821D-19A3C4A9D535}" type="sibTrans" cxnId="{291DFAB5-9392-4A09-A6E4-D7585712D002}">
      <dgm:prSet/>
      <dgm:spPr/>
      <dgm:t>
        <a:bodyPr/>
        <a:lstStyle/>
        <a:p>
          <a:endParaRPr lang="ru-RU"/>
        </a:p>
      </dgm:t>
    </dgm:pt>
    <dgm:pt modelId="{9E3D3B6E-FDBF-4C26-8D0C-F4D4B6EB797A}">
      <dgm:prSet phldrT="[Текст]"/>
      <dgm:spPr/>
      <dgm:t>
        <a:bodyPr/>
        <a:lstStyle/>
        <a:p>
          <a:r>
            <a:rPr lang="ru-RU" dirty="0" smtClean="0"/>
            <a:t>Тело человека на 2\3 вода</a:t>
          </a:r>
          <a:endParaRPr lang="ru-RU" dirty="0"/>
        </a:p>
      </dgm:t>
    </dgm:pt>
    <dgm:pt modelId="{1352A386-5CC7-44C1-B3C0-BE62272733E3}" type="parTrans" cxnId="{1EDF27C3-6BD0-402B-B5C2-D287F77F216D}">
      <dgm:prSet/>
      <dgm:spPr/>
      <dgm:t>
        <a:bodyPr/>
        <a:lstStyle/>
        <a:p>
          <a:endParaRPr lang="ru-RU"/>
        </a:p>
      </dgm:t>
    </dgm:pt>
    <dgm:pt modelId="{8684691B-4C85-4712-BD04-FFB3D97B6CFB}" type="sibTrans" cxnId="{1EDF27C3-6BD0-402B-B5C2-D287F77F216D}">
      <dgm:prSet/>
      <dgm:spPr/>
      <dgm:t>
        <a:bodyPr/>
        <a:lstStyle/>
        <a:p>
          <a:endParaRPr lang="ru-RU"/>
        </a:p>
      </dgm:t>
    </dgm:pt>
    <dgm:pt modelId="{6E0DE56F-61B5-4D19-AC7E-062D3A6355D4}">
      <dgm:prSet phldrT="[Текст]"/>
      <dgm:spPr/>
      <dgm:t>
        <a:bodyPr/>
        <a:lstStyle/>
        <a:p>
          <a:r>
            <a:rPr lang="ru-RU" dirty="0" smtClean="0"/>
            <a:t>Бытовые нужды</a:t>
          </a:r>
          <a:endParaRPr lang="ru-RU" dirty="0"/>
        </a:p>
      </dgm:t>
    </dgm:pt>
    <dgm:pt modelId="{5DEDFA63-6FA9-4B18-A798-9CFF1B16BDBB}" type="parTrans" cxnId="{40F18F13-5509-4CF7-88EA-E4091BA9BA45}">
      <dgm:prSet/>
      <dgm:spPr/>
      <dgm:t>
        <a:bodyPr/>
        <a:lstStyle/>
        <a:p>
          <a:endParaRPr lang="ru-RU"/>
        </a:p>
      </dgm:t>
    </dgm:pt>
    <dgm:pt modelId="{571C8DC5-581B-4215-B37E-3C9FA901ADFA}" type="sibTrans" cxnId="{40F18F13-5509-4CF7-88EA-E4091BA9BA45}">
      <dgm:prSet/>
      <dgm:spPr/>
      <dgm:t>
        <a:bodyPr/>
        <a:lstStyle/>
        <a:p>
          <a:endParaRPr lang="ru-RU"/>
        </a:p>
      </dgm:t>
    </dgm:pt>
    <dgm:pt modelId="{1CA751FA-B2B5-41C7-BEDD-83846419F92D}" type="pres">
      <dgm:prSet presAssocID="{FB0117D4-35B1-478A-86CC-DBBB60F9A320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0D37E90-6FA2-47ED-B535-218916A37C00}" type="pres">
      <dgm:prSet presAssocID="{EE5E2DB4-DA8B-45D1-AE25-99494B0BEFB2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B3F4AB-DC18-448D-9AEF-0C5D3078CDB7}" type="pres">
      <dgm:prSet presAssocID="{EE5E2DB4-DA8B-45D1-AE25-99494B0BEFB2}" presName="spNode" presStyleCnt="0"/>
      <dgm:spPr/>
    </dgm:pt>
    <dgm:pt modelId="{14F68198-24B4-4BC7-9096-1B5621F030F3}" type="pres">
      <dgm:prSet presAssocID="{8DE0A022-BBD8-40FD-9080-57BE8F655333}" presName="sibTrans" presStyleLbl="sibTrans1D1" presStyleIdx="0" presStyleCnt="5"/>
      <dgm:spPr/>
      <dgm:t>
        <a:bodyPr/>
        <a:lstStyle/>
        <a:p>
          <a:endParaRPr lang="ru-RU"/>
        </a:p>
      </dgm:t>
    </dgm:pt>
    <dgm:pt modelId="{23FAAAAB-3D4B-48C9-A141-CF3036766CDD}" type="pres">
      <dgm:prSet presAssocID="{0A953907-C005-41BE-8ACE-4C1D630C0120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C2218F-AECD-4333-A562-F76132B3AD4D}" type="pres">
      <dgm:prSet presAssocID="{0A953907-C005-41BE-8ACE-4C1D630C0120}" presName="spNode" presStyleCnt="0"/>
      <dgm:spPr/>
    </dgm:pt>
    <dgm:pt modelId="{6654C411-8DBA-4FBB-BC06-F2D25AA8BAFE}" type="pres">
      <dgm:prSet presAssocID="{3B7822EC-F458-4E70-B77E-BFF066134B89}" presName="sibTrans" presStyleLbl="sibTrans1D1" presStyleIdx="1" presStyleCnt="5"/>
      <dgm:spPr/>
      <dgm:t>
        <a:bodyPr/>
        <a:lstStyle/>
        <a:p>
          <a:endParaRPr lang="ru-RU"/>
        </a:p>
      </dgm:t>
    </dgm:pt>
    <dgm:pt modelId="{EFA28534-BD35-46E0-8708-D64432A90854}" type="pres">
      <dgm:prSet presAssocID="{599A73ED-94DE-482F-9BB2-87BFA98A4E1B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07A4AE-16D2-45DB-90BD-713426671373}" type="pres">
      <dgm:prSet presAssocID="{599A73ED-94DE-482F-9BB2-87BFA98A4E1B}" presName="spNode" presStyleCnt="0"/>
      <dgm:spPr/>
    </dgm:pt>
    <dgm:pt modelId="{51F585C9-1A4E-43A5-833B-124704A92930}" type="pres">
      <dgm:prSet presAssocID="{62ECEAD8-AF6A-426E-821D-19A3C4A9D535}" presName="sibTrans" presStyleLbl="sibTrans1D1" presStyleIdx="2" presStyleCnt="5"/>
      <dgm:spPr/>
      <dgm:t>
        <a:bodyPr/>
        <a:lstStyle/>
        <a:p>
          <a:endParaRPr lang="ru-RU"/>
        </a:p>
      </dgm:t>
    </dgm:pt>
    <dgm:pt modelId="{CDA71667-B415-4274-8FCD-FDC68202414B}" type="pres">
      <dgm:prSet presAssocID="{9E3D3B6E-FDBF-4C26-8D0C-F4D4B6EB797A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4A14D2-5757-4AFE-B5D2-7EA67DEE2680}" type="pres">
      <dgm:prSet presAssocID="{9E3D3B6E-FDBF-4C26-8D0C-F4D4B6EB797A}" presName="spNode" presStyleCnt="0"/>
      <dgm:spPr/>
    </dgm:pt>
    <dgm:pt modelId="{A09B5A8B-BD4D-43FB-9334-8CA5AFBD00E6}" type="pres">
      <dgm:prSet presAssocID="{8684691B-4C85-4712-BD04-FFB3D97B6CFB}" presName="sibTrans" presStyleLbl="sibTrans1D1" presStyleIdx="3" presStyleCnt="5"/>
      <dgm:spPr/>
      <dgm:t>
        <a:bodyPr/>
        <a:lstStyle/>
        <a:p>
          <a:endParaRPr lang="ru-RU"/>
        </a:p>
      </dgm:t>
    </dgm:pt>
    <dgm:pt modelId="{765F810A-C7DF-4521-A66B-EF9D2FDABA98}" type="pres">
      <dgm:prSet presAssocID="{6E0DE56F-61B5-4D19-AC7E-062D3A6355D4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8D4CB9-2D30-45AC-9651-156A49B3C079}" type="pres">
      <dgm:prSet presAssocID="{6E0DE56F-61B5-4D19-AC7E-062D3A6355D4}" presName="spNode" presStyleCnt="0"/>
      <dgm:spPr/>
    </dgm:pt>
    <dgm:pt modelId="{79CA0FA8-1B26-4B0D-A576-A04A1A31CE15}" type="pres">
      <dgm:prSet presAssocID="{571C8DC5-581B-4215-B37E-3C9FA901ADFA}" presName="sibTrans" presStyleLbl="sibTrans1D1" presStyleIdx="4" presStyleCnt="5"/>
      <dgm:spPr/>
      <dgm:t>
        <a:bodyPr/>
        <a:lstStyle/>
        <a:p>
          <a:endParaRPr lang="ru-RU"/>
        </a:p>
      </dgm:t>
    </dgm:pt>
  </dgm:ptLst>
  <dgm:cxnLst>
    <dgm:cxn modelId="{D99AC520-C99C-4ABE-AE17-803D570FE8EC}" type="presOf" srcId="{571C8DC5-581B-4215-B37E-3C9FA901ADFA}" destId="{79CA0FA8-1B26-4B0D-A576-A04A1A31CE15}" srcOrd="0" destOrd="0" presId="urn:microsoft.com/office/officeart/2005/8/layout/cycle5"/>
    <dgm:cxn modelId="{291DFAB5-9392-4A09-A6E4-D7585712D002}" srcId="{FB0117D4-35B1-478A-86CC-DBBB60F9A320}" destId="{599A73ED-94DE-482F-9BB2-87BFA98A4E1B}" srcOrd="2" destOrd="0" parTransId="{384EFA56-A06F-41FE-A077-75E6CBB6D994}" sibTransId="{62ECEAD8-AF6A-426E-821D-19A3C4A9D535}"/>
    <dgm:cxn modelId="{40F18F13-5509-4CF7-88EA-E4091BA9BA45}" srcId="{FB0117D4-35B1-478A-86CC-DBBB60F9A320}" destId="{6E0DE56F-61B5-4D19-AC7E-062D3A6355D4}" srcOrd="4" destOrd="0" parTransId="{5DEDFA63-6FA9-4B18-A798-9CFF1B16BDBB}" sibTransId="{571C8DC5-581B-4215-B37E-3C9FA901ADFA}"/>
    <dgm:cxn modelId="{A0A049EA-4FE6-4D76-AD7A-5B10197893DE}" srcId="{FB0117D4-35B1-478A-86CC-DBBB60F9A320}" destId="{0A953907-C005-41BE-8ACE-4C1D630C0120}" srcOrd="1" destOrd="0" parTransId="{FFE9FEF2-DABC-465E-AE68-BA57A822C99E}" sibTransId="{3B7822EC-F458-4E70-B77E-BFF066134B89}"/>
    <dgm:cxn modelId="{9786B017-FD18-4EC5-BA04-903783DE834D}" srcId="{FB0117D4-35B1-478A-86CC-DBBB60F9A320}" destId="{EE5E2DB4-DA8B-45D1-AE25-99494B0BEFB2}" srcOrd="0" destOrd="0" parTransId="{18E16B1B-15AB-4A2E-8E0A-A1713AE4DB73}" sibTransId="{8DE0A022-BBD8-40FD-9080-57BE8F655333}"/>
    <dgm:cxn modelId="{08B50FFA-B9EB-4BC8-AA4E-A1BC79B15349}" type="presOf" srcId="{8684691B-4C85-4712-BD04-FFB3D97B6CFB}" destId="{A09B5A8B-BD4D-43FB-9334-8CA5AFBD00E6}" srcOrd="0" destOrd="0" presId="urn:microsoft.com/office/officeart/2005/8/layout/cycle5"/>
    <dgm:cxn modelId="{1524C6A8-2CE3-4664-80CE-FD9B11DBFE8F}" type="presOf" srcId="{62ECEAD8-AF6A-426E-821D-19A3C4A9D535}" destId="{51F585C9-1A4E-43A5-833B-124704A92930}" srcOrd="0" destOrd="0" presId="urn:microsoft.com/office/officeart/2005/8/layout/cycle5"/>
    <dgm:cxn modelId="{403A5E2B-7A98-472C-B63A-0DA832F3DFAC}" type="presOf" srcId="{8DE0A022-BBD8-40FD-9080-57BE8F655333}" destId="{14F68198-24B4-4BC7-9096-1B5621F030F3}" srcOrd="0" destOrd="0" presId="urn:microsoft.com/office/officeart/2005/8/layout/cycle5"/>
    <dgm:cxn modelId="{49C51161-C73D-4FA6-B3E8-D12D038A5A84}" type="presOf" srcId="{599A73ED-94DE-482F-9BB2-87BFA98A4E1B}" destId="{EFA28534-BD35-46E0-8708-D64432A90854}" srcOrd="0" destOrd="0" presId="urn:microsoft.com/office/officeart/2005/8/layout/cycle5"/>
    <dgm:cxn modelId="{8D16056D-C33C-43A1-9FC8-7A04824CAE6F}" type="presOf" srcId="{FB0117D4-35B1-478A-86CC-DBBB60F9A320}" destId="{1CA751FA-B2B5-41C7-BEDD-83846419F92D}" srcOrd="0" destOrd="0" presId="urn:microsoft.com/office/officeart/2005/8/layout/cycle5"/>
    <dgm:cxn modelId="{ABB18DEC-BDFD-4E82-82D8-F719193366F5}" type="presOf" srcId="{3B7822EC-F458-4E70-B77E-BFF066134B89}" destId="{6654C411-8DBA-4FBB-BC06-F2D25AA8BAFE}" srcOrd="0" destOrd="0" presId="urn:microsoft.com/office/officeart/2005/8/layout/cycle5"/>
    <dgm:cxn modelId="{F210FD3A-7996-4C26-B0D7-67E0E920BC09}" type="presOf" srcId="{9E3D3B6E-FDBF-4C26-8D0C-F4D4B6EB797A}" destId="{CDA71667-B415-4274-8FCD-FDC68202414B}" srcOrd="0" destOrd="0" presId="urn:microsoft.com/office/officeart/2005/8/layout/cycle5"/>
    <dgm:cxn modelId="{58262543-BAB6-4438-8E33-03EDE7D1A686}" type="presOf" srcId="{0A953907-C005-41BE-8ACE-4C1D630C0120}" destId="{23FAAAAB-3D4B-48C9-A141-CF3036766CDD}" srcOrd="0" destOrd="0" presId="urn:microsoft.com/office/officeart/2005/8/layout/cycle5"/>
    <dgm:cxn modelId="{1EDF27C3-6BD0-402B-B5C2-D287F77F216D}" srcId="{FB0117D4-35B1-478A-86CC-DBBB60F9A320}" destId="{9E3D3B6E-FDBF-4C26-8D0C-F4D4B6EB797A}" srcOrd="3" destOrd="0" parTransId="{1352A386-5CC7-44C1-B3C0-BE62272733E3}" sibTransId="{8684691B-4C85-4712-BD04-FFB3D97B6CFB}"/>
    <dgm:cxn modelId="{A325C8AE-7E8E-420C-A061-09B5DF0370CE}" type="presOf" srcId="{6E0DE56F-61B5-4D19-AC7E-062D3A6355D4}" destId="{765F810A-C7DF-4521-A66B-EF9D2FDABA98}" srcOrd="0" destOrd="0" presId="urn:microsoft.com/office/officeart/2005/8/layout/cycle5"/>
    <dgm:cxn modelId="{5628EC86-438D-47A3-810B-7DF1FDD7BC92}" type="presOf" srcId="{EE5E2DB4-DA8B-45D1-AE25-99494B0BEFB2}" destId="{30D37E90-6FA2-47ED-B535-218916A37C00}" srcOrd="0" destOrd="0" presId="urn:microsoft.com/office/officeart/2005/8/layout/cycle5"/>
    <dgm:cxn modelId="{D98525F0-668E-4A29-B157-83B107EEAF6C}" type="presParOf" srcId="{1CA751FA-B2B5-41C7-BEDD-83846419F92D}" destId="{30D37E90-6FA2-47ED-B535-218916A37C00}" srcOrd="0" destOrd="0" presId="urn:microsoft.com/office/officeart/2005/8/layout/cycle5"/>
    <dgm:cxn modelId="{F8BD089C-67FB-43E6-90D3-1E2C04B352C3}" type="presParOf" srcId="{1CA751FA-B2B5-41C7-BEDD-83846419F92D}" destId="{6EB3F4AB-DC18-448D-9AEF-0C5D3078CDB7}" srcOrd="1" destOrd="0" presId="urn:microsoft.com/office/officeart/2005/8/layout/cycle5"/>
    <dgm:cxn modelId="{09D2B5F7-6C29-4425-87BF-8EAA00B71D9B}" type="presParOf" srcId="{1CA751FA-B2B5-41C7-BEDD-83846419F92D}" destId="{14F68198-24B4-4BC7-9096-1B5621F030F3}" srcOrd="2" destOrd="0" presId="urn:microsoft.com/office/officeart/2005/8/layout/cycle5"/>
    <dgm:cxn modelId="{375F3269-D121-4E5E-8B7C-3986C5421F75}" type="presParOf" srcId="{1CA751FA-B2B5-41C7-BEDD-83846419F92D}" destId="{23FAAAAB-3D4B-48C9-A141-CF3036766CDD}" srcOrd="3" destOrd="0" presId="urn:microsoft.com/office/officeart/2005/8/layout/cycle5"/>
    <dgm:cxn modelId="{0F67A2E1-3558-47D8-B722-826111D9EC36}" type="presParOf" srcId="{1CA751FA-B2B5-41C7-BEDD-83846419F92D}" destId="{F1C2218F-AECD-4333-A562-F76132B3AD4D}" srcOrd="4" destOrd="0" presId="urn:microsoft.com/office/officeart/2005/8/layout/cycle5"/>
    <dgm:cxn modelId="{85AE3EF4-2EBE-4F0F-8983-57F90534D303}" type="presParOf" srcId="{1CA751FA-B2B5-41C7-BEDD-83846419F92D}" destId="{6654C411-8DBA-4FBB-BC06-F2D25AA8BAFE}" srcOrd="5" destOrd="0" presId="urn:microsoft.com/office/officeart/2005/8/layout/cycle5"/>
    <dgm:cxn modelId="{0F17587B-3915-47E8-B956-A487DF9B6D4F}" type="presParOf" srcId="{1CA751FA-B2B5-41C7-BEDD-83846419F92D}" destId="{EFA28534-BD35-46E0-8708-D64432A90854}" srcOrd="6" destOrd="0" presId="urn:microsoft.com/office/officeart/2005/8/layout/cycle5"/>
    <dgm:cxn modelId="{2107F356-DB39-41B5-BCB8-0CCDDE34C8AD}" type="presParOf" srcId="{1CA751FA-B2B5-41C7-BEDD-83846419F92D}" destId="{4A07A4AE-16D2-45DB-90BD-713426671373}" srcOrd="7" destOrd="0" presId="urn:microsoft.com/office/officeart/2005/8/layout/cycle5"/>
    <dgm:cxn modelId="{E32BAF11-5355-4BCC-B7E8-6BD885B95598}" type="presParOf" srcId="{1CA751FA-B2B5-41C7-BEDD-83846419F92D}" destId="{51F585C9-1A4E-43A5-833B-124704A92930}" srcOrd="8" destOrd="0" presId="urn:microsoft.com/office/officeart/2005/8/layout/cycle5"/>
    <dgm:cxn modelId="{094C4217-7B8B-41A3-81DD-817FBFE8FC1A}" type="presParOf" srcId="{1CA751FA-B2B5-41C7-BEDD-83846419F92D}" destId="{CDA71667-B415-4274-8FCD-FDC68202414B}" srcOrd="9" destOrd="0" presId="urn:microsoft.com/office/officeart/2005/8/layout/cycle5"/>
    <dgm:cxn modelId="{07855A06-E134-4CAC-BC5B-9029DACA6BF7}" type="presParOf" srcId="{1CA751FA-B2B5-41C7-BEDD-83846419F92D}" destId="{994A14D2-5757-4AFE-B5D2-7EA67DEE2680}" srcOrd="10" destOrd="0" presId="urn:microsoft.com/office/officeart/2005/8/layout/cycle5"/>
    <dgm:cxn modelId="{A009F040-0A58-4064-9511-5EE057F739F4}" type="presParOf" srcId="{1CA751FA-B2B5-41C7-BEDD-83846419F92D}" destId="{A09B5A8B-BD4D-43FB-9334-8CA5AFBD00E6}" srcOrd="11" destOrd="0" presId="urn:microsoft.com/office/officeart/2005/8/layout/cycle5"/>
    <dgm:cxn modelId="{FFD4DCF5-F59D-4976-8286-4F48D22DCEA8}" type="presParOf" srcId="{1CA751FA-B2B5-41C7-BEDD-83846419F92D}" destId="{765F810A-C7DF-4521-A66B-EF9D2FDABA98}" srcOrd="12" destOrd="0" presId="urn:microsoft.com/office/officeart/2005/8/layout/cycle5"/>
    <dgm:cxn modelId="{7FCEE1FC-7FA8-40E1-A52B-B8BC8F966C68}" type="presParOf" srcId="{1CA751FA-B2B5-41C7-BEDD-83846419F92D}" destId="{6F8D4CB9-2D30-45AC-9651-156A49B3C079}" srcOrd="13" destOrd="0" presId="urn:microsoft.com/office/officeart/2005/8/layout/cycle5"/>
    <dgm:cxn modelId="{973E1DCC-B60F-4121-B323-E6D7CFC448FD}" type="presParOf" srcId="{1CA751FA-B2B5-41C7-BEDD-83846419F92D}" destId="{79CA0FA8-1B26-4B0D-A576-A04A1A31CE15}" srcOrd="14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04BB745-7C4C-4F21-A755-3F9F3C8291B3}">
      <dsp:nvSpPr>
        <dsp:cNvPr id="0" name=""/>
        <dsp:cNvSpPr/>
      </dsp:nvSpPr>
      <dsp:spPr>
        <a:xfrm>
          <a:off x="175005" y="432302"/>
          <a:ext cx="1793570" cy="16263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0" kern="1200" dirty="0" smtClean="0">
              <a:solidFill>
                <a:schemeClr val="tx1"/>
              </a:solidFill>
            </a:rPr>
            <a:t>Название оксида</a:t>
          </a:r>
          <a:endParaRPr lang="ru-RU" sz="2800" b="0" kern="1200" dirty="0">
            <a:solidFill>
              <a:schemeClr val="tx1"/>
            </a:solidFill>
          </a:endParaRPr>
        </a:p>
      </dsp:txBody>
      <dsp:txXfrm>
        <a:off x="175005" y="432302"/>
        <a:ext cx="1793570" cy="1626335"/>
      </dsp:txXfrm>
    </dsp:sp>
    <dsp:sp modelId="{B6DA9CA0-4F34-46C6-91BF-A7B02E33F8B8}">
      <dsp:nvSpPr>
        <dsp:cNvPr id="0" name=""/>
        <dsp:cNvSpPr/>
      </dsp:nvSpPr>
      <dsp:spPr>
        <a:xfrm>
          <a:off x="2019861" y="1043035"/>
          <a:ext cx="309149" cy="40486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b="1" kern="1200" dirty="0" smtClean="0">
              <a:solidFill>
                <a:srgbClr val="FF0000"/>
              </a:solidFill>
            </a:rPr>
            <a:t>=</a:t>
          </a:r>
          <a:endParaRPr lang="ru-RU" sz="4000" b="1" kern="1200" dirty="0">
            <a:solidFill>
              <a:srgbClr val="FF0000"/>
            </a:solidFill>
          </a:endParaRPr>
        </a:p>
      </dsp:txBody>
      <dsp:txXfrm>
        <a:off x="2019861" y="1043035"/>
        <a:ext cx="309149" cy="404869"/>
      </dsp:txXfrm>
    </dsp:sp>
    <dsp:sp modelId="{E4569587-1028-4959-95A8-3C6A4BF7C697}">
      <dsp:nvSpPr>
        <dsp:cNvPr id="0" name=""/>
        <dsp:cNvSpPr/>
      </dsp:nvSpPr>
      <dsp:spPr>
        <a:xfrm>
          <a:off x="2368305" y="432302"/>
          <a:ext cx="1794843" cy="16263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smtClean="0">
              <a:solidFill>
                <a:schemeClr val="tx1"/>
              </a:solidFill>
            </a:rPr>
            <a:t>оксид</a:t>
          </a:r>
          <a:endParaRPr lang="ru-RU" sz="4000" kern="1200" dirty="0">
            <a:solidFill>
              <a:schemeClr val="tx1"/>
            </a:solidFill>
          </a:endParaRPr>
        </a:p>
      </dsp:txBody>
      <dsp:txXfrm>
        <a:off x="2368305" y="432302"/>
        <a:ext cx="1794843" cy="1626335"/>
      </dsp:txXfrm>
    </dsp:sp>
    <dsp:sp modelId="{F13E84DC-556B-4D80-9B4A-E13487DDD5EC}">
      <dsp:nvSpPr>
        <dsp:cNvPr id="0" name=""/>
        <dsp:cNvSpPr/>
      </dsp:nvSpPr>
      <dsp:spPr>
        <a:xfrm rot="101604">
          <a:off x="4303273" y="1078105"/>
          <a:ext cx="297330" cy="40486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b="1" kern="1200" dirty="0" smtClean="0">
              <a:solidFill>
                <a:srgbClr val="FF0000"/>
              </a:solidFill>
            </a:rPr>
            <a:t>+</a:t>
          </a:r>
          <a:endParaRPr lang="ru-RU" sz="4000" b="1" kern="1200" dirty="0">
            <a:solidFill>
              <a:srgbClr val="FF0000"/>
            </a:solidFill>
          </a:endParaRPr>
        </a:p>
      </dsp:txBody>
      <dsp:txXfrm rot="101604">
        <a:off x="4303273" y="1078105"/>
        <a:ext cx="297330" cy="404869"/>
      </dsp:txXfrm>
    </dsp:sp>
    <dsp:sp modelId="{E9B73FB4-EC6A-4051-AA5A-25FCE62A90BF}">
      <dsp:nvSpPr>
        <dsp:cNvPr id="0" name=""/>
        <dsp:cNvSpPr/>
      </dsp:nvSpPr>
      <dsp:spPr>
        <a:xfrm>
          <a:off x="4723905" y="504284"/>
          <a:ext cx="1953183" cy="16263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1"/>
              </a:solidFill>
            </a:rPr>
            <a:t>Название элемента в родительном падеже</a:t>
          </a:r>
          <a:endParaRPr lang="ru-RU" sz="2400" kern="1200" dirty="0">
            <a:solidFill>
              <a:schemeClr val="tx1"/>
            </a:solidFill>
          </a:endParaRPr>
        </a:p>
      </dsp:txBody>
      <dsp:txXfrm>
        <a:off x="4723905" y="504284"/>
        <a:ext cx="1953183" cy="1626335"/>
      </dsp:txXfrm>
    </dsp:sp>
    <dsp:sp modelId="{C31727AE-87BA-45A9-AE1A-938EF66269E9}">
      <dsp:nvSpPr>
        <dsp:cNvPr id="0" name=""/>
        <dsp:cNvSpPr/>
      </dsp:nvSpPr>
      <dsp:spPr>
        <a:xfrm>
          <a:off x="6790181" y="1115017"/>
          <a:ext cx="239755" cy="40486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800" b="1" kern="1200" dirty="0" smtClean="0">
              <a:solidFill>
                <a:srgbClr val="FF0000"/>
              </a:solidFill>
            </a:rPr>
            <a:t>+</a:t>
          </a:r>
          <a:endParaRPr lang="ru-RU" sz="4800" b="1" kern="1200" dirty="0">
            <a:solidFill>
              <a:srgbClr val="FF0000"/>
            </a:solidFill>
          </a:endParaRPr>
        </a:p>
      </dsp:txBody>
      <dsp:txXfrm>
        <a:off x="6790181" y="1115017"/>
        <a:ext cx="239755" cy="404869"/>
      </dsp:txXfrm>
    </dsp:sp>
    <dsp:sp modelId="{E13FE03B-C91B-49F4-A2E2-CE86F7CA1FEC}">
      <dsp:nvSpPr>
        <dsp:cNvPr id="0" name=""/>
        <dsp:cNvSpPr/>
      </dsp:nvSpPr>
      <dsp:spPr>
        <a:xfrm>
          <a:off x="7129458" y="504284"/>
          <a:ext cx="1632536" cy="16263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1"/>
              </a:solidFill>
            </a:rPr>
            <a:t>(С.о. римскими цифрами)</a:t>
          </a:r>
          <a:endParaRPr lang="ru-RU" sz="2400" kern="1200" dirty="0">
            <a:solidFill>
              <a:schemeClr val="tx1"/>
            </a:solidFill>
          </a:endParaRPr>
        </a:p>
      </dsp:txBody>
      <dsp:txXfrm>
        <a:off x="7129458" y="504284"/>
        <a:ext cx="1632536" cy="1626335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0D37E90-6FA2-47ED-B535-218916A37C00}">
      <dsp:nvSpPr>
        <dsp:cNvPr id="0" name=""/>
        <dsp:cNvSpPr/>
      </dsp:nvSpPr>
      <dsp:spPr>
        <a:xfrm>
          <a:off x="3371403" y="736"/>
          <a:ext cx="1486792" cy="9664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3\4 планеты</a:t>
          </a:r>
          <a:endParaRPr lang="ru-RU" sz="1700" kern="1200" dirty="0"/>
        </a:p>
      </dsp:txBody>
      <dsp:txXfrm>
        <a:off x="3371403" y="736"/>
        <a:ext cx="1486792" cy="966415"/>
      </dsp:txXfrm>
    </dsp:sp>
    <dsp:sp modelId="{14F68198-24B4-4BC7-9096-1B5621F030F3}">
      <dsp:nvSpPr>
        <dsp:cNvPr id="0" name=""/>
        <dsp:cNvSpPr/>
      </dsp:nvSpPr>
      <dsp:spPr>
        <a:xfrm>
          <a:off x="2183365" y="483943"/>
          <a:ext cx="3862868" cy="3862868"/>
        </a:xfrm>
        <a:custGeom>
          <a:avLst/>
          <a:gdLst/>
          <a:ahLst/>
          <a:cxnLst/>
          <a:rect l="0" t="0" r="0" b="0"/>
          <a:pathLst>
            <a:path>
              <a:moveTo>
                <a:pt x="2874166" y="245702"/>
              </a:moveTo>
              <a:arcTo wR="1931434" hR="1931434" stAng="17952946" swAng="1212315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FAAAAB-3D4B-48C9-A141-CF3036766CDD}">
      <dsp:nvSpPr>
        <dsp:cNvPr id="0" name=""/>
        <dsp:cNvSpPr/>
      </dsp:nvSpPr>
      <dsp:spPr>
        <a:xfrm>
          <a:off x="5208306" y="1335324"/>
          <a:ext cx="1486792" cy="9664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климат</a:t>
          </a:r>
          <a:endParaRPr lang="ru-RU" sz="1700" kern="1200" dirty="0"/>
        </a:p>
      </dsp:txBody>
      <dsp:txXfrm>
        <a:off x="5208306" y="1335324"/>
        <a:ext cx="1486792" cy="966415"/>
      </dsp:txXfrm>
    </dsp:sp>
    <dsp:sp modelId="{6654C411-8DBA-4FBB-BC06-F2D25AA8BAFE}">
      <dsp:nvSpPr>
        <dsp:cNvPr id="0" name=""/>
        <dsp:cNvSpPr/>
      </dsp:nvSpPr>
      <dsp:spPr>
        <a:xfrm>
          <a:off x="2183365" y="483943"/>
          <a:ext cx="3862868" cy="3862868"/>
        </a:xfrm>
        <a:custGeom>
          <a:avLst/>
          <a:gdLst/>
          <a:ahLst/>
          <a:cxnLst/>
          <a:rect l="0" t="0" r="0" b="0"/>
          <a:pathLst>
            <a:path>
              <a:moveTo>
                <a:pt x="3858244" y="2064990"/>
              </a:moveTo>
              <a:arcTo wR="1931434" hR="1931434" stAng="21837907" swAng="1360327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A28534-BD35-46E0-8708-D64432A90854}">
      <dsp:nvSpPr>
        <dsp:cNvPr id="0" name=""/>
        <dsp:cNvSpPr/>
      </dsp:nvSpPr>
      <dsp:spPr>
        <a:xfrm>
          <a:off x="4506671" y="3494733"/>
          <a:ext cx="1486792" cy="9664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80% массы клетки </a:t>
          </a:r>
          <a:endParaRPr lang="ru-RU" sz="1700" kern="1200" dirty="0"/>
        </a:p>
      </dsp:txBody>
      <dsp:txXfrm>
        <a:off x="4506671" y="3494733"/>
        <a:ext cx="1486792" cy="966415"/>
      </dsp:txXfrm>
    </dsp:sp>
    <dsp:sp modelId="{51F585C9-1A4E-43A5-833B-124704A92930}">
      <dsp:nvSpPr>
        <dsp:cNvPr id="0" name=""/>
        <dsp:cNvSpPr/>
      </dsp:nvSpPr>
      <dsp:spPr>
        <a:xfrm>
          <a:off x="2183365" y="483943"/>
          <a:ext cx="3862868" cy="3862868"/>
        </a:xfrm>
        <a:custGeom>
          <a:avLst/>
          <a:gdLst/>
          <a:ahLst/>
          <a:cxnLst/>
          <a:rect l="0" t="0" r="0" b="0"/>
          <a:pathLst>
            <a:path>
              <a:moveTo>
                <a:pt x="2168696" y="3848239"/>
              </a:moveTo>
              <a:arcTo wR="1931434" hR="1931434" stAng="4976630" swAng="846741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A71667-B415-4274-8FCD-FDC68202414B}">
      <dsp:nvSpPr>
        <dsp:cNvPr id="0" name=""/>
        <dsp:cNvSpPr/>
      </dsp:nvSpPr>
      <dsp:spPr>
        <a:xfrm>
          <a:off x="2236135" y="3494733"/>
          <a:ext cx="1486792" cy="9664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Тело человека на 2\3 вода</a:t>
          </a:r>
          <a:endParaRPr lang="ru-RU" sz="1700" kern="1200" dirty="0"/>
        </a:p>
      </dsp:txBody>
      <dsp:txXfrm>
        <a:off x="2236135" y="3494733"/>
        <a:ext cx="1486792" cy="966415"/>
      </dsp:txXfrm>
    </dsp:sp>
    <dsp:sp modelId="{A09B5A8B-BD4D-43FB-9334-8CA5AFBD00E6}">
      <dsp:nvSpPr>
        <dsp:cNvPr id="0" name=""/>
        <dsp:cNvSpPr/>
      </dsp:nvSpPr>
      <dsp:spPr>
        <a:xfrm>
          <a:off x="2183365" y="483943"/>
          <a:ext cx="3862868" cy="3862868"/>
        </a:xfrm>
        <a:custGeom>
          <a:avLst/>
          <a:gdLst/>
          <a:ahLst/>
          <a:cxnLst/>
          <a:rect l="0" t="0" r="0" b="0"/>
          <a:pathLst>
            <a:path>
              <a:moveTo>
                <a:pt x="204996" y="2797373"/>
              </a:moveTo>
              <a:arcTo wR="1931434" hR="1931434" stAng="9201766" swAng="1360327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5F810A-C7DF-4521-A66B-EF9D2FDABA98}">
      <dsp:nvSpPr>
        <dsp:cNvPr id="0" name=""/>
        <dsp:cNvSpPr/>
      </dsp:nvSpPr>
      <dsp:spPr>
        <a:xfrm>
          <a:off x="1534500" y="1335324"/>
          <a:ext cx="1486792" cy="9664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Бытовые нужды</a:t>
          </a:r>
          <a:endParaRPr lang="ru-RU" sz="1700" kern="1200" dirty="0"/>
        </a:p>
      </dsp:txBody>
      <dsp:txXfrm>
        <a:off x="1534500" y="1335324"/>
        <a:ext cx="1486792" cy="966415"/>
      </dsp:txXfrm>
    </dsp:sp>
    <dsp:sp modelId="{79CA0FA8-1B26-4B0D-A576-A04A1A31CE15}">
      <dsp:nvSpPr>
        <dsp:cNvPr id="0" name=""/>
        <dsp:cNvSpPr/>
      </dsp:nvSpPr>
      <dsp:spPr>
        <a:xfrm>
          <a:off x="2183365" y="483943"/>
          <a:ext cx="3862868" cy="3862868"/>
        </a:xfrm>
        <a:custGeom>
          <a:avLst/>
          <a:gdLst/>
          <a:ahLst/>
          <a:cxnLst/>
          <a:rect l="0" t="0" r="0" b="0"/>
          <a:pathLst>
            <a:path>
              <a:moveTo>
                <a:pt x="464490" y="675044"/>
              </a:moveTo>
              <a:arcTo wR="1931434" hR="1931434" stAng="13234739" swAng="1212315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4C8E2-28DA-4993-B96F-592E83FA36D8}" type="datetimeFigureOut">
              <a:rPr lang="ru-RU" smtClean="0"/>
              <a:pPr/>
              <a:t>10.01.2012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A17FF-3373-43F4-9C03-6E8798AEC8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4C8E2-28DA-4993-B96F-592E83FA36D8}" type="datetimeFigureOut">
              <a:rPr lang="ru-RU" smtClean="0"/>
              <a:pPr/>
              <a:t>10.01.2012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A17FF-3373-43F4-9C03-6E8798AEC8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4C8E2-28DA-4993-B96F-592E83FA36D8}" type="datetimeFigureOut">
              <a:rPr lang="ru-RU" smtClean="0"/>
              <a:pPr/>
              <a:t>10.01.2012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A17FF-3373-43F4-9C03-6E8798AEC8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4C8E2-28DA-4993-B96F-592E83FA36D8}" type="datetimeFigureOut">
              <a:rPr lang="ru-RU" smtClean="0"/>
              <a:pPr/>
              <a:t>10.01.2012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A17FF-3373-43F4-9C03-6E8798AEC8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4C8E2-28DA-4993-B96F-592E83FA36D8}" type="datetimeFigureOut">
              <a:rPr lang="ru-RU" smtClean="0"/>
              <a:pPr/>
              <a:t>10.01.2012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A17FF-3373-43F4-9C03-6E8798AEC8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4C8E2-28DA-4993-B96F-592E83FA36D8}" type="datetimeFigureOut">
              <a:rPr lang="ru-RU" smtClean="0"/>
              <a:pPr/>
              <a:t>10.01.2012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A17FF-3373-43F4-9C03-6E8798AEC8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4C8E2-28DA-4993-B96F-592E83FA36D8}" type="datetimeFigureOut">
              <a:rPr lang="ru-RU" smtClean="0"/>
              <a:pPr/>
              <a:t>10.01.2012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A17FF-3373-43F4-9C03-6E8798AEC8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4C8E2-28DA-4993-B96F-592E83FA36D8}" type="datetimeFigureOut">
              <a:rPr lang="ru-RU" smtClean="0"/>
              <a:pPr/>
              <a:t>10.01.2012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A17FF-3373-43F4-9C03-6E8798AEC8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4C8E2-28DA-4993-B96F-592E83FA36D8}" type="datetimeFigureOut">
              <a:rPr lang="ru-RU" smtClean="0"/>
              <a:pPr/>
              <a:t>10.01.2012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A17FF-3373-43F4-9C03-6E8798AEC8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4C8E2-28DA-4993-B96F-592E83FA36D8}" type="datetimeFigureOut">
              <a:rPr lang="ru-RU" smtClean="0"/>
              <a:pPr/>
              <a:t>10.01.2012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A17FF-3373-43F4-9C03-6E8798AEC8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4C8E2-28DA-4993-B96F-592E83FA36D8}" type="datetimeFigureOut">
              <a:rPr lang="ru-RU" smtClean="0"/>
              <a:pPr/>
              <a:t>10.01.2012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A17FF-3373-43F4-9C03-6E8798AEC8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24C8E2-28DA-4993-B96F-592E83FA36D8}" type="datetimeFigureOut">
              <a:rPr lang="ru-RU" smtClean="0"/>
              <a:pPr/>
              <a:t>10.01.2012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2A17FF-3373-43F4-9C03-6E8798AEC83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5" descr="162b507dd9634d637fadffa5839f056b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484784"/>
            <a:ext cx="7169298" cy="49979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0" y="6137921"/>
            <a:ext cx="2088232" cy="720079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2000" dirty="0" smtClean="0"/>
              <a:t>Химия, 8 класс </a:t>
            </a:r>
            <a:r>
              <a:rPr lang="en-US" sz="2000" dirty="0" smtClean="0"/>
              <a:t>$18 c-91-98</a:t>
            </a:r>
            <a:endParaRPr lang="ru-RU" sz="2000" dirty="0" smtClean="0"/>
          </a:p>
        </p:txBody>
      </p:sp>
      <p:sp>
        <p:nvSpPr>
          <p:cNvPr id="5" name="Rectangle 2"/>
          <p:cNvSpPr>
            <a:spLocks noGrp="1" noRot="1" noChangeArrowheads="1"/>
          </p:cNvSpPr>
          <p:nvPr>
            <p:ph type="subTitle" idx="1"/>
          </p:nvPr>
        </p:nvSpPr>
        <p:spPr>
          <a:xfrm>
            <a:off x="467544" y="260648"/>
            <a:ext cx="8352928" cy="1296143"/>
          </a:xfrm>
        </p:spPr>
        <p:txBody>
          <a:bodyPr>
            <a:normAutofit fontScale="62500" lnSpcReduction="20000"/>
          </a:bodyPr>
          <a:lstStyle/>
          <a:p>
            <a:pPr eaLnBrk="1" hangingPunct="1">
              <a:defRPr/>
            </a:pPr>
            <a:r>
              <a:rPr lang="ru-RU" sz="3500" b="1" dirty="0" smtClean="0">
                <a:solidFill>
                  <a:schemeClr val="tx1"/>
                </a:solidFill>
                <a:latin typeface="Georgia" pitchFamily="18" charset="0"/>
              </a:rPr>
              <a:t>Тема урока</a:t>
            </a:r>
            <a:r>
              <a:rPr lang="ru-RU" sz="3600" b="1" dirty="0" smtClean="0">
                <a:solidFill>
                  <a:schemeClr val="tx1"/>
                </a:solidFill>
                <a:latin typeface="Georgia" pitchFamily="18" charset="0"/>
              </a:rPr>
              <a:t>:</a:t>
            </a:r>
            <a:r>
              <a:rPr lang="ru-RU" sz="4800" b="1" dirty="0" smtClean="0">
                <a:solidFill>
                  <a:srgbClr val="FF0000"/>
                </a:solidFill>
                <a:latin typeface="Georgia" pitchFamily="18" charset="0"/>
              </a:rPr>
              <a:t>«Бинарные соединения – о</a:t>
            </a:r>
            <a:r>
              <a:rPr lang="ru-RU" sz="4800" b="1" dirty="0" smtClean="0">
                <a:solidFill>
                  <a:srgbClr val="FF0000"/>
                </a:solidFill>
                <a:effectLst/>
              </a:rPr>
              <a:t>ксиды и летучие водородные соединения.</a:t>
            </a:r>
            <a:r>
              <a:rPr lang="ru-RU" sz="4800" b="1" dirty="0" smtClean="0">
                <a:solidFill>
                  <a:srgbClr val="FF0000"/>
                </a:solidFill>
                <a:latin typeface="Georgia" pitchFamily="18" charset="0"/>
              </a:rPr>
              <a:t>»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201528" y="6488668"/>
            <a:ext cx="29424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Учитель химии: Глазова А.А.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ru-RU" sz="3200" dirty="0" smtClean="0"/>
              <a:t>Гидриды и летучие водородные соединения</a:t>
            </a:r>
            <a:endParaRPr lang="ru-RU" sz="3200" dirty="0"/>
          </a:p>
        </p:txBody>
      </p:sp>
      <p:grpSp>
        <p:nvGrpSpPr>
          <p:cNvPr id="6" name="Группа 5"/>
          <p:cNvGrpSpPr/>
          <p:nvPr/>
        </p:nvGrpSpPr>
        <p:grpSpPr>
          <a:xfrm>
            <a:off x="3203848" y="1124744"/>
            <a:ext cx="3024336" cy="1008112"/>
            <a:chOff x="2772307" y="1090844"/>
            <a:chExt cx="2376264" cy="727229"/>
          </a:xfrm>
        </p:grpSpPr>
        <p:sp>
          <p:nvSpPr>
            <p:cNvPr id="7" name="Скругленный прямоугольник 6"/>
            <p:cNvSpPr/>
            <p:nvPr/>
          </p:nvSpPr>
          <p:spPr>
            <a:xfrm>
              <a:off x="2772307" y="1090844"/>
              <a:ext cx="2376264" cy="727229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" name="Скругленный прямоугольник 4"/>
            <p:cNvSpPr/>
            <p:nvPr/>
          </p:nvSpPr>
          <p:spPr>
            <a:xfrm>
              <a:off x="2807807" y="1126344"/>
              <a:ext cx="2305264" cy="65622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4300" tIns="114300" rIns="114300" bIns="114300" numCol="1" spcCol="1270" anchor="ctr" anchorCtr="0">
              <a:noAutofit/>
            </a:bodyPr>
            <a:lstStyle/>
            <a:p>
              <a:pPr lvl="0" algn="ctr" defTabSz="1333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4800" b="1" kern="1200" dirty="0" smtClean="0">
                  <a:solidFill>
                    <a:srgbClr val="FF0000"/>
                  </a:solidFill>
                </a:rPr>
                <a:t>гидриды</a:t>
              </a:r>
              <a:endParaRPr lang="ru-RU" sz="4800" b="1" kern="12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0" name="Прямоугольник 9"/>
          <p:cNvSpPr/>
          <p:nvPr/>
        </p:nvSpPr>
        <p:spPr>
          <a:xfrm>
            <a:off x="251520" y="2348880"/>
            <a:ext cx="365415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200" b="1" dirty="0" smtClean="0">
                <a:solidFill>
                  <a:srgbClr val="FF0000"/>
                </a:solidFill>
              </a:rPr>
              <a:t>Металлов</a:t>
            </a:r>
          </a:p>
          <a:p>
            <a:pPr lvl="0"/>
            <a:r>
              <a:rPr lang="ru-RU" sz="3200" dirty="0" smtClean="0"/>
              <a:t>Твёрдые, нелетучие и тугоплавкие, ионная связь</a:t>
            </a:r>
          </a:p>
          <a:p>
            <a:pPr lvl="0"/>
            <a:r>
              <a:rPr lang="en-US" sz="3200" dirty="0" smtClean="0"/>
              <a:t>#</a:t>
            </a:r>
            <a:r>
              <a:rPr lang="ru-RU" sz="3200" dirty="0" smtClean="0"/>
              <a:t>: </a:t>
            </a:r>
            <a:r>
              <a:rPr lang="en-US" sz="3200" dirty="0" err="1" smtClean="0"/>
              <a:t>NaH</a:t>
            </a:r>
            <a:r>
              <a:rPr lang="en-US" sz="3200" dirty="0" smtClean="0"/>
              <a:t>, CaH</a:t>
            </a:r>
            <a:r>
              <a:rPr lang="en-US" sz="2000" dirty="0" smtClean="0"/>
              <a:t>2</a:t>
            </a:r>
            <a:endParaRPr lang="ru-RU" sz="32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211960" y="2333685"/>
            <a:ext cx="493204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200" b="1" dirty="0" smtClean="0">
                <a:solidFill>
                  <a:srgbClr val="FF0000"/>
                </a:solidFill>
              </a:rPr>
              <a:t>Неметаллов</a:t>
            </a:r>
          </a:p>
          <a:p>
            <a:pPr lvl="0"/>
            <a:r>
              <a:rPr lang="ru-RU" sz="3200" dirty="0" smtClean="0"/>
              <a:t>Летучие вещества, газы хорошо растворимые в воде. + вода </a:t>
            </a:r>
            <a:r>
              <a:rPr lang="en-US" sz="3200" dirty="0" smtClean="0"/>
              <a:t>#</a:t>
            </a:r>
            <a:r>
              <a:rPr lang="ru-RU" sz="3200" dirty="0" smtClean="0"/>
              <a:t>: </a:t>
            </a:r>
            <a:r>
              <a:rPr lang="en-US" sz="3200" dirty="0" err="1" smtClean="0"/>
              <a:t>HCl</a:t>
            </a:r>
            <a:r>
              <a:rPr lang="en-US" sz="3200" dirty="0" smtClean="0"/>
              <a:t> – </a:t>
            </a:r>
            <a:r>
              <a:rPr lang="ru-RU" sz="3200" dirty="0" err="1" smtClean="0"/>
              <a:t>хлорводород</a:t>
            </a:r>
            <a:r>
              <a:rPr lang="en-US" sz="3200" dirty="0" smtClean="0"/>
              <a:t>, </a:t>
            </a:r>
            <a:endParaRPr lang="ru-RU" sz="3200" dirty="0" smtClean="0"/>
          </a:p>
          <a:p>
            <a:pPr lvl="0"/>
            <a:r>
              <a:rPr lang="en-US" sz="3200" dirty="0" smtClean="0"/>
              <a:t>H</a:t>
            </a:r>
            <a:r>
              <a:rPr lang="en-US" sz="2000" dirty="0" smtClean="0"/>
              <a:t>3</a:t>
            </a:r>
            <a:r>
              <a:rPr lang="en-US" sz="3200" dirty="0" smtClean="0"/>
              <a:t>N</a:t>
            </a:r>
            <a:r>
              <a:rPr lang="ru-RU" sz="3200" dirty="0" smtClean="0"/>
              <a:t> –</a:t>
            </a:r>
            <a:r>
              <a:rPr lang="en-US" sz="3200" dirty="0" smtClean="0"/>
              <a:t> </a:t>
            </a:r>
            <a:r>
              <a:rPr lang="ru-RU" sz="3200" dirty="0" smtClean="0"/>
              <a:t>аммиак- нашатырный спирт (обычно записывается -</a:t>
            </a:r>
            <a:r>
              <a:rPr lang="en-US" sz="3200" dirty="0" smtClean="0"/>
              <a:t>NH</a:t>
            </a:r>
            <a:r>
              <a:rPr lang="en-US" sz="2000" dirty="0" smtClean="0"/>
              <a:t>3</a:t>
            </a:r>
            <a:r>
              <a:rPr lang="ru-RU" sz="2000" dirty="0" smtClean="0"/>
              <a:t>)</a:t>
            </a:r>
            <a:endParaRPr lang="ru-RU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1656184" cy="576064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Задача: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67744" y="476672"/>
            <a:ext cx="6624736" cy="3384376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Какой объём займут 66 мг оксида углерода (4) при н.у.? Какому количеству вещества соответствует масса? Сколько молекул СО</a:t>
            </a:r>
            <a:r>
              <a:rPr lang="ru-RU" baseline="-25000" dirty="0" smtClean="0"/>
              <a:t>2 </a:t>
            </a:r>
            <a:r>
              <a:rPr lang="ru-RU" dirty="0" smtClean="0"/>
              <a:t>содержится в этом объёме? Сколько атомов каждого элемента содержится в данном объёме?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51520" y="4077072"/>
            <a:ext cx="770485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Дано : </a:t>
            </a:r>
            <a:r>
              <a:rPr lang="en-US" sz="3600" dirty="0" smtClean="0"/>
              <a:t>m(CO</a:t>
            </a:r>
            <a:r>
              <a:rPr lang="en-US" sz="3600" baseline="-25000" dirty="0" smtClean="0"/>
              <a:t>2</a:t>
            </a:r>
            <a:r>
              <a:rPr lang="en-US" sz="3600" dirty="0" smtClean="0"/>
              <a:t>) – </a:t>
            </a:r>
            <a:r>
              <a:rPr lang="ru-RU" sz="3600" dirty="0" smtClean="0"/>
              <a:t>66 мг</a:t>
            </a:r>
          </a:p>
          <a:p>
            <a:r>
              <a:rPr lang="ru-RU" sz="3600" dirty="0" smtClean="0"/>
              <a:t>Найти: </a:t>
            </a:r>
            <a:r>
              <a:rPr lang="en-US" sz="3600" dirty="0" smtClean="0"/>
              <a:t>V(CO</a:t>
            </a:r>
            <a:r>
              <a:rPr lang="en-US" sz="3600" baseline="-25000" dirty="0" smtClean="0"/>
              <a:t>2</a:t>
            </a:r>
            <a:r>
              <a:rPr lang="en-US" sz="3600" dirty="0" smtClean="0"/>
              <a:t>) - </a:t>
            </a:r>
            <a:r>
              <a:rPr lang="ru-RU" sz="3600" dirty="0" smtClean="0"/>
              <a:t>?, </a:t>
            </a:r>
            <a:r>
              <a:rPr lang="en-US" sz="3600" dirty="0" smtClean="0"/>
              <a:t> N (</a:t>
            </a:r>
            <a:r>
              <a:rPr lang="en-US" sz="3600" dirty="0" smtClean="0"/>
              <a:t>CO</a:t>
            </a:r>
            <a:r>
              <a:rPr lang="en-US" sz="3600" baseline="-25000" dirty="0" smtClean="0"/>
              <a:t>2</a:t>
            </a:r>
            <a:r>
              <a:rPr lang="en-US" sz="3600" dirty="0" smtClean="0"/>
              <a:t>) </a:t>
            </a:r>
            <a:r>
              <a:rPr lang="en-US" sz="3600" dirty="0" smtClean="0"/>
              <a:t>- </a:t>
            </a:r>
            <a:r>
              <a:rPr lang="ru-RU" sz="3600" dirty="0" smtClean="0"/>
              <a:t>?</a:t>
            </a:r>
            <a:r>
              <a:rPr lang="en-US" sz="3600" dirty="0" smtClean="0"/>
              <a:t> ,</a:t>
            </a:r>
            <a:endParaRPr lang="ru-RU" sz="3600" dirty="0" smtClean="0"/>
          </a:p>
          <a:p>
            <a:r>
              <a:rPr lang="en-US" sz="3600" dirty="0" smtClean="0"/>
              <a:t> N (C) </a:t>
            </a:r>
            <a:r>
              <a:rPr lang="en-US" sz="3600" dirty="0" smtClean="0"/>
              <a:t>- </a:t>
            </a:r>
            <a:r>
              <a:rPr lang="ru-RU" sz="3600" dirty="0" smtClean="0"/>
              <a:t>?,  </a:t>
            </a:r>
            <a:r>
              <a:rPr lang="en-US" sz="3600" dirty="0" smtClean="0"/>
              <a:t>N </a:t>
            </a:r>
            <a:r>
              <a:rPr lang="ru-RU" sz="3600" dirty="0" smtClean="0"/>
              <a:t>(</a:t>
            </a:r>
            <a:r>
              <a:rPr lang="en-US" sz="3600" dirty="0" smtClean="0"/>
              <a:t>O</a:t>
            </a:r>
            <a:r>
              <a:rPr lang="en-US" sz="3600" baseline="-25000" dirty="0" smtClean="0"/>
              <a:t>2</a:t>
            </a:r>
            <a:r>
              <a:rPr lang="en-US" sz="3600" dirty="0" smtClean="0"/>
              <a:t>) - </a:t>
            </a:r>
            <a:r>
              <a:rPr lang="ru-RU" sz="3600" dirty="0" smtClean="0"/>
              <a:t>?</a:t>
            </a:r>
            <a:endParaRPr lang="ru-RU" sz="36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268760"/>
            <a:ext cx="7772400" cy="3024335"/>
          </a:xfrm>
        </p:spPr>
        <p:txBody>
          <a:bodyPr>
            <a:noAutofit/>
          </a:bodyPr>
          <a:lstStyle/>
          <a:p>
            <a:r>
              <a:rPr lang="ru-RU" sz="5400" dirty="0" smtClean="0">
                <a:solidFill>
                  <a:srgbClr val="FF0000"/>
                </a:solidFill>
              </a:rPr>
              <a:t>Домашнее задание </a:t>
            </a:r>
            <a:r>
              <a:rPr lang="ru-RU" sz="5400" dirty="0" smtClean="0"/>
              <a:t>:</a:t>
            </a:r>
            <a:br>
              <a:rPr lang="ru-RU" sz="5400" dirty="0" smtClean="0"/>
            </a:br>
            <a:r>
              <a:rPr lang="en-US" sz="5400" dirty="0" smtClean="0"/>
              <a:t>c 91-98, $ 18</a:t>
            </a:r>
            <a:r>
              <a:rPr lang="ru-RU" sz="5400" dirty="0" smtClean="0"/>
              <a:t>, </a:t>
            </a:r>
            <a:r>
              <a:rPr lang="en-US" sz="5400" dirty="0" smtClean="0"/>
              <a:t> </a:t>
            </a:r>
            <a:r>
              <a:rPr lang="ru-RU" sz="5400" dirty="0" smtClean="0"/>
              <a:t>упр. 4,5.</a:t>
            </a:r>
            <a:endParaRPr lang="ru-RU" sz="5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764704"/>
            <a:ext cx="7772400" cy="1470025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</a:rPr>
              <a:t>Бинарные соединения – </a:t>
            </a:r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2852936"/>
            <a:ext cx="8964488" cy="2785864"/>
          </a:xfrm>
        </p:spPr>
        <p:txBody>
          <a:bodyPr>
            <a:normAutofit/>
          </a:bodyPr>
          <a:lstStyle/>
          <a:p>
            <a:r>
              <a:rPr lang="ru-RU" sz="4800" dirty="0" smtClean="0">
                <a:solidFill>
                  <a:schemeClr val="tx1"/>
                </a:solidFill>
              </a:rPr>
              <a:t>сложные вещества состоящие </a:t>
            </a:r>
          </a:p>
          <a:p>
            <a:r>
              <a:rPr lang="ru-RU" sz="4800" dirty="0" smtClean="0">
                <a:solidFill>
                  <a:schemeClr val="tx1"/>
                </a:solidFill>
              </a:rPr>
              <a:t>из </a:t>
            </a:r>
            <a:r>
              <a:rPr lang="ru-RU" sz="4800" b="1" dirty="0" smtClean="0">
                <a:solidFill>
                  <a:schemeClr val="tx1"/>
                </a:solidFill>
              </a:rPr>
              <a:t>двух</a:t>
            </a:r>
            <a:r>
              <a:rPr lang="ru-RU" sz="4800" dirty="0" smtClean="0">
                <a:solidFill>
                  <a:schemeClr val="tx1"/>
                </a:solidFill>
              </a:rPr>
              <a:t> химических элементов</a:t>
            </a:r>
            <a:endParaRPr lang="ru-RU" sz="4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z="4000" dirty="0" smtClean="0"/>
              <a:t>Оксиды – это сложные вещества, состоящие из двух элементов , один из которых кислород со степенью окисления «- 2»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Номенклатура оксидов</a:t>
            </a:r>
            <a:endParaRPr lang="ru-RU" b="1" dirty="0">
              <a:solidFill>
                <a:srgbClr val="FF0000"/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0" y="980728"/>
          <a:ext cx="9144000" cy="2520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79512" y="3212976"/>
            <a:ext cx="8784976" cy="115212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dirty="0" smtClean="0"/>
              <a:t>CO</a:t>
            </a:r>
            <a:r>
              <a:rPr lang="en-US" sz="2400" dirty="0" smtClean="0"/>
              <a:t> – </a:t>
            </a:r>
            <a:r>
              <a:rPr lang="ru-RU" sz="2400" b="1" dirty="0" err="1" smtClean="0"/>
              <a:t>моно</a:t>
            </a:r>
            <a:r>
              <a:rPr lang="ru-RU" sz="2400" dirty="0" err="1" smtClean="0"/>
              <a:t>оксид</a:t>
            </a:r>
            <a:r>
              <a:rPr lang="ru-RU" sz="2400" dirty="0" smtClean="0"/>
              <a:t> углерода или оксид углерода (||), угарный газ</a:t>
            </a:r>
          </a:p>
          <a:p>
            <a:pPr>
              <a:buNone/>
            </a:pPr>
            <a:r>
              <a:rPr lang="en-US" sz="2400" b="1" dirty="0" smtClean="0"/>
              <a:t>CO</a:t>
            </a:r>
            <a:r>
              <a:rPr lang="en-US" sz="1400" b="1" dirty="0" smtClean="0"/>
              <a:t>2</a:t>
            </a:r>
            <a:r>
              <a:rPr lang="en-US" sz="1400" dirty="0" smtClean="0"/>
              <a:t> </a:t>
            </a:r>
            <a:r>
              <a:rPr lang="en-US" sz="2400" dirty="0" smtClean="0"/>
              <a:t>- </a:t>
            </a:r>
            <a:r>
              <a:rPr lang="en-US" sz="2400" b="1" dirty="0" smtClean="0"/>
              <a:t> </a:t>
            </a:r>
            <a:r>
              <a:rPr lang="ru-RU" sz="2400" b="1" dirty="0" smtClean="0"/>
              <a:t>ди</a:t>
            </a:r>
            <a:r>
              <a:rPr lang="ru-RU" sz="2400" dirty="0" smtClean="0"/>
              <a:t>оксид углерода или оксид углерода(</a:t>
            </a:r>
            <a:r>
              <a:rPr lang="ru-RU" sz="2400" dirty="0" smtClean="0"/>
              <a:t>|</a:t>
            </a:r>
            <a:r>
              <a:rPr lang="ru-RU" dirty="0" smtClean="0"/>
              <a:t>Ѵ</a:t>
            </a:r>
            <a:r>
              <a:rPr lang="ru-RU" sz="2400" dirty="0" smtClean="0"/>
              <a:t>), углекислый газ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9512" y="4581128"/>
            <a:ext cx="856895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Сам/раб.</a:t>
            </a:r>
            <a:r>
              <a:rPr lang="en-US" sz="3200" dirty="0" smtClean="0"/>
              <a:t> </a:t>
            </a:r>
            <a:r>
              <a:rPr lang="ru-RU" sz="3200" dirty="0" smtClean="0"/>
              <a:t>дайте названия оксидам:</a:t>
            </a:r>
            <a:r>
              <a:rPr lang="en-US" sz="3200" dirty="0" smtClean="0"/>
              <a:t> </a:t>
            </a:r>
            <a:r>
              <a:rPr lang="en-US" sz="4400" dirty="0" err="1" smtClean="0"/>
              <a:t>PbO</a:t>
            </a:r>
            <a:r>
              <a:rPr lang="en-US" sz="4400" dirty="0" smtClean="0"/>
              <a:t> </a:t>
            </a:r>
            <a:r>
              <a:rPr lang="en-US" sz="3600" dirty="0" smtClean="0"/>
              <a:t>, </a:t>
            </a:r>
            <a:r>
              <a:rPr lang="en-US" sz="4400" dirty="0" smtClean="0"/>
              <a:t>SiO</a:t>
            </a:r>
            <a:r>
              <a:rPr lang="en-US" sz="4400" baseline="-25000" dirty="0" smtClean="0"/>
              <a:t>2</a:t>
            </a:r>
            <a:r>
              <a:rPr lang="en-US" sz="4400" dirty="0" smtClean="0"/>
              <a:t> , As</a:t>
            </a:r>
            <a:r>
              <a:rPr lang="en-US" sz="4400" baseline="-25000" dirty="0" smtClean="0"/>
              <a:t>2</a:t>
            </a:r>
            <a:r>
              <a:rPr lang="en-US" sz="4400" dirty="0" smtClean="0"/>
              <a:t>O</a:t>
            </a:r>
            <a:r>
              <a:rPr lang="en-US" sz="4400" baseline="-25000" dirty="0" smtClean="0"/>
              <a:t>3 </a:t>
            </a:r>
            <a:r>
              <a:rPr lang="en-US" sz="4400" dirty="0" smtClean="0"/>
              <a:t>, SO</a:t>
            </a:r>
            <a:r>
              <a:rPr lang="en-US" sz="4400" baseline="-25000" dirty="0" smtClean="0"/>
              <a:t>2</a:t>
            </a:r>
            <a:r>
              <a:rPr lang="en-US" sz="4400" dirty="0" smtClean="0"/>
              <a:t> </a:t>
            </a:r>
            <a:r>
              <a:rPr lang="en-US" sz="3600" dirty="0" smtClean="0"/>
              <a:t>, </a:t>
            </a:r>
            <a:r>
              <a:rPr lang="en-US" sz="4400" dirty="0" smtClean="0"/>
              <a:t>K</a:t>
            </a:r>
            <a:r>
              <a:rPr lang="en-US" sz="4400" baseline="-25000" dirty="0" smtClean="0"/>
              <a:t>2</a:t>
            </a:r>
            <a:r>
              <a:rPr lang="en-US" sz="4400" dirty="0" smtClean="0"/>
              <a:t>O , </a:t>
            </a:r>
            <a:r>
              <a:rPr lang="en-US" sz="4400" dirty="0" err="1" smtClean="0"/>
              <a:t>FeO</a:t>
            </a:r>
            <a:r>
              <a:rPr lang="en-US" sz="4400" dirty="0" smtClean="0"/>
              <a:t> , Fe</a:t>
            </a:r>
            <a:r>
              <a:rPr lang="en-US" sz="4400" baseline="-25000" dirty="0" smtClean="0"/>
              <a:t>2</a:t>
            </a:r>
            <a:r>
              <a:rPr lang="en-US" sz="4400" dirty="0" smtClean="0"/>
              <a:t>O</a:t>
            </a:r>
            <a:r>
              <a:rPr lang="en-US" sz="4400" baseline="-25000" dirty="0" smtClean="0"/>
              <a:t>3</a:t>
            </a:r>
            <a:r>
              <a:rPr lang="ru-RU" sz="4400" baseline="-25000" dirty="0" smtClean="0"/>
              <a:t> </a:t>
            </a:r>
            <a:endParaRPr lang="ru-RU" sz="4400" baseline="-25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548681"/>
            <a:ext cx="7772400" cy="936103"/>
          </a:xfrm>
        </p:spPr>
        <p:txBody>
          <a:bodyPr/>
          <a:lstStyle/>
          <a:p>
            <a:pPr algn="l"/>
            <a:r>
              <a:rPr lang="ru-RU" b="1" dirty="0" smtClean="0">
                <a:solidFill>
                  <a:srgbClr val="FF0000"/>
                </a:solidFill>
              </a:rPr>
              <a:t>Оксиды  в природе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412776"/>
            <a:ext cx="8352928" cy="4104456"/>
          </a:xfrm>
        </p:spPr>
        <p:txBody>
          <a:bodyPr>
            <a:normAutofit lnSpcReduction="10000"/>
          </a:bodyPr>
          <a:lstStyle/>
          <a:p>
            <a:pPr algn="l"/>
            <a:r>
              <a:rPr lang="en-US" b="1" dirty="0" err="1" smtClean="0">
                <a:solidFill>
                  <a:schemeClr val="tx1"/>
                </a:solidFill>
              </a:rPr>
              <a:t>CuO</a:t>
            </a:r>
            <a:r>
              <a:rPr lang="en-US" b="1" dirty="0" smtClean="0">
                <a:solidFill>
                  <a:schemeClr val="tx1"/>
                </a:solidFill>
              </a:rPr>
              <a:t> –</a:t>
            </a:r>
            <a:r>
              <a:rPr lang="ru-RU" b="1" dirty="0" smtClean="0">
                <a:solidFill>
                  <a:schemeClr val="tx1"/>
                </a:solidFill>
              </a:rPr>
              <a:t> оксид меди</a:t>
            </a:r>
          </a:p>
          <a:p>
            <a:pPr algn="l"/>
            <a:r>
              <a:rPr lang="en-US" b="1" dirty="0" smtClean="0">
                <a:solidFill>
                  <a:schemeClr val="tx1"/>
                </a:solidFill>
              </a:rPr>
              <a:t>Al</a:t>
            </a:r>
            <a:r>
              <a:rPr lang="en-US" sz="1800" b="1" dirty="0" smtClean="0">
                <a:solidFill>
                  <a:schemeClr val="tx1"/>
                </a:solidFill>
              </a:rPr>
              <a:t>2</a:t>
            </a:r>
            <a:r>
              <a:rPr lang="en-US" b="1" dirty="0" smtClean="0">
                <a:solidFill>
                  <a:schemeClr val="tx1"/>
                </a:solidFill>
              </a:rPr>
              <a:t>O</a:t>
            </a:r>
            <a:r>
              <a:rPr lang="en-US" sz="1800" b="1" dirty="0" smtClean="0">
                <a:solidFill>
                  <a:schemeClr val="tx1"/>
                </a:solidFill>
              </a:rPr>
              <a:t>3</a:t>
            </a:r>
            <a:r>
              <a:rPr lang="ru-RU" b="1" dirty="0" smtClean="0">
                <a:solidFill>
                  <a:schemeClr val="tx1"/>
                </a:solidFill>
              </a:rPr>
              <a:t>- оксид алюминия</a:t>
            </a:r>
            <a:endParaRPr lang="en-US" b="1" dirty="0" smtClean="0">
              <a:solidFill>
                <a:schemeClr val="tx1"/>
              </a:solidFill>
            </a:endParaRPr>
          </a:p>
          <a:p>
            <a:pPr algn="l"/>
            <a:r>
              <a:rPr lang="en-US" b="1" dirty="0" smtClean="0">
                <a:solidFill>
                  <a:schemeClr val="tx1"/>
                </a:solidFill>
              </a:rPr>
              <a:t>SiO</a:t>
            </a:r>
            <a:r>
              <a:rPr lang="en-US" sz="1800" b="1" dirty="0" smtClean="0">
                <a:solidFill>
                  <a:schemeClr val="tx1"/>
                </a:solidFill>
              </a:rPr>
              <a:t>2 –</a:t>
            </a:r>
            <a:r>
              <a:rPr lang="ru-RU" b="1" dirty="0" smtClean="0">
                <a:solidFill>
                  <a:schemeClr val="tx1"/>
                </a:solidFill>
              </a:rPr>
              <a:t>диоксид кремния(песок)</a:t>
            </a:r>
            <a:endParaRPr lang="en-US" b="1" dirty="0" smtClean="0">
              <a:solidFill>
                <a:schemeClr val="tx1"/>
              </a:solidFill>
            </a:endParaRPr>
          </a:p>
          <a:p>
            <a:pPr algn="l"/>
            <a:r>
              <a:rPr lang="en-US" b="1" dirty="0" smtClean="0">
                <a:solidFill>
                  <a:schemeClr val="tx1"/>
                </a:solidFill>
              </a:rPr>
              <a:t>Fe</a:t>
            </a:r>
            <a:r>
              <a:rPr lang="en-US" sz="1800" b="1" dirty="0" smtClean="0">
                <a:solidFill>
                  <a:schemeClr val="tx1"/>
                </a:solidFill>
              </a:rPr>
              <a:t>3</a:t>
            </a:r>
            <a:r>
              <a:rPr lang="en-US" b="1" dirty="0" smtClean="0">
                <a:solidFill>
                  <a:schemeClr val="tx1"/>
                </a:solidFill>
              </a:rPr>
              <a:t>O</a:t>
            </a:r>
            <a:r>
              <a:rPr lang="en-US" sz="1800" b="1" dirty="0" smtClean="0">
                <a:solidFill>
                  <a:schemeClr val="tx1"/>
                </a:solidFill>
              </a:rPr>
              <a:t>4</a:t>
            </a:r>
            <a:r>
              <a:rPr lang="en-US" b="1" dirty="0" smtClean="0">
                <a:solidFill>
                  <a:schemeClr val="tx1"/>
                </a:solidFill>
              </a:rPr>
              <a:t> –</a:t>
            </a:r>
            <a:r>
              <a:rPr lang="ru-RU" b="1" dirty="0" smtClean="0">
                <a:solidFill>
                  <a:schemeClr val="tx1"/>
                </a:solidFill>
              </a:rPr>
              <a:t> магнитный железняк</a:t>
            </a:r>
          </a:p>
          <a:p>
            <a:pPr algn="l"/>
            <a:r>
              <a:rPr lang="en-US" b="1" dirty="0" smtClean="0">
                <a:solidFill>
                  <a:schemeClr val="tx1"/>
                </a:solidFill>
              </a:rPr>
              <a:t>H</a:t>
            </a:r>
            <a:r>
              <a:rPr lang="en-US" sz="1800" b="1" dirty="0" smtClean="0">
                <a:solidFill>
                  <a:schemeClr val="tx1"/>
                </a:solidFill>
              </a:rPr>
              <a:t>2</a:t>
            </a:r>
            <a:r>
              <a:rPr lang="en-US" b="1" dirty="0" smtClean="0">
                <a:solidFill>
                  <a:schemeClr val="tx1"/>
                </a:solidFill>
              </a:rPr>
              <a:t>O</a:t>
            </a:r>
            <a:r>
              <a:rPr lang="ru-RU" b="1" dirty="0" smtClean="0">
                <a:solidFill>
                  <a:schemeClr val="tx1"/>
                </a:solidFill>
              </a:rPr>
              <a:t>- вода</a:t>
            </a:r>
            <a:endParaRPr lang="en-US" b="1" dirty="0" smtClean="0">
              <a:solidFill>
                <a:schemeClr val="tx1"/>
              </a:solidFill>
            </a:endParaRPr>
          </a:p>
          <a:p>
            <a:pPr algn="l"/>
            <a:r>
              <a:rPr lang="en-US" b="1" dirty="0" smtClean="0">
                <a:solidFill>
                  <a:schemeClr val="tx1"/>
                </a:solidFill>
              </a:rPr>
              <a:t>CO  </a:t>
            </a:r>
            <a:r>
              <a:rPr lang="ru-RU" b="1" dirty="0" smtClean="0">
                <a:solidFill>
                  <a:schemeClr val="tx1"/>
                </a:solidFill>
              </a:rPr>
              <a:t>– угарный газ</a:t>
            </a:r>
          </a:p>
          <a:p>
            <a:pPr algn="l"/>
            <a:r>
              <a:rPr lang="en-US" b="1" dirty="0" smtClean="0">
                <a:solidFill>
                  <a:schemeClr val="tx1"/>
                </a:solidFill>
              </a:rPr>
              <a:t>CO</a:t>
            </a:r>
            <a:r>
              <a:rPr lang="en-US" sz="1800" b="1" dirty="0" smtClean="0">
                <a:solidFill>
                  <a:schemeClr val="tx1"/>
                </a:solidFill>
              </a:rPr>
              <a:t>2</a:t>
            </a:r>
            <a:r>
              <a:rPr lang="ru-RU" sz="1800" b="1" dirty="0" smtClean="0">
                <a:solidFill>
                  <a:schemeClr val="tx1"/>
                </a:solidFill>
              </a:rPr>
              <a:t> </a:t>
            </a:r>
            <a:r>
              <a:rPr lang="ru-RU" sz="4000" b="1" dirty="0" smtClean="0">
                <a:solidFill>
                  <a:schemeClr val="tx1"/>
                </a:solidFill>
              </a:rPr>
              <a:t>- </a:t>
            </a:r>
            <a:r>
              <a:rPr lang="ru-RU" b="1" dirty="0" smtClean="0">
                <a:solidFill>
                  <a:schemeClr val="tx1"/>
                </a:solidFill>
              </a:rPr>
              <a:t>углекислый газ</a:t>
            </a:r>
            <a:endParaRPr lang="en-US" b="1" dirty="0" smtClean="0">
              <a:solidFill>
                <a:schemeClr val="tx1"/>
              </a:solidFill>
            </a:endParaRPr>
          </a:p>
          <a:p>
            <a:pPr algn="l"/>
            <a:endParaRPr lang="ru-RU" b="1" dirty="0" smtClean="0">
              <a:solidFill>
                <a:schemeClr val="tx1"/>
              </a:solidFill>
            </a:endParaRPr>
          </a:p>
          <a:p>
            <a:pPr algn="l"/>
            <a:endParaRPr lang="ru-RU" b="1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t="16565"/>
          <a:stretch>
            <a:fillRect/>
          </a:stretch>
        </p:blipFill>
        <p:spPr bwMode="auto">
          <a:xfrm>
            <a:off x="5831632" y="0"/>
            <a:ext cx="3312368" cy="276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152" y="2276872"/>
            <a:ext cx="2880320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68143" y="3645024"/>
            <a:ext cx="3275857" cy="2424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260648"/>
            <a:ext cx="8496944" cy="86409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Агрегатное состояние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ru-RU" b="1" dirty="0" smtClean="0">
                <a:solidFill>
                  <a:srgbClr val="FF0000"/>
                </a:solidFill>
              </a:rPr>
              <a:t>оксидов</a:t>
            </a:r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sz="3100" b="1" dirty="0" smtClean="0">
                <a:solidFill>
                  <a:srgbClr val="FF0000"/>
                </a:solidFill>
              </a:rPr>
              <a:t>в обычных условиях</a:t>
            </a:r>
            <a:endParaRPr lang="ru-RU" b="1" dirty="0">
              <a:solidFill>
                <a:srgbClr val="FF0000"/>
              </a:solidFill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 flipH="1">
            <a:off x="1259632" y="1628800"/>
            <a:ext cx="792088" cy="1080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4427984" y="1628800"/>
            <a:ext cx="0" cy="12241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6372200" y="1556792"/>
            <a:ext cx="720080" cy="12961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23528" y="2780928"/>
            <a:ext cx="194421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B050"/>
                </a:solidFill>
              </a:rPr>
              <a:t>Твёрдое</a:t>
            </a:r>
          </a:p>
          <a:p>
            <a:r>
              <a:rPr lang="en-US" sz="3200" b="1" dirty="0" err="1" smtClean="0">
                <a:solidFill>
                  <a:schemeClr val="tx1"/>
                </a:solidFill>
              </a:rPr>
              <a:t>CuO</a:t>
            </a:r>
            <a:endParaRPr lang="ru-RU" sz="3200" b="1" dirty="0" smtClean="0">
              <a:solidFill>
                <a:schemeClr val="tx1"/>
              </a:solidFill>
            </a:endParaRPr>
          </a:p>
          <a:p>
            <a:r>
              <a:rPr lang="en-US" sz="3200" b="1" dirty="0" smtClean="0">
                <a:solidFill>
                  <a:schemeClr val="tx1"/>
                </a:solidFill>
              </a:rPr>
              <a:t>Al</a:t>
            </a:r>
            <a:r>
              <a:rPr lang="en-US" b="1" dirty="0" smtClean="0">
                <a:solidFill>
                  <a:schemeClr val="tx1"/>
                </a:solidFill>
              </a:rPr>
              <a:t>2</a:t>
            </a:r>
            <a:r>
              <a:rPr lang="en-US" sz="3200" b="1" dirty="0" smtClean="0">
                <a:solidFill>
                  <a:schemeClr val="tx1"/>
                </a:solidFill>
              </a:rPr>
              <a:t>O</a:t>
            </a:r>
            <a:r>
              <a:rPr lang="en-US" b="1" dirty="0" smtClean="0">
                <a:solidFill>
                  <a:schemeClr val="tx1"/>
                </a:solidFill>
              </a:rPr>
              <a:t>3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</a:p>
          <a:p>
            <a:r>
              <a:rPr lang="en-US" sz="3200" b="1" dirty="0" smtClean="0">
                <a:solidFill>
                  <a:schemeClr val="tx1"/>
                </a:solidFill>
              </a:rPr>
              <a:t>SiO</a:t>
            </a:r>
            <a:r>
              <a:rPr lang="en-US" b="1" dirty="0" smtClean="0">
                <a:solidFill>
                  <a:schemeClr val="tx1"/>
                </a:solidFill>
              </a:rPr>
              <a:t>2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</a:p>
          <a:p>
            <a:r>
              <a:rPr lang="en-US" sz="3200" b="1" dirty="0" smtClean="0">
                <a:solidFill>
                  <a:schemeClr val="tx1"/>
                </a:solidFill>
              </a:rPr>
              <a:t>Fe</a:t>
            </a:r>
            <a:r>
              <a:rPr lang="en-US" b="1" dirty="0" smtClean="0">
                <a:solidFill>
                  <a:schemeClr val="tx1"/>
                </a:solidFill>
              </a:rPr>
              <a:t>3</a:t>
            </a:r>
            <a:r>
              <a:rPr lang="en-US" sz="3200" b="1" dirty="0" smtClean="0">
                <a:solidFill>
                  <a:schemeClr val="tx1"/>
                </a:solidFill>
              </a:rPr>
              <a:t>O</a:t>
            </a:r>
            <a:r>
              <a:rPr lang="en-US" b="1" dirty="0" smtClean="0">
                <a:solidFill>
                  <a:schemeClr val="tx1"/>
                </a:solidFill>
              </a:rPr>
              <a:t>4</a:t>
            </a:r>
            <a:endParaRPr lang="ru-RU" b="1" dirty="0" smtClean="0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563888" y="2924944"/>
            <a:ext cx="18722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B050"/>
                </a:solidFill>
              </a:rPr>
              <a:t>Жидкое</a:t>
            </a:r>
          </a:p>
          <a:p>
            <a:r>
              <a:rPr lang="en-US" sz="3600" b="1" dirty="0" smtClean="0">
                <a:solidFill>
                  <a:schemeClr val="tx1"/>
                </a:solidFill>
              </a:rPr>
              <a:t>H</a:t>
            </a:r>
            <a:r>
              <a:rPr lang="en-US" sz="2000" b="1" dirty="0" smtClean="0">
                <a:solidFill>
                  <a:schemeClr val="tx1"/>
                </a:solidFill>
              </a:rPr>
              <a:t>2</a:t>
            </a:r>
            <a:r>
              <a:rPr lang="en-US" sz="3600" b="1" dirty="0" smtClean="0">
                <a:solidFill>
                  <a:schemeClr val="tx1"/>
                </a:solidFill>
              </a:rPr>
              <a:t>O</a:t>
            </a:r>
            <a:endParaRPr lang="ru-RU" sz="3600" b="1" dirty="0">
              <a:solidFill>
                <a:srgbClr val="00B05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012160" y="2996952"/>
            <a:ext cx="27363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B050"/>
                </a:solidFill>
              </a:rPr>
              <a:t>Газообразное</a:t>
            </a:r>
          </a:p>
          <a:p>
            <a:r>
              <a:rPr lang="en-US" sz="3200" b="1" dirty="0" smtClean="0">
                <a:solidFill>
                  <a:schemeClr val="tx1"/>
                </a:solidFill>
              </a:rPr>
              <a:t>CO</a:t>
            </a:r>
            <a:endParaRPr lang="ru-RU" sz="3200" b="1" dirty="0" smtClean="0">
              <a:solidFill>
                <a:schemeClr val="tx1"/>
              </a:solidFill>
            </a:endParaRPr>
          </a:p>
          <a:p>
            <a:r>
              <a:rPr lang="en-US" sz="3200" b="1" dirty="0" smtClean="0">
                <a:solidFill>
                  <a:schemeClr val="tx1"/>
                </a:solidFill>
              </a:rPr>
              <a:t>CO</a:t>
            </a:r>
            <a:r>
              <a:rPr lang="en-US" b="1" dirty="0" smtClean="0"/>
              <a:t>2</a:t>
            </a:r>
            <a:r>
              <a:rPr lang="ru-RU" sz="3200" b="1" dirty="0" smtClean="0">
                <a:solidFill>
                  <a:srgbClr val="00B050"/>
                </a:solidFill>
              </a:rPr>
              <a:t> </a:t>
            </a:r>
            <a:endParaRPr lang="ru-RU" sz="32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274638"/>
            <a:ext cx="7859216" cy="850106"/>
          </a:xfrm>
        </p:spPr>
        <p:txBody>
          <a:bodyPr>
            <a:noAutofit/>
          </a:bodyPr>
          <a:lstStyle/>
          <a:p>
            <a:r>
              <a:rPr lang="en-US" sz="8000" b="1" dirty="0" smtClean="0">
                <a:solidFill>
                  <a:srgbClr val="FF0000"/>
                </a:solidFill>
              </a:rPr>
              <a:t>H</a:t>
            </a:r>
            <a:r>
              <a:rPr lang="en-US" sz="5400" b="1" dirty="0" smtClean="0">
                <a:solidFill>
                  <a:srgbClr val="FF0000"/>
                </a:solidFill>
              </a:rPr>
              <a:t>2</a:t>
            </a:r>
            <a:r>
              <a:rPr lang="en-US" sz="8000" b="1" dirty="0" smtClean="0">
                <a:solidFill>
                  <a:srgbClr val="FF0000"/>
                </a:solidFill>
              </a:rPr>
              <a:t>O</a:t>
            </a:r>
            <a:r>
              <a:rPr lang="ru-RU" sz="8000" dirty="0" smtClean="0">
                <a:solidFill>
                  <a:srgbClr val="FF0000"/>
                </a:solidFill>
              </a:rPr>
              <a:t> </a:t>
            </a:r>
            <a:endParaRPr lang="ru-RU" sz="8000" dirty="0">
              <a:solidFill>
                <a:srgbClr val="FF0000"/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Диоксид углерода </a:t>
            </a:r>
            <a:br>
              <a:rPr lang="ru-RU" b="1" dirty="0" smtClean="0"/>
            </a:br>
            <a:r>
              <a:rPr lang="en-US" b="1" dirty="0" smtClean="0">
                <a:solidFill>
                  <a:srgbClr val="FF0000"/>
                </a:solidFill>
              </a:rPr>
              <a:t>CO</a:t>
            </a:r>
            <a:r>
              <a:rPr lang="en-US" sz="2200" b="1" dirty="0" smtClean="0">
                <a:solidFill>
                  <a:srgbClr val="FF0000"/>
                </a:solidFill>
              </a:rPr>
              <a:t>2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Работа по учебнику с 94-95.</a:t>
            </a:r>
          </a:p>
          <a:p>
            <a:r>
              <a:rPr lang="ru-RU" dirty="0" smtClean="0"/>
              <a:t>Объём </a:t>
            </a:r>
            <a:r>
              <a:rPr lang="en-US" b="1" dirty="0" smtClean="0"/>
              <a:t>CO</a:t>
            </a:r>
            <a:r>
              <a:rPr lang="en-US" sz="2000" b="1" dirty="0" smtClean="0"/>
              <a:t>2</a:t>
            </a:r>
            <a:r>
              <a:rPr lang="ru-RU" b="1" dirty="0" smtClean="0"/>
              <a:t> </a:t>
            </a:r>
            <a:r>
              <a:rPr lang="ru-RU" dirty="0" smtClean="0"/>
              <a:t>в воздухе, в морях и океанах?</a:t>
            </a:r>
          </a:p>
          <a:p>
            <a:r>
              <a:rPr lang="ru-RU" dirty="0" smtClean="0"/>
              <a:t>Процесс образования </a:t>
            </a:r>
            <a:r>
              <a:rPr lang="en-US" b="1" dirty="0" smtClean="0"/>
              <a:t>CO</a:t>
            </a:r>
            <a:r>
              <a:rPr lang="en-US" sz="2000" b="1" dirty="0" smtClean="0"/>
              <a:t>2</a:t>
            </a:r>
            <a:endParaRPr lang="ru-RU" sz="2000" b="1" dirty="0" smtClean="0"/>
          </a:p>
          <a:p>
            <a:r>
              <a:rPr lang="ru-RU" dirty="0" smtClean="0"/>
              <a:t>Физические свойства?</a:t>
            </a:r>
          </a:p>
          <a:p>
            <a:r>
              <a:rPr lang="ru-RU" dirty="0" smtClean="0"/>
              <a:t>Применение.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764704"/>
            <a:ext cx="7772400" cy="1470025"/>
          </a:xfrm>
        </p:spPr>
        <p:txBody>
          <a:bodyPr/>
          <a:lstStyle/>
          <a:p>
            <a:r>
              <a:rPr lang="ru-RU" dirty="0" smtClean="0"/>
              <a:t>Самостоятельная работа</a:t>
            </a:r>
            <a:br>
              <a:rPr lang="ru-RU" dirty="0" smtClean="0"/>
            </a:br>
            <a:r>
              <a:rPr lang="ru-RU" dirty="0" smtClean="0"/>
              <a:t>с.97 зад 1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95536" y="2492896"/>
          <a:ext cx="7848872" cy="30142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24436"/>
                <a:gridCol w="3924436"/>
              </a:tblGrid>
              <a:tr h="972108">
                <a:tc>
                  <a:txBody>
                    <a:bodyPr/>
                    <a:lstStyle/>
                    <a:p>
                      <a:r>
                        <a:rPr lang="ru-RU" dirty="0" smtClean="0"/>
                        <a:t>Оксиды металлы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Оксиды неметаллов</a:t>
                      </a:r>
                      <a:endParaRPr lang="ru-RU" dirty="0"/>
                    </a:p>
                  </a:txBody>
                  <a:tcPr/>
                </a:tc>
              </a:tr>
              <a:tr h="972108">
                <a:tc>
                  <a:txBody>
                    <a:bodyPr/>
                    <a:lstStyle/>
                    <a:p>
                      <a:r>
                        <a:rPr lang="en-US" sz="3200" b="1" dirty="0" smtClean="0"/>
                        <a:t>Na</a:t>
                      </a:r>
                      <a:r>
                        <a:rPr lang="en-US" sz="1800" b="1" dirty="0" smtClean="0"/>
                        <a:t>2</a:t>
                      </a:r>
                      <a:r>
                        <a:rPr lang="en-US" sz="3200" b="1" dirty="0" smtClean="0"/>
                        <a:t>O </a:t>
                      </a:r>
                      <a:r>
                        <a:rPr lang="ru-RU" sz="3200" b="1" dirty="0" smtClean="0"/>
                        <a:t> - </a:t>
                      </a:r>
                      <a:r>
                        <a:rPr lang="ru-RU" sz="2800" b="1" dirty="0" smtClean="0"/>
                        <a:t>оксид натрия</a:t>
                      </a:r>
                      <a:endParaRPr lang="en-US" sz="3200" b="1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en-US" sz="3200" b="1" dirty="0" err="1" smtClean="0"/>
                        <a:t>CuO</a:t>
                      </a:r>
                      <a:r>
                        <a:rPr lang="ru-RU" sz="3200" b="1" dirty="0" smtClean="0"/>
                        <a:t> – </a:t>
                      </a:r>
                      <a:r>
                        <a:rPr lang="ru-RU" sz="2800" b="1" dirty="0" smtClean="0"/>
                        <a:t>оксид меди </a:t>
                      </a:r>
                      <a:r>
                        <a:rPr lang="ru-RU" sz="2800" b="1" dirty="0" smtClean="0">
                          <a:solidFill>
                            <a:srgbClr val="FF0000"/>
                          </a:solidFill>
                        </a:rPr>
                        <a:t>два</a:t>
                      </a:r>
                      <a:endParaRPr lang="en-US" sz="3200" b="1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en-US" sz="3200" b="1" dirty="0" smtClean="0"/>
                        <a:t>Fe</a:t>
                      </a:r>
                      <a:r>
                        <a:rPr lang="en-US" sz="2000" b="1" dirty="0" smtClean="0"/>
                        <a:t>2</a:t>
                      </a:r>
                      <a:r>
                        <a:rPr lang="en-US" sz="3200" b="1" dirty="0" smtClean="0"/>
                        <a:t>O</a:t>
                      </a:r>
                      <a:r>
                        <a:rPr lang="en-US" sz="2000" b="1" dirty="0" smtClean="0"/>
                        <a:t>3</a:t>
                      </a:r>
                      <a:r>
                        <a:rPr lang="ru-RU" sz="2000" b="1" dirty="0" smtClean="0"/>
                        <a:t> -</a:t>
                      </a:r>
                      <a:r>
                        <a:rPr lang="ru-RU" sz="2000" b="1" baseline="0" dirty="0" smtClean="0"/>
                        <a:t>  </a:t>
                      </a:r>
                      <a:r>
                        <a:rPr lang="ru-RU" sz="2400" b="1" baseline="0" dirty="0" smtClean="0"/>
                        <a:t>оксид железа </a:t>
                      </a:r>
                      <a:r>
                        <a:rPr lang="ru-RU" sz="2400" b="1" baseline="0" dirty="0" smtClean="0">
                          <a:solidFill>
                            <a:srgbClr val="FF0000"/>
                          </a:solidFill>
                        </a:rPr>
                        <a:t>три</a:t>
                      </a:r>
                      <a:endParaRPr lang="en-US" sz="2000" b="1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en-US" sz="3200" b="1" dirty="0" smtClean="0"/>
                        <a:t>Cu</a:t>
                      </a:r>
                      <a:r>
                        <a:rPr lang="en-US" sz="1800" b="1" dirty="0" smtClean="0"/>
                        <a:t>2</a:t>
                      </a:r>
                      <a:r>
                        <a:rPr lang="en-US" sz="3200" b="1" dirty="0" smtClean="0"/>
                        <a:t>O</a:t>
                      </a:r>
                      <a:r>
                        <a:rPr lang="ru-RU" sz="3200" b="1" dirty="0" smtClean="0"/>
                        <a:t> – </a:t>
                      </a:r>
                      <a:r>
                        <a:rPr lang="ru-RU" sz="2400" b="1" dirty="0" smtClean="0"/>
                        <a:t>оксид меди</a:t>
                      </a:r>
                      <a:endParaRPr lang="en-US" sz="44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b="1" dirty="0" smtClean="0"/>
                        <a:t>N</a:t>
                      </a:r>
                      <a:r>
                        <a:rPr lang="en-US" sz="2000" b="1" dirty="0" smtClean="0"/>
                        <a:t>2</a:t>
                      </a:r>
                      <a:r>
                        <a:rPr lang="en-US" sz="3600" b="1" dirty="0" smtClean="0"/>
                        <a:t>O</a:t>
                      </a:r>
                      <a:r>
                        <a:rPr lang="en-US" sz="2400" b="1" dirty="0" smtClean="0"/>
                        <a:t>5</a:t>
                      </a:r>
                      <a:r>
                        <a:rPr lang="ru-RU" sz="2400" b="1" dirty="0" smtClean="0"/>
                        <a:t> – оксид азота</a:t>
                      </a:r>
                    </a:p>
                    <a:p>
                      <a:r>
                        <a:rPr lang="en-US" sz="3200" b="1" dirty="0" smtClean="0"/>
                        <a:t>SO</a:t>
                      </a:r>
                      <a:r>
                        <a:rPr lang="en-US" sz="2400" b="1" dirty="0" smtClean="0"/>
                        <a:t>2</a:t>
                      </a:r>
                      <a:r>
                        <a:rPr lang="ru-RU" sz="2400" b="1" dirty="0" smtClean="0"/>
                        <a:t> –</a:t>
                      </a:r>
                      <a:r>
                        <a:rPr lang="ru-RU" sz="2400" b="1" baseline="0" dirty="0" smtClean="0"/>
                        <a:t> диоксид серы</a:t>
                      </a:r>
                      <a:endParaRPr lang="en-US" sz="2400" b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dirty="0" smtClean="0"/>
                        <a:t>Cl</a:t>
                      </a:r>
                      <a:r>
                        <a:rPr lang="en-US" sz="2000" b="1" dirty="0" smtClean="0"/>
                        <a:t>2</a:t>
                      </a:r>
                      <a:r>
                        <a:rPr lang="en-US" sz="3200" b="1" dirty="0" smtClean="0"/>
                        <a:t>O</a:t>
                      </a:r>
                      <a:r>
                        <a:rPr lang="en-US" sz="2000" b="1" dirty="0" smtClean="0"/>
                        <a:t>7</a:t>
                      </a:r>
                      <a:r>
                        <a:rPr lang="ru-RU" sz="2000" b="1" dirty="0" smtClean="0"/>
                        <a:t> – </a:t>
                      </a:r>
                      <a:r>
                        <a:rPr lang="ru-RU" sz="2400" b="1" dirty="0" smtClean="0"/>
                        <a:t>оксид хлора</a:t>
                      </a:r>
                      <a:endParaRPr lang="ru-RU" sz="3200" b="1" dirty="0" smtClean="0"/>
                    </a:p>
                    <a:p>
                      <a:r>
                        <a:rPr lang="en-US" sz="2800" b="1" dirty="0" smtClean="0"/>
                        <a:t>P</a:t>
                      </a:r>
                      <a:r>
                        <a:rPr lang="en-US" sz="1800" b="1" dirty="0" smtClean="0"/>
                        <a:t>2</a:t>
                      </a:r>
                      <a:r>
                        <a:rPr lang="en-US" sz="2800" b="1" dirty="0" smtClean="0"/>
                        <a:t>O</a:t>
                      </a:r>
                      <a:r>
                        <a:rPr lang="en-US" sz="2000" b="1" dirty="0" smtClean="0"/>
                        <a:t>5</a:t>
                      </a:r>
                      <a:r>
                        <a:rPr lang="ru-RU" sz="2000" b="1" dirty="0" smtClean="0"/>
                        <a:t> –</a:t>
                      </a:r>
                      <a:r>
                        <a:rPr lang="ru-RU" sz="2000" b="1" baseline="0" dirty="0" smtClean="0"/>
                        <a:t> </a:t>
                      </a:r>
                      <a:r>
                        <a:rPr lang="ru-RU" sz="2400" b="1" baseline="0" dirty="0" smtClean="0"/>
                        <a:t>оксид фосфора</a:t>
                      </a:r>
                      <a:endParaRPr lang="ru-RU" sz="28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364</Words>
  <Application>Microsoft Office PowerPoint</Application>
  <PresentationFormat>Экран (4:3)</PresentationFormat>
  <Paragraphs>74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Химия, 8 класс $18 c-91-98</vt:lpstr>
      <vt:lpstr>Бинарные соединения – </vt:lpstr>
      <vt:lpstr>Слайд 3</vt:lpstr>
      <vt:lpstr>Номенклатура оксидов</vt:lpstr>
      <vt:lpstr>Оксиды  в природе</vt:lpstr>
      <vt:lpstr>Агрегатное состояние оксидов  в обычных условиях</vt:lpstr>
      <vt:lpstr>H2O </vt:lpstr>
      <vt:lpstr>Диоксид углерода  CO2</vt:lpstr>
      <vt:lpstr>Самостоятельная работа с.97 зад 1</vt:lpstr>
      <vt:lpstr>Гидриды и летучие водородные соединения</vt:lpstr>
      <vt:lpstr>Задача:</vt:lpstr>
      <vt:lpstr>Домашнее задание : c 91-98, $ 18,  упр. 4,5.</vt:lpstr>
    </vt:vector>
  </TitlesOfParts>
  <Company>домашний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Химия, 8 класс $18 c-91-98</dc:title>
  <dc:creator>алина</dc:creator>
  <cp:lastModifiedBy>алина</cp:lastModifiedBy>
  <cp:revision>18</cp:revision>
  <dcterms:created xsi:type="dcterms:W3CDTF">2012-01-10T05:56:15Z</dcterms:created>
  <dcterms:modified xsi:type="dcterms:W3CDTF">2012-01-10T08:38:28Z</dcterms:modified>
</cp:coreProperties>
</file>