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56" r:id="rId5"/>
    <p:sldId id="262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BF3DB-BF8C-4281-8CB0-B75EC0F56D05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7A840-E5FD-4565-8AAA-839759A96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50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7A840-E5FD-4565-8AAA-839759A9667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15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3EBF-C616-4232-9C1D-D1745674B141}" type="datetimeFigureOut">
              <a:rPr lang="ru-RU" smtClean="0"/>
              <a:pPr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ACB7C-CC91-4D27-9329-8BE390EA8F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&#1061;&#1080;&#1084;&#1080;&#1103;\Desktop\GCH_1Ba25_02Na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61;&#1080;&#1084;&#1080;&#1103;\Desktop\128.wmv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184576"/>
          </a:xfrm>
        </p:spPr>
        <p:txBody>
          <a:bodyPr>
            <a:noAutofit/>
          </a:bodyPr>
          <a:lstStyle/>
          <a:p>
            <a:r>
              <a:rPr lang="ru-RU" sz="5400" dirty="0" smtClean="0"/>
              <a:t> «Систематизация и обобщение знаний по теме «Типы химических реакций»» </a:t>
            </a:r>
            <a:br>
              <a:rPr lang="ru-RU" sz="5400" dirty="0" smtClean="0"/>
            </a:br>
            <a:r>
              <a:rPr lang="ru-RU" sz="4800" dirty="0" smtClean="0">
                <a:solidFill>
                  <a:srgbClr val="FF0000"/>
                </a:solidFill>
              </a:rPr>
              <a:t>Девиз урока: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 «Повторение –мать учения»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ДДЗ : Т-10    на «3»    № 4-5</a:t>
            </a:r>
          </a:p>
          <a:p>
            <a:pPr lvl="0"/>
            <a:r>
              <a:rPr lang="ru-RU" dirty="0"/>
              <a:t>                            «4»   +  №7,9</a:t>
            </a:r>
          </a:p>
          <a:p>
            <a:pPr lvl="0"/>
            <a:r>
              <a:rPr lang="ru-RU" dirty="0"/>
              <a:t>                            «5»   +№10-12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752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064896" cy="57606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>1</a:t>
            </a:r>
            <a:r>
              <a:rPr lang="ru-RU" sz="3100" dirty="0" smtClean="0"/>
              <a:t>) </a:t>
            </a:r>
            <a:r>
              <a:rPr lang="ru-RU" sz="3100" dirty="0"/>
              <a:t>Что называют химической реакцией?</a:t>
            </a:r>
            <a:br>
              <a:rPr lang="ru-RU" sz="3100" dirty="0"/>
            </a:br>
            <a:r>
              <a:rPr lang="ru-RU" sz="3100" dirty="0"/>
              <a:t>2) По каким признакам можно утверждать, что произошла или происходит химическая реакция? </a:t>
            </a:r>
            <a:r>
              <a:rPr lang="ru-RU" sz="3100" dirty="0" smtClean="0"/>
              <a:t>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3) Какие условия необходимы для течения </a:t>
            </a:r>
            <a:r>
              <a:rPr lang="ru-RU" sz="3100" dirty="0" smtClean="0"/>
              <a:t>реакций?</a:t>
            </a:r>
            <a:br>
              <a:rPr lang="ru-RU" sz="3100" dirty="0" smtClean="0"/>
            </a:br>
            <a:r>
              <a:rPr lang="ru-RU" sz="3100" dirty="0" smtClean="0"/>
              <a:t>4) </a:t>
            </a:r>
            <a:r>
              <a:rPr lang="ru-RU" sz="3100" dirty="0"/>
              <a:t>Какие типы химических реакций нам известны </a:t>
            </a:r>
            <a:r>
              <a:rPr lang="ru-RU" sz="3100" dirty="0" smtClean="0"/>
              <a:t>?</a:t>
            </a:r>
            <a:br>
              <a:rPr lang="ru-RU" sz="3100" dirty="0" smtClean="0"/>
            </a:br>
            <a:r>
              <a:rPr lang="ru-RU" sz="3100" dirty="0" smtClean="0"/>
              <a:t>5) </a:t>
            </a:r>
            <a:r>
              <a:rPr lang="ru-RU" sz="3100" dirty="0"/>
              <a:t>Что такое химическое уравнение?</a:t>
            </a:r>
            <a:br>
              <a:rPr lang="ru-RU" sz="3100" dirty="0"/>
            </a:br>
            <a:r>
              <a:rPr lang="ru-RU" sz="3100" dirty="0" smtClean="0"/>
              <a:t>6) </a:t>
            </a:r>
            <a:r>
              <a:rPr lang="ru-RU" sz="3100" dirty="0"/>
              <a:t>Сформулируйте закон сохранения массы </a:t>
            </a:r>
            <a:r>
              <a:rPr lang="ru-RU" sz="3100" dirty="0" smtClean="0"/>
              <a:t>веществ.</a:t>
            </a:r>
            <a:br>
              <a:rPr lang="ru-RU" sz="3100" dirty="0" smtClean="0"/>
            </a:br>
            <a:r>
              <a:rPr lang="ru-RU" sz="3100" dirty="0" smtClean="0"/>
              <a:t>7)Кем </a:t>
            </a:r>
            <a:r>
              <a:rPr lang="ru-RU" sz="3100" dirty="0"/>
              <a:t>и когда был открыт? В чем его сущность?</a:t>
            </a:r>
            <a:br>
              <a:rPr lang="ru-RU" sz="3100" dirty="0"/>
            </a:br>
            <a:r>
              <a:rPr lang="ru-RU" sz="3100" dirty="0"/>
              <a:t>8) Что называют химической формулой?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-675456"/>
            <a:ext cx="7859216" cy="675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«Теория проверяется практикой».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Ученический эксперимент №1: </a:t>
            </a:r>
            <a:endParaRPr lang="ru-RU" dirty="0"/>
          </a:p>
          <a:p>
            <a:r>
              <a:rPr lang="ru-RU" i="1" dirty="0"/>
              <a:t>«Карбонат кальция + серная кислота = сульфат кальция + оксид углерода (+4) + вода).</a:t>
            </a:r>
            <a:endParaRPr lang="ru-RU" dirty="0"/>
          </a:p>
          <a:p>
            <a:r>
              <a:rPr lang="ru-RU" b="1" dirty="0"/>
              <a:t>Ученический эксперимент №2:</a:t>
            </a:r>
            <a:endParaRPr lang="ru-RU" dirty="0"/>
          </a:p>
          <a:p>
            <a:r>
              <a:rPr lang="ru-RU" dirty="0"/>
              <a:t>«Сульфат меди(+2) + железо  = сульфат железа (2) + медь»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GCH_1Ba25_02Na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03648" y="692696"/>
            <a:ext cx="6696744" cy="54791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128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1844824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704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Игра «Третий лишний»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rmAutofit/>
          </a:bodyPr>
          <a:lstStyle/>
          <a:p>
            <a:r>
              <a:rPr lang="ru-RU" b="1" dirty="0"/>
              <a:t>В каждом столбце найдите «лишнее» УХР, используя знания о  химических реакциях ОВР и </a:t>
            </a:r>
            <a:r>
              <a:rPr lang="ru-RU" b="1" dirty="0" err="1"/>
              <a:t>неОВР</a:t>
            </a:r>
            <a:r>
              <a:rPr lang="ru-RU" b="1" dirty="0"/>
              <a:t>. Поясните выбранный ответ. </a:t>
            </a:r>
          </a:p>
          <a:p>
            <a:r>
              <a:rPr lang="ru-RU" dirty="0">
                <a:solidFill>
                  <a:srgbClr val="FF0000"/>
                </a:solidFill>
              </a:rPr>
              <a:t>а) 2</a:t>
            </a:r>
            <a:r>
              <a:rPr lang="en-US" dirty="0" err="1">
                <a:solidFill>
                  <a:srgbClr val="FF0000"/>
                </a:solidFill>
              </a:rPr>
              <a:t>FeCl</a:t>
            </a:r>
            <a:r>
              <a:rPr lang="ru-RU" baseline="-25000" dirty="0">
                <a:solidFill>
                  <a:srgbClr val="FF0000"/>
                </a:solidFill>
              </a:rPr>
              <a:t>2 </a:t>
            </a:r>
            <a:r>
              <a:rPr lang="ru-RU" dirty="0">
                <a:solidFill>
                  <a:srgbClr val="FF0000"/>
                </a:solidFill>
              </a:rPr>
              <a:t>+ </a:t>
            </a:r>
            <a:r>
              <a:rPr lang="en-US" dirty="0" err="1">
                <a:solidFill>
                  <a:srgbClr val="FF0000"/>
                </a:solidFill>
              </a:rPr>
              <a:t>Cl</a:t>
            </a:r>
            <a:r>
              <a:rPr lang="ru-RU" baseline="-25000" dirty="0">
                <a:solidFill>
                  <a:srgbClr val="FF0000"/>
                </a:solidFill>
              </a:rPr>
              <a:t>2</a:t>
            </a:r>
            <a:r>
              <a:rPr lang="ru-RU" dirty="0">
                <a:solidFill>
                  <a:srgbClr val="FF0000"/>
                </a:solidFill>
              </a:rPr>
              <a:t> = 2</a:t>
            </a:r>
            <a:r>
              <a:rPr lang="en-US" dirty="0" err="1">
                <a:solidFill>
                  <a:srgbClr val="FF0000"/>
                </a:solidFill>
              </a:rPr>
              <a:t>FeCl</a:t>
            </a:r>
            <a:r>
              <a:rPr lang="ru-RU" baseline="-25000" dirty="0">
                <a:solidFill>
                  <a:srgbClr val="FF0000"/>
                </a:solidFill>
              </a:rPr>
              <a:t>3</a:t>
            </a:r>
            <a:r>
              <a:rPr lang="ru-RU" dirty="0">
                <a:solidFill>
                  <a:srgbClr val="FF0000"/>
                </a:solidFill>
              </a:rPr>
              <a:t>  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00B050"/>
                </a:solidFill>
              </a:rPr>
              <a:t>б) 4</a:t>
            </a:r>
            <a:r>
              <a:rPr lang="en-US" dirty="0">
                <a:solidFill>
                  <a:srgbClr val="00B050"/>
                </a:solidFill>
              </a:rPr>
              <a:t>Al</a:t>
            </a:r>
            <a:r>
              <a:rPr lang="ru-RU" dirty="0">
                <a:solidFill>
                  <a:srgbClr val="00B050"/>
                </a:solidFill>
              </a:rPr>
              <a:t> + 3</a:t>
            </a:r>
            <a:r>
              <a:rPr lang="en-US" dirty="0">
                <a:solidFill>
                  <a:srgbClr val="00B050"/>
                </a:solidFill>
              </a:rPr>
              <a:t>O</a:t>
            </a:r>
            <a:r>
              <a:rPr lang="ru-RU" baseline="-25000" dirty="0">
                <a:solidFill>
                  <a:srgbClr val="00B050"/>
                </a:solidFill>
              </a:rPr>
              <a:t>2</a:t>
            </a:r>
            <a:r>
              <a:rPr lang="ru-RU" dirty="0">
                <a:solidFill>
                  <a:srgbClr val="00B050"/>
                </a:solidFill>
              </a:rPr>
              <a:t> = 2</a:t>
            </a:r>
            <a:r>
              <a:rPr lang="en-US" dirty="0">
                <a:solidFill>
                  <a:srgbClr val="00B050"/>
                </a:solidFill>
              </a:rPr>
              <a:t>Al</a:t>
            </a:r>
            <a:r>
              <a:rPr lang="ru-RU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O</a:t>
            </a:r>
            <a:r>
              <a:rPr lang="ru-RU" baseline="-25000" dirty="0">
                <a:solidFill>
                  <a:srgbClr val="00B050"/>
                </a:solidFill>
              </a:rPr>
              <a:t>3</a:t>
            </a:r>
            <a:r>
              <a:rPr lang="ru-RU" dirty="0">
                <a:solidFill>
                  <a:srgbClr val="00B050"/>
                </a:solidFill>
              </a:rPr>
              <a:t>  </a:t>
            </a:r>
            <a:r>
              <a:rPr lang="ru-RU" dirty="0"/>
              <a:t>              </a:t>
            </a:r>
            <a:endParaRPr lang="ru-RU" dirty="0" smtClean="0"/>
          </a:p>
          <a:p>
            <a:r>
              <a:rPr lang="en-US" dirty="0" err="1">
                <a:solidFill>
                  <a:srgbClr val="FF0000"/>
                </a:solidFill>
              </a:rPr>
              <a:t>HCl</a:t>
            </a:r>
            <a:r>
              <a:rPr lang="en-US" dirty="0">
                <a:solidFill>
                  <a:srgbClr val="FF0000"/>
                </a:solidFill>
              </a:rPr>
              <a:t> + KOH = </a:t>
            </a:r>
            <a:r>
              <a:rPr lang="en-US" dirty="0" err="1">
                <a:solidFill>
                  <a:srgbClr val="FF0000"/>
                </a:solidFill>
              </a:rPr>
              <a:t>KCl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00B050"/>
                </a:solidFill>
              </a:rPr>
              <a:t>3CuO </a:t>
            </a:r>
            <a:r>
              <a:rPr lang="en-US" dirty="0">
                <a:solidFill>
                  <a:srgbClr val="00B050"/>
                </a:solidFill>
              </a:rPr>
              <a:t>+ 2Al = Al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O</a:t>
            </a:r>
            <a:r>
              <a:rPr lang="en-US" baseline="-25000" dirty="0">
                <a:solidFill>
                  <a:srgbClr val="00B050"/>
                </a:solidFill>
              </a:rPr>
              <a:t>3</a:t>
            </a:r>
            <a:r>
              <a:rPr lang="en-US" dirty="0">
                <a:solidFill>
                  <a:srgbClr val="00B050"/>
                </a:solidFill>
              </a:rPr>
              <a:t> + 3Cu</a:t>
            </a:r>
            <a:r>
              <a:rPr lang="en-US" dirty="0"/>
              <a:t> </a:t>
            </a:r>
            <a:endParaRPr lang="ru-RU" dirty="0" smtClean="0"/>
          </a:p>
          <a:p>
            <a:r>
              <a:rPr lang="en-US" dirty="0">
                <a:solidFill>
                  <a:srgbClr val="FF0000"/>
                </a:solidFill>
              </a:rPr>
              <a:t>2HgO = 2Hg + 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ru-RU" baseline="-25000" dirty="0" smtClean="0">
                <a:solidFill>
                  <a:srgbClr val="FF0000"/>
                </a:solidFill>
              </a:rPr>
              <a:t>                      </a:t>
            </a:r>
            <a:r>
              <a:rPr lang="en-US" dirty="0">
                <a:solidFill>
                  <a:srgbClr val="00B050"/>
                </a:solidFill>
              </a:rPr>
              <a:t>Cu (OH)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 = </a:t>
            </a:r>
            <a:r>
              <a:rPr lang="en-US" dirty="0" err="1">
                <a:solidFill>
                  <a:srgbClr val="00B050"/>
                </a:solidFill>
              </a:rPr>
              <a:t>CuO</a:t>
            </a:r>
            <a:r>
              <a:rPr lang="en-US" dirty="0">
                <a:solidFill>
                  <a:srgbClr val="00B050"/>
                </a:solidFill>
              </a:rPr>
              <a:t> + H</a:t>
            </a:r>
            <a:r>
              <a:rPr lang="en-US" baseline="-25000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rgbClr val="00B050"/>
                </a:solidFill>
              </a:rPr>
              <a:t>O 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в</a:t>
            </a:r>
            <a:r>
              <a:rPr lang="ru-RU" dirty="0">
                <a:solidFill>
                  <a:srgbClr val="0070C0"/>
                </a:solidFill>
              </a:rPr>
              <a:t>) 4</a:t>
            </a:r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ru-RU" dirty="0">
                <a:solidFill>
                  <a:srgbClr val="0070C0"/>
                </a:solidFill>
              </a:rPr>
              <a:t> + 5</a:t>
            </a:r>
            <a:r>
              <a:rPr lang="en-US" dirty="0">
                <a:solidFill>
                  <a:srgbClr val="0070C0"/>
                </a:solidFill>
              </a:rPr>
              <a:t>O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ru-RU" dirty="0">
                <a:solidFill>
                  <a:srgbClr val="0070C0"/>
                </a:solidFill>
              </a:rPr>
              <a:t> = 2</a:t>
            </a:r>
            <a:r>
              <a:rPr lang="en-US" dirty="0">
                <a:solidFill>
                  <a:srgbClr val="0070C0"/>
                </a:solidFill>
              </a:rPr>
              <a:t>P</a:t>
            </a:r>
            <a:r>
              <a:rPr lang="ru-RU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O</a:t>
            </a:r>
            <a:r>
              <a:rPr lang="ru-RU" baseline="-25000" dirty="0">
                <a:solidFill>
                  <a:srgbClr val="0070C0"/>
                </a:solidFill>
              </a:rPr>
              <a:t>5</a:t>
            </a:r>
            <a:r>
              <a:rPr lang="ru-RU" dirty="0">
                <a:solidFill>
                  <a:srgbClr val="0070C0"/>
                </a:solidFill>
              </a:rPr>
              <a:t> 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CaCO</a:t>
            </a:r>
            <a:r>
              <a:rPr lang="en-US" baseline="-25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= </a:t>
            </a:r>
            <a:r>
              <a:rPr lang="en-US" dirty="0" err="1">
                <a:solidFill>
                  <a:srgbClr val="0070C0"/>
                </a:solidFill>
              </a:rPr>
              <a:t>CaO</a:t>
            </a:r>
            <a:r>
              <a:rPr lang="en-US" dirty="0">
                <a:solidFill>
                  <a:srgbClr val="0070C0"/>
                </a:solidFill>
              </a:rPr>
              <a:t> + CO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2Na </a:t>
            </a:r>
            <a:r>
              <a:rPr lang="en-US" dirty="0">
                <a:solidFill>
                  <a:srgbClr val="0070C0"/>
                </a:solidFill>
              </a:rPr>
              <a:t>+ 2H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O = 2NaOH + H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61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-571500"/>
            <a:ext cx="8085584" cy="3280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ru-RU" b="1" dirty="0"/>
              <a:t>Окислитель </a:t>
            </a:r>
            <a:r>
              <a:rPr lang="ru-RU" dirty="0"/>
              <a:t>– атомы, ионы или молекулы, принимающие электроны</a:t>
            </a:r>
          </a:p>
          <a:p>
            <a:r>
              <a:rPr lang="ru-RU" b="1" dirty="0"/>
              <a:t>Восстановитель -</a:t>
            </a:r>
            <a:r>
              <a:rPr lang="ru-RU" dirty="0"/>
              <a:t> атомы, ионы или молекулы, отдающие электроны</a:t>
            </a:r>
          </a:p>
          <a:p>
            <a:r>
              <a:rPr lang="ru-RU" b="1" dirty="0"/>
              <a:t>Окисление </a:t>
            </a:r>
            <a:r>
              <a:rPr lang="ru-RU" dirty="0"/>
              <a:t>- процесс отдачи электронов атомами, ионами или молекулами.</a:t>
            </a:r>
          </a:p>
          <a:p>
            <a:r>
              <a:rPr lang="ru-RU" b="1" dirty="0"/>
              <a:t>Восстановление </a:t>
            </a:r>
            <a:r>
              <a:rPr lang="ru-RU" dirty="0"/>
              <a:t>– процесс присоединения электронов атомами, ионами или молекулами.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02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Задание:</a:t>
            </a:r>
            <a:r>
              <a:rPr lang="ru-RU" dirty="0"/>
              <a:t>  Выберите из предложенных уравнений  термохимические уравнения.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248472"/>
          </a:xfrm>
        </p:spPr>
        <p:txBody>
          <a:bodyPr/>
          <a:lstStyle/>
          <a:p>
            <a:r>
              <a:rPr lang="ru-RU" dirty="0"/>
              <a:t>а</a:t>
            </a:r>
            <a:r>
              <a:rPr lang="en-US" dirty="0" smtClean="0"/>
              <a:t>)  </a:t>
            </a:r>
            <a:r>
              <a:rPr lang="en-US" dirty="0"/>
              <a:t>CaCO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dirty="0" err="1"/>
              <a:t>CaO</a:t>
            </a:r>
            <a:r>
              <a:rPr lang="en-US" dirty="0"/>
              <a:t> + CO</a:t>
            </a:r>
            <a:r>
              <a:rPr lang="en-US" baseline="-25000" dirty="0"/>
              <a:t>2</a:t>
            </a:r>
            <a:r>
              <a:rPr lang="en-US" dirty="0"/>
              <a:t>↑-Q</a:t>
            </a:r>
            <a:endParaRPr lang="ru-RU" dirty="0"/>
          </a:p>
          <a:p>
            <a:r>
              <a:rPr lang="en-US" dirty="0"/>
              <a:t>              </a:t>
            </a:r>
            <a:r>
              <a:rPr lang="ru-RU" dirty="0"/>
              <a:t>б</a:t>
            </a:r>
            <a:r>
              <a:rPr lang="en-US" dirty="0" smtClean="0"/>
              <a:t>)   </a:t>
            </a:r>
            <a:r>
              <a:rPr lang="en-US" dirty="0"/>
              <a:t>CaCO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dirty="0" err="1"/>
              <a:t>CaO</a:t>
            </a:r>
            <a:r>
              <a:rPr lang="en-US" dirty="0"/>
              <a:t> + CO</a:t>
            </a:r>
            <a:r>
              <a:rPr lang="en-US" baseline="-25000" dirty="0"/>
              <a:t>2</a:t>
            </a:r>
            <a:r>
              <a:rPr lang="en-US" dirty="0"/>
              <a:t>↑	</a:t>
            </a:r>
            <a:endParaRPr lang="ru-RU" dirty="0"/>
          </a:p>
          <a:p>
            <a:r>
              <a:rPr lang="ru-RU" dirty="0"/>
              <a:t>в</a:t>
            </a:r>
            <a:r>
              <a:rPr lang="en-US" dirty="0" smtClean="0"/>
              <a:t>) </a:t>
            </a:r>
            <a:r>
              <a:rPr lang="en-US" dirty="0"/>
              <a:t>2HgO  = 2Hg + O</a:t>
            </a:r>
            <a:r>
              <a:rPr lang="en-US" baseline="-25000" dirty="0"/>
              <a:t>2</a:t>
            </a:r>
            <a:r>
              <a:rPr lang="en-US" dirty="0"/>
              <a:t>↑	</a:t>
            </a:r>
            <a:endParaRPr lang="ru-RU" dirty="0"/>
          </a:p>
          <a:p>
            <a:r>
              <a:rPr lang="en-US" dirty="0"/>
              <a:t>              </a:t>
            </a:r>
            <a:r>
              <a:rPr lang="ru-RU" dirty="0"/>
              <a:t>Г</a:t>
            </a:r>
            <a:r>
              <a:rPr lang="en-US" dirty="0"/>
              <a:t>) 2HgO  = 2Hg + O</a:t>
            </a:r>
            <a:r>
              <a:rPr lang="en-US" baseline="-25000" dirty="0"/>
              <a:t>2</a:t>
            </a:r>
            <a:r>
              <a:rPr lang="en-US" dirty="0"/>
              <a:t>↑-Q	</a:t>
            </a:r>
            <a:endParaRPr lang="ru-RU" dirty="0"/>
          </a:p>
          <a:p>
            <a:r>
              <a:rPr lang="en-US" dirty="0"/>
              <a:t> </a:t>
            </a:r>
            <a:r>
              <a:rPr lang="ru-RU" dirty="0" smtClean="0"/>
              <a:t>д</a:t>
            </a:r>
            <a:r>
              <a:rPr lang="en-US" dirty="0"/>
              <a:t>)  Fe + CuSO</a:t>
            </a:r>
            <a:r>
              <a:rPr lang="en-US" baseline="-25000" dirty="0"/>
              <a:t>4</a:t>
            </a:r>
            <a:r>
              <a:rPr lang="en-US" dirty="0"/>
              <a:t> = Cu↓ + FeSO</a:t>
            </a:r>
            <a:r>
              <a:rPr lang="en-US" baseline="-25000" dirty="0"/>
              <a:t>4</a:t>
            </a:r>
            <a:r>
              <a:rPr lang="en-US" dirty="0"/>
              <a:t>+Q</a:t>
            </a:r>
            <a:endParaRPr lang="ru-RU" dirty="0"/>
          </a:p>
          <a:p>
            <a:r>
              <a:rPr lang="en-US" dirty="0"/>
              <a:t>            </a:t>
            </a:r>
            <a:r>
              <a:rPr lang="ru-RU" dirty="0"/>
              <a:t>е</a:t>
            </a:r>
            <a:r>
              <a:rPr lang="ru-RU" dirty="0" smtClean="0"/>
              <a:t> </a:t>
            </a:r>
            <a:r>
              <a:rPr lang="en-US" dirty="0"/>
              <a:t>)  H</a:t>
            </a:r>
            <a:r>
              <a:rPr lang="en-US" baseline="-25000" dirty="0"/>
              <a:t>2</a:t>
            </a:r>
            <a:r>
              <a:rPr lang="en-US" dirty="0"/>
              <a:t> + S = H</a:t>
            </a:r>
            <a:r>
              <a:rPr lang="en-US" baseline="-25000" dirty="0"/>
              <a:t>2</a:t>
            </a:r>
            <a:r>
              <a:rPr lang="en-US" dirty="0"/>
              <a:t>S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ru-RU" dirty="0" smtClean="0"/>
              <a:t>ж</a:t>
            </a:r>
            <a:r>
              <a:rPr lang="en-US" dirty="0" smtClean="0"/>
              <a:t>)  </a:t>
            </a:r>
            <a:r>
              <a:rPr lang="en-US" dirty="0" err="1" smtClean="0"/>
              <a:t>CaO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= </a:t>
            </a:r>
            <a:r>
              <a:rPr lang="en-US" dirty="0" err="1" smtClean="0"/>
              <a:t>Ca</a:t>
            </a:r>
            <a:r>
              <a:rPr lang="en-US" dirty="0" smtClean="0"/>
              <a:t>(OH)</a:t>
            </a:r>
            <a:r>
              <a:rPr lang="en-US" baseline="-25000" dirty="0" smtClean="0"/>
              <a:t>2</a:t>
            </a:r>
            <a:r>
              <a:rPr lang="en-US" dirty="0" smtClean="0"/>
              <a:t>+Q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36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 к «Лабиринту»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ru-RU" dirty="0" smtClean="0"/>
              <a:t>1 </a:t>
            </a:r>
            <a:r>
              <a:rPr lang="en-US" dirty="0" smtClean="0">
                <a:sym typeface="Wingdings" pitchFamily="2" charset="2"/>
              </a:rPr>
              <a:t>2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7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8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4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3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6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5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9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0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13</a:t>
            </a:r>
            <a:r>
              <a:rPr lang="ru-RU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14  11  15  12  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1208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281</TotalTime>
  <Words>304</Words>
  <Application>Microsoft Office PowerPoint</Application>
  <PresentationFormat>Экран (4:3)</PresentationFormat>
  <Paragraphs>36</Paragraphs>
  <Slides>10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«Систематизация и обобщение знаний по теме «Типы химических реакций»»  Девиз урока:  «Повторение –мать учения»</vt:lpstr>
      <vt:lpstr>              1) Что называют химической реакцией? 2) По каким признакам можно утверждать, что произошла или происходит химическая реакция?   3) Какие условия необходимы для течения реакций? 4) Какие типы химических реакций нам известны ? 5) Что такое химическое уравнение? 6) Сформулируйте закон сохранения массы веществ. 7)Кем и когда был открыт? В чем его сущность? 8) Что называют химической формулой? </vt:lpstr>
      <vt:lpstr>«Теория проверяется практикой». </vt:lpstr>
      <vt:lpstr>Презентация PowerPoint</vt:lpstr>
      <vt:lpstr>Презентация PowerPoint</vt:lpstr>
      <vt:lpstr> Игра «Третий лишний» </vt:lpstr>
      <vt:lpstr>Презентация PowerPoint</vt:lpstr>
      <vt:lpstr>Задание:  Выберите из предложенных уравнений  термохимические уравнения. </vt:lpstr>
      <vt:lpstr>Ключ к «Лабиринту»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Химия</dc:creator>
  <cp:lastModifiedBy>Gamer</cp:lastModifiedBy>
  <cp:revision>17</cp:revision>
  <dcterms:created xsi:type="dcterms:W3CDTF">2011-01-27T12:55:36Z</dcterms:created>
  <dcterms:modified xsi:type="dcterms:W3CDTF">2011-11-29T11:53:50Z</dcterms:modified>
</cp:coreProperties>
</file>