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4A59"/>
    <a:srgbClr val="27596B"/>
    <a:srgbClr val="DACDE9"/>
    <a:srgbClr val="9283B3"/>
    <a:srgbClr val="A194BE"/>
    <a:srgbClr val="BFB6D2"/>
    <a:srgbClr val="A397BF"/>
    <a:srgbClr val="E5DCF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0E8B4-24F2-4F67-9F10-F40B354A5428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8EFB-4352-4F23-B917-EAA73ADC8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0E8B4-24F2-4F67-9F10-F40B354A5428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8EFB-4352-4F23-B917-EAA73ADC8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0E8B4-24F2-4F67-9F10-F40B354A5428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8EFB-4352-4F23-B917-EAA73ADC8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0E8B4-24F2-4F67-9F10-F40B354A5428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8EFB-4352-4F23-B917-EAA73ADC8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0E8B4-24F2-4F67-9F10-F40B354A5428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8EFB-4352-4F23-B917-EAA73ADC8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0E8B4-24F2-4F67-9F10-F40B354A5428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8EFB-4352-4F23-B917-EAA73ADC8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0E8B4-24F2-4F67-9F10-F40B354A5428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8EFB-4352-4F23-B917-EAA73ADC8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0E8B4-24F2-4F67-9F10-F40B354A5428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8EFB-4352-4F23-B917-EAA73ADC8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0E8B4-24F2-4F67-9F10-F40B354A5428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8EFB-4352-4F23-B917-EAA73ADC8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0E8B4-24F2-4F67-9F10-F40B354A5428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8EFB-4352-4F23-B917-EAA73ADC8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0E8B4-24F2-4F67-9F10-F40B354A5428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8EFB-4352-4F23-B917-EAA73ADC8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ACDE9"/>
            </a:gs>
            <a:gs pos="100000">
              <a:srgbClr val="9283B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0E8B4-24F2-4F67-9F10-F40B354A5428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E8EFB-4352-4F23-B917-EAA73ADC8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286808" cy="5357851"/>
          </a:xfrm>
        </p:spPr>
        <p:txBody>
          <a:bodyPr>
            <a:normAutofit/>
          </a:bodyPr>
          <a:lstStyle/>
          <a:p>
            <a:r>
              <a:rPr lang="ru-RU" sz="9600" b="1" dirty="0" smtClean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ХИМИЧЕСКИЙ МАРАФОН</a:t>
            </a:r>
            <a:endParaRPr lang="ru-RU" sz="9600" b="1" dirty="0">
              <a:solidFill>
                <a:schemeClr val="accent3">
                  <a:lumMod val="50000"/>
                </a:schemeClr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2"/>
            </a:pPr>
            <a:r>
              <a:rPr lang="ru-RU" sz="3900" b="1" dirty="0" smtClean="0">
                <a:solidFill>
                  <a:schemeClr val="accent4">
                    <a:lumMod val="50000"/>
                  </a:schemeClr>
                </a:solidFill>
              </a:rPr>
              <a:t>Шведский ученый, предложивший современные обозначения химических элементов?</a:t>
            </a:r>
          </a:p>
          <a:p>
            <a:pPr marL="514350" indent="-514350">
              <a:buFont typeface="+mj-lt"/>
              <a:buAutoNum type="arabicPeriod" startAt="22"/>
            </a:pPr>
            <a:r>
              <a:rPr lang="ru-RU" sz="3900" b="1" dirty="0" smtClean="0">
                <a:solidFill>
                  <a:schemeClr val="accent4">
                    <a:lumMod val="50000"/>
                  </a:schemeClr>
                </a:solidFill>
              </a:rPr>
              <a:t>Сплав меди с оловом?</a:t>
            </a:r>
          </a:p>
          <a:p>
            <a:pPr marL="514350" indent="-514350">
              <a:buFont typeface="+mj-lt"/>
              <a:buAutoNum type="arabicPeriod" startAt="22"/>
            </a:pPr>
            <a:r>
              <a:rPr lang="ru-RU" sz="3900" b="1" dirty="0" smtClean="0">
                <a:solidFill>
                  <a:schemeClr val="accent4">
                    <a:lumMod val="50000"/>
                  </a:schemeClr>
                </a:solidFill>
              </a:rPr>
              <a:t>Физическая величина, равная отношению массы к объему?</a:t>
            </a:r>
          </a:p>
          <a:p>
            <a:pPr marL="514350" indent="-514350">
              <a:buFont typeface="+mj-lt"/>
              <a:buAutoNum type="arabicPeriod" startAt="22"/>
            </a:pPr>
            <a:r>
              <a:rPr lang="ru-RU" sz="3800" b="1" dirty="0" smtClean="0">
                <a:solidFill>
                  <a:schemeClr val="accent4">
                    <a:lumMod val="50000"/>
                  </a:schemeClr>
                </a:solidFill>
              </a:rPr>
              <a:t>Самое твердое вещество на свете?</a:t>
            </a:r>
            <a:endParaRPr lang="ru-RU" sz="3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6"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Кислота, которая всем известна как витамин С?</a:t>
            </a:r>
          </a:p>
          <a:p>
            <a:pPr marL="514350" indent="-514350">
              <a:buFont typeface="+mj-lt"/>
              <a:buAutoNum type="arabicPeriod" startAt="26"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Сплав меди с цинком?</a:t>
            </a:r>
          </a:p>
          <a:p>
            <a:pPr marL="514350" indent="-514350">
              <a:buFont typeface="+mj-lt"/>
              <a:buAutoNum type="arabicPeriod" startAt="26"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Единица молярной массы вещества?</a:t>
            </a:r>
          </a:p>
          <a:p>
            <a:pPr marL="514350" indent="-514350">
              <a:buFont typeface="+mj-lt"/>
              <a:buAutoNum type="arabicPeriod" startAt="26"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Закон, на основании которого составляются уравнения химических реакций?</a:t>
            </a:r>
            <a:endParaRPr lang="ru-RU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0"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Вещество, известное под названием «сухой лед»?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Способ выделения однородных смесей?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Условная запись состава вещества?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Город на реке Кама, названный в честь великого русского химика?</a:t>
            </a:r>
            <a:endParaRPr lang="ru-RU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4"/>
            </a:pPr>
            <a:r>
              <a:rPr lang="ru-RU" sz="3900" b="1" dirty="0" smtClean="0">
                <a:solidFill>
                  <a:schemeClr val="accent4">
                    <a:lumMod val="50000"/>
                  </a:schemeClr>
                </a:solidFill>
              </a:rPr>
              <a:t>Единица энергии?</a:t>
            </a:r>
          </a:p>
          <a:p>
            <a:pPr marL="514350" indent="-514350">
              <a:buFont typeface="+mj-lt"/>
              <a:buAutoNum type="arabicPeriod" startAt="34"/>
            </a:pPr>
            <a:r>
              <a:rPr lang="ru-RU" sz="3900" b="1" dirty="0" smtClean="0">
                <a:solidFill>
                  <a:schemeClr val="accent4">
                    <a:lumMod val="50000"/>
                  </a:schemeClr>
                </a:solidFill>
              </a:rPr>
              <a:t>Отрицательно заряженная частица, входящая в состав атома?</a:t>
            </a:r>
          </a:p>
          <a:p>
            <a:pPr marL="514350" indent="-514350">
              <a:buFont typeface="+mj-lt"/>
              <a:buAutoNum type="arabicPeriod" startAt="34"/>
            </a:pPr>
            <a:r>
              <a:rPr lang="ru-RU" sz="3900" b="1" dirty="0" smtClean="0">
                <a:solidFill>
                  <a:schemeClr val="accent4">
                    <a:lumMod val="50000"/>
                  </a:schemeClr>
                </a:solidFill>
              </a:rPr>
              <a:t>Единица температуры?</a:t>
            </a:r>
          </a:p>
          <a:p>
            <a:pPr marL="514350" indent="-514350">
              <a:buFont typeface="+mj-lt"/>
              <a:buAutoNum type="arabicPeriod" startAt="34"/>
            </a:pPr>
            <a:r>
              <a:rPr lang="ru-RU" sz="3900" b="1" dirty="0" smtClean="0">
                <a:solidFill>
                  <a:schemeClr val="accent4">
                    <a:lumMod val="50000"/>
                  </a:schemeClr>
                </a:solidFill>
              </a:rPr>
              <a:t>Как называются числа, которые ставят перед формулами в уравнениях химических реакций? </a:t>
            </a:r>
            <a:endParaRPr lang="ru-RU" sz="39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8"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Какой металл входит в состав гемоглобина крови?</a:t>
            </a:r>
          </a:p>
          <a:p>
            <a:pPr marL="514350" indent="-514350">
              <a:buFont typeface="+mj-lt"/>
              <a:buAutoNum type="arabicPeriod" startAt="38"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Как будет звучать на греческом и по латыни слово «вода»?</a:t>
            </a:r>
          </a:p>
          <a:p>
            <a:pPr marL="514350" indent="-514350">
              <a:buFont typeface="+mj-lt"/>
              <a:buAutoNum type="arabicPeriod" startAt="38"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Смесью каких газов наполняют обычные электрические лампочки?</a:t>
            </a:r>
            <a:endParaRPr lang="ru-RU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КОНКУРС №2</a:t>
            </a:r>
            <a:r>
              <a:rPr lang="ru-RU" sz="60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6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6000" b="1" dirty="0" smtClean="0">
                <a:solidFill>
                  <a:schemeClr val="accent5">
                    <a:lumMod val="50000"/>
                  </a:schemeClr>
                </a:solidFill>
              </a:rPr>
              <a:t>УГАДАЙТЕ ВЕЩЕСТВО ПО СВОЙСТВАМ</a:t>
            </a:r>
            <a:endParaRPr lang="ru-RU" sz="6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№1</a:t>
            </a:r>
          </a:p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Весьма распространенный неметалл</a:t>
            </a:r>
          </a:p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Этот элемент входит в состав белков</a:t>
            </a:r>
          </a:p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Незаменимый элемент в производстве резины</a:t>
            </a:r>
          </a:p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Используется в сельском хозяйстве для борьбы с вредителями виноградной лозы</a:t>
            </a:r>
          </a:p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Горит сине-голубым пламенем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№2</a:t>
            </a:r>
          </a:p>
          <a:p>
            <a:r>
              <a:rPr lang="ru-RU" sz="3400" b="1" dirty="0" smtClean="0">
                <a:solidFill>
                  <a:schemeClr val="accent5">
                    <a:lumMod val="50000"/>
                  </a:schemeClr>
                </a:solidFill>
              </a:rPr>
              <a:t>Этот металл известен человеку с глубокой древности</a:t>
            </a:r>
          </a:p>
          <a:p>
            <a:r>
              <a:rPr lang="ru-RU" sz="3400" b="1" dirty="0" smtClean="0">
                <a:solidFill>
                  <a:schemeClr val="accent5">
                    <a:lumMod val="50000"/>
                  </a:schemeClr>
                </a:solidFill>
              </a:rPr>
              <a:t>Его содержание в водах Мирового океана составляет примерно 8 млрд. тонн</a:t>
            </a:r>
          </a:p>
          <a:p>
            <a:r>
              <a:rPr lang="ru-RU" sz="3400" b="1" dirty="0" smtClean="0">
                <a:solidFill>
                  <a:schemeClr val="accent5">
                    <a:lumMod val="50000"/>
                  </a:schemeClr>
                </a:solidFill>
              </a:rPr>
              <a:t>Самый большой самородок этого металла весил 112 кг</a:t>
            </a:r>
          </a:p>
          <a:p>
            <a:r>
              <a:rPr lang="ru-RU" sz="3400" b="1" dirty="0" smtClean="0">
                <a:solidFill>
                  <a:schemeClr val="accent5">
                    <a:lumMod val="50000"/>
                  </a:schemeClr>
                </a:solidFill>
              </a:rPr>
              <a:t>Из этого металла делают украшения, монеты</a:t>
            </a:r>
          </a:p>
          <a:p>
            <a:r>
              <a:rPr lang="ru-RU" sz="3400" b="1" dirty="0" smtClean="0">
                <a:solidFill>
                  <a:schemeClr val="accent5">
                    <a:lumMod val="50000"/>
                  </a:schemeClr>
                </a:solidFill>
              </a:rPr>
              <a:t>Этот металл – символ Солнца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№3</a:t>
            </a:r>
          </a:p>
          <a:p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Его называют безжизненным газом</a:t>
            </a:r>
          </a:p>
          <a:p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Это довольно инертный газ</a:t>
            </a:r>
          </a:p>
          <a:p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Он легче воздуха</a:t>
            </a:r>
          </a:p>
          <a:p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Он входит в состав воздуха</a:t>
            </a:r>
          </a:p>
          <a:p>
            <a:endParaRPr lang="en-US" sz="4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1504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№4</a:t>
            </a:r>
          </a:p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За 350 лет до н.э. Аристотель в своих трудах упоминает об этом металле</a:t>
            </a:r>
          </a:p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Алхимики часто называли этот элемент меркурием</a:t>
            </a:r>
          </a:p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Этот металл хорошо растворяет другие металлы, образуя амальгамы</a:t>
            </a:r>
          </a:p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Пары металла ядовиты</a:t>
            </a:r>
          </a:p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Находится внутри градусника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КОНКУРС №1</a:t>
            </a:r>
            <a:r>
              <a:rPr lang="ru-RU" sz="72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72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7200" b="1" dirty="0" smtClean="0">
                <a:solidFill>
                  <a:schemeClr val="accent4">
                    <a:lumMod val="50000"/>
                  </a:schemeClr>
                </a:solidFill>
              </a:rPr>
              <a:t>РАЗМИНКА КАПИТАНОВ</a:t>
            </a:r>
            <a:endParaRPr lang="ru-RU" sz="72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КОНКУРС №3 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</a:rPr>
              <a:t>ПРЕЗЕНТАЦИИ О ХИМИЧЕСКИХ ЭЛЕМЕНТАКХ</a:t>
            </a:r>
            <a:endParaRPr lang="ru-RU" sz="6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3">
                    <a:lumMod val="50000"/>
                  </a:schemeClr>
                </a:solidFill>
              </a:rPr>
              <a:t>КОНКУРС </a:t>
            </a:r>
            <a:r>
              <a:rPr lang="ru-RU" sz="2700" b="1" dirty="0" smtClean="0">
                <a:solidFill>
                  <a:schemeClr val="accent3">
                    <a:lumMod val="50000"/>
                  </a:schemeClr>
                </a:solidFill>
              </a:rPr>
              <a:t>№3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ПО ФОРМУЛАМ ВЕЩЕСТВ НАЙДИТЕ ОКСИДЫ, ХЛОРИДЫ И СУЛЬФИДЫ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57363"/>
          <a:ext cx="8186766" cy="435771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28922"/>
                <a:gridCol w="2728922"/>
                <a:gridCol w="2728922"/>
              </a:tblGrid>
              <a:tr h="1452573">
                <a:tc>
                  <a:txBody>
                    <a:bodyPr/>
                    <a:lstStyle/>
                    <a:p>
                      <a:pPr algn="ctr"/>
                      <a:r>
                        <a:rPr lang="en-US" sz="8000" b="1" dirty="0" err="1" smtClean="0">
                          <a:solidFill>
                            <a:srgbClr val="002060"/>
                          </a:solidFill>
                        </a:rPr>
                        <a:t>Na₂S</a:t>
                      </a:r>
                      <a:endParaRPr lang="ru-RU" sz="8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0" b="1" dirty="0" err="1" smtClean="0">
                          <a:solidFill>
                            <a:srgbClr val="002060"/>
                          </a:solidFill>
                        </a:rPr>
                        <a:t>Fe₂O</a:t>
                      </a:r>
                      <a:r>
                        <a:rPr lang="en-US" sz="8000" b="1" dirty="0" smtClean="0">
                          <a:solidFill>
                            <a:srgbClr val="002060"/>
                          </a:solidFill>
                        </a:rPr>
                        <a:t>₃</a:t>
                      </a:r>
                      <a:endParaRPr lang="ru-RU" sz="8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1" dirty="0" smtClean="0">
                          <a:solidFill>
                            <a:srgbClr val="002060"/>
                          </a:solidFill>
                        </a:rPr>
                        <a:t>CO₂</a:t>
                      </a:r>
                      <a:endParaRPr lang="ru-RU" sz="8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452573">
                <a:tc>
                  <a:txBody>
                    <a:bodyPr/>
                    <a:lstStyle/>
                    <a:p>
                      <a:pPr algn="ctr"/>
                      <a:r>
                        <a:rPr lang="en-US" sz="8000" b="1" dirty="0" err="1" smtClean="0">
                          <a:solidFill>
                            <a:srgbClr val="002060"/>
                          </a:solidFill>
                        </a:rPr>
                        <a:t>MgCl</a:t>
                      </a:r>
                      <a:r>
                        <a:rPr lang="en-US" sz="8000" b="1" dirty="0" smtClean="0">
                          <a:solidFill>
                            <a:srgbClr val="002060"/>
                          </a:solidFill>
                        </a:rPr>
                        <a:t>₂</a:t>
                      </a:r>
                      <a:endParaRPr lang="ru-RU" sz="8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1" dirty="0" err="1" smtClean="0">
                          <a:solidFill>
                            <a:srgbClr val="002060"/>
                          </a:solidFill>
                        </a:rPr>
                        <a:t>FeS</a:t>
                      </a:r>
                      <a:endParaRPr lang="ru-RU" sz="8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1" dirty="0" err="1" smtClean="0">
                          <a:solidFill>
                            <a:srgbClr val="002060"/>
                          </a:solidFill>
                        </a:rPr>
                        <a:t>NaCl</a:t>
                      </a:r>
                      <a:endParaRPr lang="ru-RU" sz="8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452573">
                <a:tc>
                  <a:txBody>
                    <a:bodyPr/>
                    <a:lstStyle/>
                    <a:p>
                      <a:pPr algn="ctr"/>
                      <a:r>
                        <a:rPr lang="en-US" sz="8000" b="1" dirty="0" err="1" smtClean="0">
                          <a:solidFill>
                            <a:srgbClr val="002060"/>
                          </a:solidFill>
                        </a:rPr>
                        <a:t>CaO</a:t>
                      </a:r>
                      <a:endParaRPr lang="ru-RU" sz="8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1" dirty="0" err="1" smtClean="0">
                          <a:solidFill>
                            <a:srgbClr val="002060"/>
                          </a:solidFill>
                        </a:rPr>
                        <a:t>Al₂S</a:t>
                      </a:r>
                      <a:r>
                        <a:rPr lang="en-US" sz="8000" b="1" dirty="0" smtClean="0">
                          <a:solidFill>
                            <a:srgbClr val="002060"/>
                          </a:solidFill>
                        </a:rPr>
                        <a:t>₃</a:t>
                      </a:r>
                      <a:endParaRPr lang="ru-RU" sz="8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1" dirty="0" err="1" smtClean="0">
                          <a:solidFill>
                            <a:srgbClr val="002060"/>
                          </a:solidFill>
                        </a:rPr>
                        <a:t>FeCl</a:t>
                      </a:r>
                      <a:r>
                        <a:rPr lang="en-US" sz="8000" b="1" dirty="0" smtClean="0">
                          <a:solidFill>
                            <a:srgbClr val="002060"/>
                          </a:solidFill>
                        </a:rPr>
                        <a:t>₃</a:t>
                      </a:r>
                      <a:endParaRPr lang="ru-RU" sz="8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6848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КОНКУРС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№4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КТО БЫСТРЕЕ ВЫЧИСЛИТ КОЛИЧЕСТВО МОЛЬ ВЕЩЕСТВА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2862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solidFill>
                  <a:srgbClr val="27596B"/>
                </a:solidFill>
              </a:rPr>
              <a:t>Сколько моль сахара содержится в 1 чайной ложке?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solidFill>
                  <a:srgbClr val="27596B"/>
                </a:solidFill>
              </a:rPr>
              <a:t>Сколько моль углекислого газа содержится в 1 л?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solidFill>
                  <a:srgbClr val="27596B"/>
                </a:solidFill>
              </a:rPr>
              <a:t>Сколько моль поваренной соли содержится в 1 кг?</a:t>
            </a:r>
            <a:endParaRPr lang="ru-RU" sz="4000" b="1" dirty="0">
              <a:solidFill>
                <a:srgbClr val="27596B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572428" cy="86834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3">
                    <a:lumMod val="50000"/>
                  </a:schemeClr>
                </a:solidFill>
              </a:rPr>
              <a:t>КОНКУРС </a:t>
            </a:r>
            <a:r>
              <a:rPr lang="ru-RU" sz="2700" b="1" dirty="0" smtClean="0">
                <a:solidFill>
                  <a:schemeClr val="accent3">
                    <a:lumMod val="50000"/>
                  </a:schemeClr>
                </a:solidFill>
              </a:rPr>
              <a:t>№5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ИГРА «НАЙДИ ОШИБКУ»</a:t>
            </a:r>
            <a:endParaRPr lang="ru-RU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77714"/>
          <a:ext cx="8229600" cy="515519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{7E9639D4-E3E2-4D34-9284-5A2195B3D0D7}</a:tableStyleId>
              </a:tblPr>
              <a:tblGrid>
                <a:gridCol w="500066"/>
                <a:gridCol w="3971924"/>
                <a:gridCol w="3757610"/>
              </a:tblGrid>
              <a:tr h="5414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ПРОСТЫЕ</a:t>
                      </a:r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ВЕЩЕСТВА</a:t>
                      </a:r>
                      <a:endParaRPr lang="ru-RU" sz="2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СЛОЖНЫЕ ВЕЩЕСТВА</a:t>
                      </a:r>
                      <a:endParaRPr lang="ru-RU" sz="2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79847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1" dirty="0" smtClean="0"/>
                        <a:t>Кислород,</a:t>
                      </a:r>
                      <a:r>
                        <a:rPr lang="ru-RU" sz="2600" b="1" baseline="0" dirty="0" smtClean="0"/>
                        <a:t> серебро, оксид серы</a:t>
                      </a:r>
                      <a:endParaRPr lang="ru-RU" sz="2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1" dirty="0" smtClean="0"/>
                        <a:t>Йод, медь,</a:t>
                      </a:r>
                      <a:r>
                        <a:rPr lang="ru-RU" sz="2600" b="1" baseline="0" dirty="0" smtClean="0"/>
                        <a:t> оксид серебра</a:t>
                      </a:r>
                      <a:endParaRPr lang="ru-RU" sz="2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241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1" dirty="0" smtClean="0"/>
                        <a:t>Азот, сероводород, </a:t>
                      </a:r>
                      <a:r>
                        <a:rPr lang="ru-RU" sz="2600" b="1" dirty="0" err="1" smtClean="0"/>
                        <a:t>хлороводород</a:t>
                      </a:r>
                      <a:endParaRPr lang="ru-RU" sz="2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1" dirty="0" smtClean="0"/>
                        <a:t>Алюминий, кислород, оксид железа</a:t>
                      </a:r>
                      <a:endParaRPr lang="ru-RU" sz="2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9847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1" dirty="0" smtClean="0"/>
                        <a:t>Сульфид железа, водород, хлор</a:t>
                      </a:r>
                      <a:endParaRPr lang="ru-RU" sz="2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1" dirty="0" smtClean="0"/>
                        <a:t>Сера,</a:t>
                      </a:r>
                      <a:r>
                        <a:rPr lang="ru-RU" sz="2600" b="1" baseline="0" dirty="0" smtClean="0"/>
                        <a:t> хлорид натрия, вода</a:t>
                      </a:r>
                      <a:endParaRPr lang="ru-RU" sz="2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1143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1" dirty="0" smtClean="0"/>
                        <a:t>Оксид кремния, углерод, цинк</a:t>
                      </a:r>
                      <a:endParaRPr lang="ru-RU" sz="2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1" dirty="0" smtClean="0"/>
                        <a:t>Оксид серы, фтор, железо</a:t>
                      </a:r>
                      <a:endParaRPr lang="ru-RU" sz="2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528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1" dirty="0" smtClean="0"/>
                        <a:t>Хром, кальций, оксид алюминия</a:t>
                      </a:r>
                      <a:endParaRPr lang="ru-RU" sz="2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1" dirty="0" smtClean="0"/>
                        <a:t>Сероуглерод, сульфид железа, кремний</a:t>
                      </a:r>
                      <a:endParaRPr lang="ru-RU" sz="2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r>
              <a:rPr lang="ru-RU" sz="5500" b="1" dirty="0" smtClean="0">
                <a:solidFill>
                  <a:schemeClr val="accent4">
                    <a:lumMod val="50000"/>
                  </a:schemeClr>
                </a:solidFill>
              </a:rPr>
              <a:t>СПАСИБО ЗА ВНИМАНИЕ!</a:t>
            </a:r>
            <a:endParaRPr lang="ru-RU" sz="55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27146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chemeClr val="accent4">
                    <a:lumMod val="50000"/>
                  </a:schemeClr>
                </a:solidFill>
              </a:rPr>
              <a:t>ЖЕЛАЕМ УСПЕХОВ!</a:t>
            </a:r>
            <a:endParaRPr lang="ru-RU" sz="7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Рисунок 3" descr="Class_2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71320">
            <a:off x="4707990" y="3348459"/>
            <a:ext cx="3573300" cy="3280749"/>
          </a:xfrm>
          <a:prstGeom prst="rect">
            <a:avLst/>
          </a:prstGeom>
        </p:spPr>
      </p:pic>
      <p:pic>
        <p:nvPicPr>
          <p:cNvPr id="5" name="Рисунок 4" descr="Т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39931">
            <a:off x="920330" y="3360508"/>
            <a:ext cx="2726710" cy="320318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r>
              <a:rPr lang="ru-RU" sz="6000" b="1" u="sng" dirty="0" smtClean="0">
                <a:solidFill>
                  <a:schemeClr val="accent3">
                    <a:lumMod val="50000"/>
                  </a:schemeClr>
                </a:solidFill>
              </a:rPr>
              <a:t>УСЛОВИЕ</a:t>
            </a:r>
            <a:r>
              <a:rPr lang="ru-RU" sz="6000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br>
              <a:rPr lang="ru-RU" sz="60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6000" b="1" dirty="0" smtClean="0">
                <a:solidFill>
                  <a:schemeClr val="accent3">
                    <a:lumMod val="50000"/>
                  </a:schemeClr>
                </a:solidFill>
              </a:rPr>
              <a:t>КТО БЫСТРЕЕ ОТВЕТИТ НА ПРЕДЛОЖЕННЫЕ ВОПРОСЫ</a:t>
            </a:r>
            <a:endParaRPr lang="ru-RU" sz="6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Единица количества вещества?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Французский химик, доказавший состав воздуха и опровергший теорию флогистона? 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Самый распространенный химический элемент во Вселенной?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Единственный жидкий металл?</a:t>
            </a:r>
            <a:endParaRPr lang="ru-RU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marL="514350" indent="-514350">
              <a:buAutoNum type="arabicPeriod" startAt="5"/>
            </a:pPr>
            <a:r>
              <a:rPr lang="ru-RU" sz="3900" b="1" dirty="0" smtClean="0">
                <a:solidFill>
                  <a:schemeClr val="accent4">
                    <a:lumMod val="50000"/>
                  </a:schemeClr>
                </a:solidFill>
              </a:rPr>
              <a:t>Как называются соли серной кислоты?</a:t>
            </a:r>
          </a:p>
          <a:p>
            <a:pPr marL="514350" indent="-514350">
              <a:buAutoNum type="arabicPeriod" startAt="5"/>
            </a:pPr>
            <a:r>
              <a:rPr lang="ru-RU" sz="3900" b="1" dirty="0" smtClean="0">
                <a:solidFill>
                  <a:schemeClr val="accent4">
                    <a:lumMod val="50000"/>
                  </a:schemeClr>
                </a:solidFill>
              </a:rPr>
              <a:t>Химически неделимая частица вещества?</a:t>
            </a:r>
          </a:p>
          <a:p>
            <a:pPr marL="514350" indent="-514350">
              <a:buAutoNum type="arabicPeriod" startAt="5"/>
            </a:pPr>
            <a:r>
              <a:rPr lang="ru-RU" sz="3900" b="1" dirty="0" smtClean="0">
                <a:solidFill>
                  <a:schemeClr val="accent4">
                    <a:lumMod val="50000"/>
                  </a:schemeClr>
                </a:solidFill>
              </a:rPr>
              <a:t>Сложные вещества, образованные атомами металлов и кислотными остатками?</a:t>
            </a:r>
          </a:p>
          <a:p>
            <a:pPr marL="514350" indent="-514350">
              <a:buNone/>
            </a:pPr>
            <a:endParaRPr lang="ru-RU" sz="4000" dirty="0" smtClean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8"/>
            </a:pPr>
            <a:r>
              <a:rPr lang="ru-RU" sz="3900" b="1" dirty="0" smtClean="0">
                <a:solidFill>
                  <a:schemeClr val="accent4">
                    <a:lumMod val="50000"/>
                  </a:schemeClr>
                </a:solidFill>
              </a:rPr>
              <a:t>Вещества, изменяющие цвет под действием кислот и щелочей?</a:t>
            </a:r>
          </a:p>
          <a:p>
            <a:pPr marL="742950" indent="-742950">
              <a:buFont typeface="+mj-lt"/>
              <a:buAutoNum type="arabicPeriod" startAt="8"/>
            </a:pPr>
            <a:r>
              <a:rPr lang="ru-RU" sz="3900" b="1" dirty="0" smtClean="0">
                <a:solidFill>
                  <a:schemeClr val="accent4">
                    <a:lumMod val="50000"/>
                  </a:schemeClr>
                </a:solidFill>
              </a:rPr>
              <a:t>Вещества, ускоряющие химические реакции?</a:t>
            </a:r>
          </a:p>
          <a:p>
            <a:pPr marL="742950" indent="-742950">
              <a:buFont typeface="+mj-lt"/>
              <a:buAutoNum type="arabicPeriod" startAt="8"/>
            </a:pPr>
            <a:r>
              <a:rPr lang="ru-RU" sz="3900" b="1" dirty="0" smtClean="0">
                <a:solidFill>
                  <a:schemeClr val="accent4">
                    <a:lumMod val="50000"/>
                  </a:schemeClr>
                </a:solidFill>
              </a:rPr>
              <a:t>Создатель периодической системы химических элементов?</a:t>
            </a:r>
          </a:p>
          <a:p>
            <a:pPr marL="742950" indent="-742950">
              <a:buFont typeface="+mj-lt"/>
              <a:buAutoNum type="arabicPeriod" startAt="8"/>
            </a:pPr>
            <a:r>
              <a:rPr lang="ru-RU" sz="3900" b="1" dirty="0" smtClean="0">
                <a:solidFill>
                  <a:schemeClr val="accent4">
                    <a:lumMod val="50000"/>
                  </a:schemeClr>
                </a:solidFill>
              </a:rPr>
              <a:t>Как называются соли азотной кислоты?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3900" b="1" dirty="0" smtClean="0">
                <a:solidFill>
                  <a:schemeClr val="accent4">
                    <a:lumMod val="50000"/>
                  </a:schemeClr>
                </a:solidFill>
              </a:rPr>
              <a:t>12. Московский государственный университет имени…?</a:t>
            </a:r>
          </a:p>
          <a:p>
            <a:pPr marL="514350" indent="-514350">
              <a:buNone/>
            </a:pPr>
            <a:r>
              <a:rPr lang="ru-RU" sz="3900" b="1" dirty="0" smtClean="0">
                <a:solidFill>
                  <a:schemeClr val="accent4">
                    <a:lumMod val="50000"/>
                  </a:schemeClr>
                </a:solidFill>
              </a:rPr>
              <a:t>13. Реакции, протекающие с выделением теплоты?</a:t>
            </a:r>
          </a:p>
          <a:p>
            <a:pPr marL="514350" indent="-514350">
              <a:buNone/>
            </a:pPr>
            <a:r>
              <a:rPr lang="ru-RU" sz="3900" b="1" dirty="0" smtClean="0">
                <a:solidFill>
                  <a:schemeClr val="accent4">
                    <a:lumMod val="50000"/>
                  </a:schemeClr>
                </a:solidFill>
              </a:rPr>
              <a:t>14. Металл, символизирующий Солнце в алхимии?</a:t>
            </a:r>
          </a:p>
          <a:p>
            <a:pPr marL="514350" indent="-514350">
              <a:buNone/>
            </a:pPr>
            <a:r>
              <a:rPr lang="ru-RU" sz="3900" b="1" dirty="0" smtClean="0">
                <a:solidFill>
                  <a:schemeClr val="accent4">
                    <a:lumMod val="50000"/>
                  </a:schemeClr>
                </a:solidFill>
              </a:rPr>
              <a:t>15. Вода, очищенная путем перегонки?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78647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16"/>
            </a:pPr>
            <a:r>
              <a:rPr lang="ru-RU" sz="3900" b="1" dirty="0" smtClean="0">
                <a:solidFill>
                  <a:schemeClr val="accent4">
                    <a:lumMod val="50000"/>
                  </a:schemeClr>
                </a:solidFill>
              </a:rPr>
              <a:t> Метод определения состава веществ путем их разложения?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ru-RU" sz="3900" b="1" dirty="0" smtClean="0">
                <a:solidFill>
                  <a:schemeClr val="accent4">
                    <a:lumMod val="50000"/>
                  </a:schemeClr>
                </a:solidFill>
              </a:rPr>
              <a:t> Однородные системы, состоящие из молекул растворителя и частиц растворенного вещества?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ru-RU" sz="3900" b="1" dirty="0" smtClean="0">
                <a:solidFill>
                  <a:schemeClr val="accent4">
                    <a:lumMod val="50000"/>
                  </a:schemeClr>
                </a:solidFill>
              </a:rPr>
              <a:t> Газ, который необходим для жизнедеятельности всех животных организмов?</a:t>
            </a:r>
            <a:endParaRPr lang="ru-RU" sz="39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19"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Какой металл используют для получения  «святой» воды?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Спиртовая настойка вещества, обладающая антисептическими свойствами?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Отрицательный полюс источника тока?</a:t>
            </a:r>
            <a:endParaRPr lang="ru-RU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582</Words>
  <Application>Microsoft Office PowerPoint</Application>
  <PresentationFormat>Экран (4:3)</PresentationFormat>
  <Paragraphs>102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ХИМИЧЕСКИЙ МАРАФОН</vt:lpstr>
      <vt:lpstr>КОНКУРС №1 РАЗМИНКА КАПИТАНОВ</vt:lpstr>
      <vt:lpstr>УСЛОВИЕ:  КТО БЫСТРЕЕ ОТВЕТИТ НА ПРЕДЛОЖЕННЫЕ ВОПРОСЫ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КОНКУРС №2 УГАДАЙТЕ ВЕЩЕСТВО ПО СВОЙСТВАМ</vt:lpstr>
      <vt:lpstr>Слайд 16</vt:lpstr>
      <vt:lpstr>Слайд 17</vt:lpstr>
      <vt:lpstr>Слайд 18</vt:lpstr>
      <vt:lpstr>Слайд 19</vt:lpstr>
      <vt:lpstr>КОНКУРС №3 ПРЕЗЕНТАЦИИ О ХИМИЧЕСКИХ ЭЛЕМЕНТАКХ</vt:lpstr>
      <vt:lpstr>КОНКУРС №3 ПО ФОРМУЛАМ ВЕЩЕСТВ НАЙДИТЕ ОКСИДЫ, ХЛОРИДЫ И СУЛЬФИДЫ</vt:lpstr>
      <vt:lpstr>КОНКУРС №4 КТО БЫСТРЕЕ ВЫЧИСЛИТ КОЛИЧЕСТВО МОЛЬ ВЕЩЕСТВА</vt:lpstr>
      <vt:lpstr>КОНКУРС №5 ИГРА «НАЙДИ ОШИБКУ»</vt:lpstr>
      <vt:lpstr>СПАСИБО ЗА ВНИМАНИЕ!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ХИМИЧЕСКИЙ МАРАФОН</dc:title>
  <dc:creator>Мэлт</dc:creator>
  <cp:lastModifiedBy>школа № 171</cp:lastModifiedBy>
  <cp:revision>27</cp:revision>
  <dcterms:created xsi:type="dcterms:W3CDTF">2011-10-15T09:23:48Z</dcterms:created>
  <dcterms:modified xsi:type="dcterms:W3CDTF">2011-10-19T04:49:12Z</dcterms:modified>
</cp:coreProperties>
</file>