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E33"/>
    <a:srgbClr val="FF33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58" y="8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57F0A-C5F7-4D7D-86A3-D408A9EFB66E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9D7ED-F6B0-403C-9D3A-06AEA0B54F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04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29D7ED-F6B0-403C-9D3A-06AEA0B54F9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18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03BC17A-08ED-4EFE-BA5E-128AF8202F16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362F0C2-599C-446E-ADF5-683A96F270E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16016" y="1412776"/>
            <a:ext cx="3313355" cy="837620"/>
          </a:xfrm>
        </p:spPr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780928"/>
            <a:ext cx="3672407" cy="3188813"/>
          </a:xfrm>
        </p:spPr>
        <p:txBody>
          <a:bodyPr/>
          <a:lstStyle/>
          <a:p>
            <a:r>
              <a:rPr lang="ru-RU" dirty="0" smtClean="0"/>
              <a:t>3.5.1 Системы управления базами данных. Организация баз данных.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4035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33211"/>
            <a:ext cx="2664414" cy="6138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3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Ниже представлены две таблицы из базы данных. Каждая строка таблицы 2 содержит информацию о ребенке  и об одном из его родителей. Информация представлена значением поля </a:t>
            </a:r>
            <a:r>
              <a:rPr lang="en-US" sz="1800" dirty="0" smtClean="0">
                <a:cs typeface="Times New Roman" pitchFamily="18" charset="0"/>
              </a:rPr>
              <a:t>ID</a:t>
            </a:r>
            <a:r>
              <a:rPr lang="ru-RU" sz="1800" dirty="0" smtClean="0">
                <a:cs typeface="Times New Roman" pitchFamily="18" charset="0"/>
              </a:rPr>
              <a:t> в соответствующей строке таблицы 1. Определите на основании приведенных данных фамилию и инициалы дяди Леоненко В.С.</a:t>
            </a:r>
          </a:p>
          <a:p>
            <a:pPr marL="68580" indent="0" algn="just">
              <a:buNone/>
            </a:pPr>
            <a:r>
              <a:rPr lang="ru-RU" sz="1800" i="1" dirty="0" smtClean="0">
                <a:cs typeface="Times New Roman" pitchFamily="18" charset="0"/>
              </a:rPr>
              <a:t>Пояснение: дядей считается брат отца или матери.</a:t>
            </a: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r>
              <a:rPr lang="ru-RU" sz="1800" dirty="0" smtClean="0">
                <a:cs typeface="Times New Roman" pitchFamily="18" charset="0"/>
              </a:rPr>
              <a:t>1) </a:t>
            </a:r>
            <a:r>
              <a:rPr lang="ru-RU" sz="1800" dirty="0" err="1" smtClean="0">
                <a:cs typeface="Times New Roman" pitchFamily="18" charset="0"/>
              </a:rPr>
              <a:t>Геладзе</a:t>
            </a:r>
            <a:r>
              <a:rPr lang="ru-RU" sz="1800" dirty="0" smtClean="0">
                <a:cs typeface="Times New Roman" pitchFamily="18" charset="0"/>
              </a:rPr>
              <a:t> И.П.   2) </a:t>
            </a:r>
            <a:r>
              <a:rPr lang="ru-RU" sz="1800" dirty="0" err="1" smtClean="0">
                <a:cs typeface="Times New Roman" pitchFamily="18" charset="0"/>
              </a:rPr>
              <a:t>Геладзе</a:t>
            </a:r>
            <a:r>
              <a:rPr lang="ru-RU" sz="1800" dirty="0" smtClean="0">
                <a:cs typeface="Times New Roman" pitchFamily="18" charset="0"/>
              </a:rPr>
              <a:t> П.И.   3) Гнейс А.С.    4) Леоненко Н.А.</a:t>
            </a:r>
            <a:endParaRPr lang="ru-RU" sz="1800" dirty="0"/>
          </a:p>
        </p:txBody>
      </p:sp>
      <p:pic>
        <p:nvPicPr>
          <p:cNvPr id="1026" name="Picture 2" descr="C:\Users\Пользователь\Desktop\задани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5400600" cy="351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692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-33211"/>
            <a:ext cx="2664414" cy="6138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39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 smtClean="0">
              <a:cs typeface="Times New Roman" pitchFamily="18" charset="0"/>
            </a:endParaRPr>
          </a:p>
          <a:p>
            <a:pPr marL="68580" indent="0" algn="just">
              <a:buNone/>
            </a:pPr>
            <a:endParaRPr lang="ru-RU" sz="1800" i="1" dirty="0">
              <a:cs typeface="Times New Roman" pitchFamily="18" charset="0"/>
            </a:endParaRPr>
          </a:p>
        </p:txBody>
      </p:sp>
      <p:pic>
        <p:nvPicPr>
          <p:cNvPr id="1026" name="Picture 2" descr="C:\Users\Пользователь\Desktop\задани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80613"/>
            <a:ext cx="5112568" cy="332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5940152" y="780613"/>
            <a:ext cx="2602418" cy="3354694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87333" y="3573016"/>
            <a:ext cx="1708056" cy="369332"/>
          </a:xfrm>
          <a:prstGeom prst="rect">
            <a:avLst/>
          </a:prstGeom>
          <a:solidFill>
            <a:srgbClr val="FF33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Леоненко В.С.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flipV="1">
            <a:off x="7238669" y="3140968"/>
            <a:ext cx="2692" cy="43204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80259" y="2771636"/>
            <a:ext cx="1708056" cy="369332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7227029" y="2339587"/>
            <a:ext cx="2692" cy="43204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72874" y="1970255"/>
            <a:ext cx="2136974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Бабушки, дедушки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V="1">
            <a:off x="7224337" y="1538206"/>
            <a:ext cx="2692" cy="432049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05205" y="1168874"/>
            <a:ext cx="1238264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Тети, дяди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41361" y="3172326"/>
            <a:ext cx="14731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41361" y="2386334"/>
            <a:ext cx="14731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241361" y="1584953"/>
            <a:ext cx="147319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ребёнка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9449" y="2223764"/>
            <a:ext cx="2696407" cy="219435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824671" y="2435719"/>
            <a:ext cx="611426" cy="219435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 flipV="1">
            <a:off x="4355976" y="2545436"/>
            <a:ext cx="502185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779912" y="2435719"/>
            <a:ext cx="467410" cy="208263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6632" y="5179462"/>
            <a:ext cx="539418" cy="435459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35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27" name="Прямая со стрелкой 26"/>
          <p:cNvCxnSpPr>
            <a:stCxn id="26" idx="3"/>
          </p:cNvCxnSpPr>
          <p:nvPr/>
        </p:nvCxnSpPr>
        <p:spPr>
          <a:xfrm flipV="1">
            <a:off x="1216050" y="4973782"/>
            <a:ext cx="529623" cy="42341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Скругленный прямоугольник 29"/>
          <p:cNvSpPr/>
          <p:nvPr/>
        </p:nvSpPr>
        <p:spPr>
          <a:xfrm>
            <a:off x="1745673" y="4763938"/>
            <a:ext cx="539418" cy="415524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34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824671" y="2622526"/>
            <a:ext cx="611426" cy="219435"/>
          </a:xfrm>
          <a:prstGeom prst="roundRect">
            <a:avLst/>
          </a:prstGeom>
          <a:solidFill>
            <a:srgbClr val="FF0000">
              <a:alpha val="1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flipH="1" flipV="1">
            <a:off x="4355976" y="2771635"/>
            <a:ext cx="502185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3779912" y="2628111"/>
            <a:ext cx="467410" cy="208263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 стрелкой 33"/>
          <p:cNvCxnSpPr>
            <a:endCxn id="36" idx="1"/>
          </p:cNvCxnSpPr>
          <p:nvPr/>
        </p:nvCxnSpPr>
        <p:spPr>
          <a:xfrm>
            <a:off x="1216050" y="5428311"/>
            <a:ext cx="529623" cy="30494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Скругленный прямоугольник 35"/>
          <p:cNvSpPr/>
          <p:nvPr/>
        </p:nvSpPr>
        <p:spPr>
          <a:xfrm>
            <a:off x="1745673" y="5525494"/>
            <a:ext cx="539418" cy="415524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33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810573" y="2015501"/>
            <a:ext cx="625523" cy="208263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 стрелкой 39"/>
          <p:cNvCxnSpPr/>
          <p:nvPr/>
        </p:nvCxnSpPr>
        <p:spPr>
          <a:xfrm flipH="1" flipV="1">
            <a:off x="4355976" y="2115832"/>
            <a:ext cx="502185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Скругленный прямоугольник 40"/>
          <p:cNvSpPr/>
          <p:nvPr/>
        </p:nvSpPr>
        <p:spPr>
          <a:xfrm>
            <a:off x="3779912" y="2015501"/>
            <a:ext cx="467410" cy="208263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2" name="Прямая со стрелкой 41"/>
          <p:cNvCxnSpPr>
            <a:endCxn id="43" idx="1"/>
          </p:cNvCxnSpPr>
          <p:nvPr/>
        </p:nvCxnSpPr>
        <p:spPr>
          <a:xfrm flipV="1">
            <a:off x="2285091" y="4552233"/>
            <a:ext cx="550195" cy="42341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Скругленный прямоугольник 42"/>
          <p:cNvSpPr/>
          <p:nvPr/>
        </p:nvSpPr>
        <p:spPr>
          <a:xfrm>
            <a:off x="2835286" y="4349115"/>
            <a:ext cx="539418" cy="406236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23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10572" y="2223764"/>
            <a:ext cx="625523" cy="208263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6" name="Прямая со стрелкой 45"/>
          <p:cNvCxnSpPr/>
          <p:nvPr/>
        </p:nvCxnSpPr>
        <p:spPr>
          <a:xfrm flipH="1" flipV="1">
            <a:off x="4355976" y="2339586"/>
            <a:ext cx="502185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Скругленный прямоугольник 46"/>
          <p:cNvSpPr/>
          <p:nvPr/>
        </p:nvSpPr>
        <p:spPr>
          <a:xfrm>
            <a:off x="3779912" y="2221933"/>
            <a:ext cx="467410" cy="208263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2285091" y="4975643"/>
            <a:ext cx="573351" cy="33606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Скругленный прямоугольник 48"/>
          <p:cNvSpPr/>
          <p:nvPr/>
        </p:nvSpPr>
        <p:spPr>
          <a:xfrm>
            <a:off x="2858442" y="5035764"/>
            <a:ext cx="539418" cy="406236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44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824671" y="2860284"/>
            <a:ext cx="625523" cy="208263"/>
          </a:xfrm>
          <a:prstGeom prst="roundRect">
            <a:avLst/>
          </a:prstGeom>
          <a:solidFill>
            <a:srgbClr val="0070C0">
              <a:alpha val="1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1" name="Прямая со стрелкой 50"/>
          <p:cNvCxnSpPr/>
          <p:nvPr/>
        </p:nvCxnSpPr>
        <p:spPr>
          <a:xfrm flipH="1" flipV="1">
            <a:off x="4338782" y="2964415"/>
            <a:ext cx="502185" cy="1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3779912" y="2832919"/>
            <a:ext cx="467410" cy="208263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285091" y="5772987"/>
            <a:ext cx="573351" cy="33606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Скругленный прямоугольник 53"/>
          <p:cNvSpPr/>
          <p:nvPr/>
        </p:nvSpPr>
        <p:spPr>
          <a:xfrm>
            <a:off x="2858442" y="5941018"/>
            <a:ext cx="539418" cy="406236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14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768296" y="1199527"/>
            <a:ext cx="467410" cy="208263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4322486" y="1324978"/>
            <a:ext cx="502185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Скругленный прямоугольник 62"/>
          <p:cNvSpPr/>
          <p:nvPr/>
        </p:nvSpPr>
        <p:spPr>
          <a:xfrm>
            <a:off x="4824671" y="1218796"/>
            <a:ext cx="625523" cy="212365"/>
          </a:xfrm>
          <a:prstGeom prst="roundRect">
            <a:avLst/>
          </a:prstGeom>
          <a:solidFill>
            <a:srgbClr val="FFFF00">
              <a:alpha val="10000"/>
            </a:srgbClr>
          </a:solidFill>
          <a:ln>
            <a:solidFill>
              <a:srgbClr val="FFC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noFill/>
            </a:endParaRPr>
          </a:p>
        </p:txBody>
      </p:sp>
      <p:cxnSp>
        <p:nvCxnSpPr>
          <p:cNvPr id="64" name="Прямая со стрелкой 63"/>
          <p:cNvCxnSpPr>
            <a:endCxn id="65" idx="1"/>
          </p:cNvCxnSpPr>
          <p:nvPr/>
        </p:nvCxnSpPr>
        <p:spPr>
          <a:xfrm>
            <a:off x="3374704" y="4540238"/>
            <a:ext cx="576879" cy="351695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Скругленный прямоугольник 64"/>
          <p:cNvSpPr/>
          <p:nvPr/>
        </p:nvSpPr>
        <p:spPr>
          <a:xfrm>
            <a:off x="3951583" y="4688815"/>
            <a:ext cx="568245" cy="406236"/>
          </a:xfrm>
          <a:prstGeom prst="roundRect">
            <a:avLst/>
          </a:prstGeom>
          <a:solidFill>
            <a:srgbClr val="FFFF00">
              <a:alpha val="10000"/>
            </a:srgbClr>
          </a:solidFill>
          <a:ln>
            <a:solidFill>
              <a:srgbClr val="FFC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CE33"/>
                </a:solidFill>
              </a:rPr>
              <a:t>24</a:t>
            </a:r>
            <a:endParaRPr lang="ru-RU" dirty="0">
              <a:solidFill>
                <a:srgbClr val="FFCE33"/>
              </a:solidFill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762272" y="1407790"/>
            <a:ext cx="467410" cy="208263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4322486" y="1527422"/>
            <a:ext cx="502185" cy="0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Скругленный прямоугольник 67"/>
          <p:cNvSpPr/>
          <p:nvPr/>
        </p:nvSpPr>
        <p:spPr>
          <a:xfrm>
            <a:off x="4824671" y="1428389"/>
            <a:ext cx="625523" cy="212365"/>
          </a:xfrm>
          <a:prstGeom prst="roundRect">
            <a:avLst/>
          </a:prstGeom>
          <a:solidFill>
            <a:srgbClr val="FFFF00">
              <a:alpha val="10000"/>
            </a:srgbClr>
          </a:solidFill>
          <a:ln>
            <a:solidFill>
              <a:srgbClr val="FFC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noFill/>
            </a:endParaRPr>
          </a:p>
        </p:txBody>
      </p:sp>
      <p:cxnSp>
        <p:nvCxnSpPr>
          <p:cNvPr id="69" name="Прямая со стрелкой 68"/>
          <p:cNvCxnSpPr>
            <a:endCxn id="65" idx="1"/>
          </p:cNvCxnSpPr>
          <p:nvPr/>
        </p:nvCxnSpPr>
        <p:spPr>
          <a:xfrm flipV="1">
            <a:off x="3397860" y="4891933"/>
            <a:ext cx="553723" cy="419772"/>
          </a:xfrm>
          <a:prstGeom prst="straightConnector1">
            <a:avLst/>
          </a:prstGeom>
          <a:ln w="28575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552340" y="1620511"/>
            <a:ext cx="2718758" cy="211729"/>
          </a:xfrm>
          <a:prstGeom prst="roundRect">
            <a:avLst/>
          </a:prstGeom>
          <a:solidFill>
            <a:srgbClr val="FFFF00">
              <a:alpha val="10000"/>
            </a:srgbClr>
          </a:solidFill>
          <a:ln>
            <a:solidFill>
              <a:srgbClr val="FFCE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FF00"/>
                </a:solidFill>
              </a:ln>
              <a:noFill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6161907" y="5953567"/>
            <a:ext cx="2297630" cy="382896"/>
          </a:xfrm>
          <a:prstGeom prst="roundRect">
            <a:avLst/>
          </a:prstGeom>
          <a:solidFill>
            <a:srgbClr val="00B050">
              <a:alpha val="10000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Ответ: </a:t>
            </a:r>
            <a:r>
              <a:rPr lang="ru-RU" sz="24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064113" y="792183"/>
            <a:ext cx="224419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Дерево родства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61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500"/>
                            </p:stCondLst>
                            <p:childTnLst>
                              <p:par>
                                <p:cTn id="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6000"/>
                            </p:stCondLst>
                            <p:childTnLst>
                              <p:par>
                                <p:cTn id="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000"/>
                            </p:stCondLst>
                            <p:childTnLst>
                              <p:par>
                                <p:cTn id="9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12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14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4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0500"/>
                            </p:stCondLst>
                            <p:childTnLst>
                              <p:par>
                                <p:cTn id="1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21000"/>
                            </p:stCondLst>
                            <p:childTnLst>
                              <p:par>
                                <p:cTn id="16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22000"/>
                            </p:stCondLst>
                            <p:childTnLst>
                              <p:par>
                                <p:cTn id="16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23000"/>
                            </p:stCondLst>
                            <p:childTnLst>
                              <p:par>
                                <p:cTn id="1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7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26000"/>
                            </p:stCondLst>
                            <p:childTnLst>
                              <p:par>
                                <p:cTn id="18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0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7500"/>
                            </p:stCondLst>
                            <p:childTnLst>
                              <p:par>
                                <p:cTn id="19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28500"/>
                            </p:stCondLst>
                            <p:childTnLst>
                              <p:par>
                                <p:cTn id="2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2" grpId="0" animBg="1"/>
      <p:bldP spid="15" grpId="0" animBg="1"/>
      <p:bldP spid="16" grpId="0"/>
      <p:bldP spid="17" grpId="0"/>
      <p:bldP spid="18" grpId="0"/>
      <p:bldP spid="19" grpId="0" animBg="1"/>
      <p:bldP spid="21" grpId="0" animBg="1"/>
      <p:bldP spid="25" grpId="0" animBg="1"/>
      <p:bldP spid="26" grpId="0" animBg="1"/>
      <p:bldP spid="30" grpId="0" animBg="1"/>
      <p:bldP spid="31" grpId="0" animBg="1"/>
      <p:bldP spid="33" grpId="0" animBg="1"/>
      <p:bldP spid="36" grpId="0" animBg="1"/>
      <p:bldP spid="37" grpId="0" animBg="1"/>
      <p:bldP spid="41" grpId="0" animBg="1"/>
      <p:bldP spid="43" grpId="0" animBg="1"/>
      <p:bldP spid="45" grpId="0" animBg="1"/>
      <p:bldP spid="47" grpId="0" animBg="1"/>
      <p:bldP spid="49" grpId="0" animBg="1"/>
      <p:bldP spid="50" grpId="0" animBg="1"/>
      <p:bldP spid="52" grpId="0" animBg="1"/>
      <p:bldP spid="54" grpId="0" animBg="1"/>
      <p:bldP spid="55" grpId="0" animBg="1"/>
      <p:bldP spid="63" grpId="0" animBg="1"/>
      <p:bldP spid="65" grpId="0" animBg="1"/>
      <p:bldP spid="66" grpId="0" animBg="1"/>
      <p:bldP spid="68" grpId="0" animBg="1"/>
      <p:bldP spid="72" grpId="0" animBg="1"/>
      <p:bldP spid="73" grpId="0" animBg="1"/>
      <p:bldP spid="8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264</TotalTime>
  <Words>118</Words>
  <Application>Microsoft Office PowerPoint</Application>
  <PresentationFormat>Экран (4:3)</PresentationFormat>
  <Paragraphs>44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Остин</vt:lpstr>
      <vt:lpstr>Задание 3</vt:lpstr>
      <vt:lpstr>Задание</vt:lpstr>
      <vt:lpstr>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15</dc:title>
  <dc:creator>Пользователь</dc:creator>
  <cp:lastModifiedBy>Пользователь</cp:lastModifiedBy>
  <cp:revision>23</cp:revision>
  <dcterms:created xsi:type="dcterms:W3CDTF">2014-11-21T05:22:00Z</dcterms:created>
  <dcterms:modified xsi:type="dcterms:W3CDTF">2014-12-15T11:34:15Z</dcterms:modified>
</cp:coreProperties>
</file>