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livelib.ru/book/100053283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gif"/><Relationship Id="rId4" Type="http://schemas.openxmlformats.org/officeDocument/2006/relationships/hyperlink" Target="http://www.livelib.ru/book/100049030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9E%D0%A1%D0%90%D0%90%D0%A4" TargetMode="External"/><Relationship Id="rId2" Type="http://schemas.openxmlformats.org/officeDocument/2006/relationships/hyperlink" Target="http://ru.wikipedia.org/wiki/%D0%A1%D0%BE%D0%B2%D1%80%D0%B5%D0%BC%D0%B5%D0%BD%D0%BD%D0%B8%D0%BA_(%D0%B6%D1%83%D1%80%D0%BD%D0%B0%D0%BB)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/index.php?title=%D0%A0%D1%83%D1%81%D1%81%D0%BA%D0%BE%D0%B5_%D1%81%D0%BB%D0%BE%D0%B2%D0%BE_(%D0%B8%D0%B7%D0%B4%D0%B0%D1%82%D0%B5%D0%BB%D1%8C%D1%81%D1%82%D0%B2%D0%BE)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1%80%D0%B4%D0%B5%D0%BD_%D0%9E%D1%82%D0%B5%D1%87%D0%B5%D1%81%D1%82%D0%B2%D0%B5%D0%BD%D0%BD%D0%BE%D0%B9_%D0%B2%D0%BE%D0%B9%D0%BD%D1%8B" TargetMode="External"/><Relationship Id="rId13" Type="http://schemas.openxmlformats.org/officeDocument/2006/relationships/hyperlink" Target="http://ru.wikipedia.org/wiki/1995" TargetMode="External"/><Relationship Id="rId3" Type="http://schemas.openxmlformats.org/officeDocument/2006/relationships/hyperlink" Target="http://ru.wikipedia.org/wiki/%D0%93%D0%BE%D1%81%D1%83%D0%B4%D0%B0%D1%80%D1%81%D1%82%D0%B2%D0%B5%D0%BD%D0%BD%D0%B0%D1%8F_%D0%BF%D1%80%D0%B5%D0%BC%D0%B8%D1%8F_%D0%A1%D0%A1%D0%A1%D0%A0" TargetMode="External"/><Relationship Id="rId7" Type="http://schemas.openxmlformats.org/officeDocument/2006/relationships/hyperlink" Target="http://ru.wikipedia.org/wiki/%D0%9E%D1%80%D0%B4%D0%B5%D0%BD_%D0%9E%D0%BA%D1%82%D1%8F%D0%B1%D1%80%D1%8C%D1%81%D0%BA%D0%BE%D0%B9_%D1%80%D0%B5%D0%B2%D0%BE%D0%BB%D1%8E%D1%86%D0%B8%D0%B8" TargetMode="External"/><Relationship Id="rId12" Type="http://schemas.openxmlformats.org/officeDocument/2006/relationships/hyperlink" Target="http://ru.wikipedia.org/wiki/%D0%9C%D0%B5%D0%B4%D0%B0%D0%BB%D1%8C_%C2%AB%D0%97%D0%B0_%D0%B1%D0%BE%D0%B5%D0%B2%D1%8B%D0%B5_%D0%B7%D0%B0%D1%81%D0%BB%D1%83%D0%B3%D0%B8%C2%BB" TargetMode="External"/><Relationship Id="rId2" Type="http://schemas.openxmlformats.org/officeDocument/2006/relationships/hyperlink" Target="http://ru.wikipedia.org/wiki/%D0%93%D0%BE%D1%81%D1%83%D0%B4%D0%B0%D1%80%D1%81%D1%82%D0%B2%D0%B5%D0%BD%D0%BD%D0%B0%D1%8F_%D0%BF%D1%80%D0%B5%D0%BC%D0%B8%D1%8F_%D0%A0%D0%A1%D0%A4%D0%A1%D0%A0_%D0%B8%D0%BC%D0%B5%D0%BD%D0%B8_%D0%9C._%D0%93%D0%BE%D1%80%D1%8C%D0%BA%D0%BE%D0%B3%D0%B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E%D1%80%D0%B4%D0%B5%D0%BD_%D0%9B%D0%B5%D0%BD%D0%B8%D0%BD%D0%B0" TargetMode="External"/><Relationship Id="rId11" Type="http://schemas.openxmlformats.org/officeDocument/2006/relationships/hyperlink" Target="http://ru.wikipedia.org/wiki/%D0%9E%D1%80%D0%B4%D0%B5%D0%BD_%D0%94%D1%80%D1%83%D0%B6%D0%B1%D1%8B_%D0%BD%D0%B0%D1%80%D0%BE%D0%B4%D0%BE%D0%B2" TargetMode="External"/><Relationship Id="rId5" Type="http://schemas.openxmlformats.org/officeDocument/2006/relationships/hyperlink" Target="http://ru.wikipedia.org/wiki/1978" TargetMode="External"/><Relationship Id="rId10" Type="http://schemas.openxmlformats.org/officeDocument/2006/relationships/hyperlink" Target="http://ru.wikipedia.org/wiki/%D0%9E%D1%80%D0%B4%D0%B5%D0%BD_%D0%9A%D1%80%D0%B0%D1%81%D0%BD%D0%BE%D0%B9_%D0%97%D0%B2%D0%B5%D0%B7%D0%B4%D1%8B" TargetMode="External"/><Relationship Id="rId4" Type="http://schemas.openxmlformats.org/officeDocument/2006/relationships/hyperlink" Target="http://ru.wikipedia.org/wiki/%D0%93%D0%B5%D1%80%D0%BE%D0%B9_%D0%A1%D0%BE%D1%86%D0%B8%D0%B0%D0%BB%D0%B8%D1%81%D1%82%D0%B8%D1%87%D0%B5%D1%81%D0%BA%D0%BE%D0%B3%D0%BE_%D0%A2%D1%80%D1%83%D0%B4%D0%B0" TargetMode="External"/><Relationship Id="rId9" Type="http://schemas.openxmlformats.org/officeDocument/2006/relationships/hyperlink" Target="http://ru.wikipedia.org/wiki/%D0%9E%D1%80%D0%B4%D0%B5%D0%BD_%D0%A2%D1%80%D1%83%D0%B4%D0%BE%D0%B2%D0%BE%D0%B3%D0%BE_%D0%9A%D1%80%D0%B0%D1%81%D0%BD%D0%BE%D0%B3%D0%BE_%D0%97%D0%BD%D0%B0%D0%BC%D0%B5%D0%BD%D0%B8" TargetMode="External"/><Relationship Id="rId1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95 – летию со дня рождения писателя – земляка М.Н.Алексеева.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М.Н.Алексеев.</a:t>
            </a:r>
            <a:br>
              <a:rPr lang="ru-RU" dirty="0" smtClean="0"/>
            </a:br>
            <a:r>
              <a:rPr lang="ru-RU" dirty="0" smtClean="0"/>
              <a:t>Родники бьют из глубин.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 «Мой Сталинград»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 мнению самого Михаила Алексеева, поразительно точным оказались слова Александра </a:t>
            </a:r>
            <a:r>
              <a:rPr lang="ru-RU" dirty="0" err="1" smtClean="0"/>
              <a:t>Проханова</a:t>
            </a:r>
            <a:r>
              <a:rPr lang="ru-RU" dirty="0" smtClean="0"/>
              <a:t>, сказанные на презентации «Моего Сталинграда»: «У меня возникло ощущение, что эта книга является длинным, обстоятельным письмом фронтовика о том, что с ним происходило на фронте. Письмо это Михаил Алексеев писал 50 с лишним лет. Начинал писать еще тогда, в Сталинградских степях, своим домашним, в саратовскую глубинку, но потом сам вернулся домой и сам прочитал свое давнишнее письмо. Он одновременно и отправитель военных треугольников зимы 1942-1943 годов и их отправитель спустя полвека.» </a:t>
            </a:r>
          </a:p>
          <a:p>
            <a:endParaRPr lang="ru-RU" dirty="0"/>
          </a:p>
        </p:txBody>
      </p:sp>
      <p:pic>
        <p:nvPicPr>
          <p:cNvPr id="9218" name="Picture 2" descr="C:\Users\Наталья\Pictures\ed69f9e592b37e4d67575ee3168_pre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405923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Экранизация произведений М.Алексеева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произведениям писателя созданы фильмы, завоевавшие популярность у зрителей. Это - «Вишнёвый омут», «</a:t>
            </a:r>
            <a:r>
              <a:rPr lang="ru-RU" dirty="0" err="1" smtClean="0"/>
              <a:t>Журавушка</a:t>
            </a:r>
            <a:r>
              <a:rPr lang="ru-RU" dirty="0" smtClean="0"/>
              <a:t>», «Русское поле», «Хлеб - имя существительное», «Ради нескольких строчек».</a:t>
            </a:r>
          </a:p>
          <a:p>
            <a:endParaRPr lang="ru-RU" dirty="0"/>
          </a:p>
        </p:txBody>
      </p:sp>
      <p:pic>
        <p:nvPicPr>
          <p:cNvPr id="5" name="Содержимое 4" descr="Михаил Алексеев - Журавушка">
            <a:hlinkClick r:id="rId2" tooltip="&quot;Михаил Алексеев - Журавушка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ихаил Алексеев - Вишневый омут. Хлеб - имя существительное. Карюха">
            <a:hlinkClick r:id="rId4" tooltip="&quot;Михаил Алексеев - Вишневый омут. Хлеб - имя существительное. Карюха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714620"/>
            <a:ext cx="171451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Истинный сын земли своей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Помимо боевых наград, в 1978 году М.Н. Алексеев получил звание Героя Социалистического Труда. Он стал также лауреатом Государственных премий СССР и РСФСР. За развитие шолоховских традиций в русской литературе Михаил Алексеев одним из первых стал лауреатом литературной премии имени М.А. Шолохова.</a:t>
            </a:r>
          </a:p>
          <a:p>
            <a:r>
              <a:rPr lang="ru-RU" dirty="0" smtClean="0"/>
              <a:t>В 1998 году правительством Саратовской области была учреждена литературная премия имени Алексеева.</a:t>
            </a:r>
          </a:p>
          <a:p>
            <a:r>
              <a:rPr lang="ru-RU" dirty="0" smtClean="0"/>
              <a:t>Умер Михаил Николаевич Алексеев 21 мая 2007 года.</a:t>
            </a:r>
          </a:p>
          <a:p>
            <a:endParaRPr lang="ru-RU" dirty="0"/>
          </a:p>
        </p:txBody>
      </p:sp>
      <p:pic>
        <p:nvPicPr>
          <p:cNvPr id="11266" name="Picture 2" descr="C:\Users\Наталья\Pictures\8904_13170212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405923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М.Н.Алексеев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АЛЕКСЕЕВ Михаил Николаевич (р. 1918), русский писатель, Герой Социалистического Труда (1978). Книги о Великой Отечественной войне, о прошлом и настоящем рос. села: «Вишнёвый омут» (1961), «Хлеб — имя существительное» (1964), «</a:t>
            </a:r>
            <a:r>
              <a:rPr lang="ru-RU" dirty="0" err="1" smtClean="0"/>
              <a:t>Ивушка</a:t>
            </a:r>
            <a:r>
              <a:rPr lang="ru-RU" dirty="0" smtClean="0"/>
              <a:t> </a:t>
            </a:r>
            <a:r>
              <a:rPr lang="ru-RU" dirty="0" err="1" smtClean="0"/>
              <a:t>неплакучая</a:t>
            </a:r>
            <a:r>
              <a:rPr lang="ru-RU" dirty="0" smtClean="0"/>
              <a:t>» (кн. 1—2, 1970—75), ром. «Драчуны» (1981), «Мой Сталинград» (ч. 1, 1995). Главный редактор ж. «Москва» (1968—90). Государственная премия СССР (1976).</a:t>
            </a:r>
            <a:endParaRPr lang="ru-RU" dirty="0"/>
          </a:p>
        </p:txBody>
      </p:sp>
      <p:pic>
        <p:nvPicPr>
          <p:cNvPr id="1026" name="Picture 2" descr="C:\Users\Наталья\Pictures\Alekseev_M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42902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Произведения М.Н.Алексеева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sz="3400" dirty="0" smtClean="0">
                <a:solidFill>
                  <a:schemeClr val="bg1"/>
                </a:solidFill>
              </a:rPr>
              <a:t>Солдаты». Роман. 1951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smtClean="0">
                <a:solidFill>
                  <a:schemeClr val="bg1"/>
                </a:solidFill>
              </a:rPr>
              <a:t>Наследники». Повесть. М., 1957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err="1" smtClean="0">
                <a:solidFill>
                  <a:schemeClr val="bg1"/>
                </a:solidFill>
              </a:rPr>
              <a:t>Дивизионка</a:t>
            </a:r>
            <a:r>
              <a:rPr lang="ru-RU" sz="3400" dirty="0" smtClean="0">
                <a:solidFill>
                  <a:schemeClr val="bg1"/>
                </a:solidFill>
              </a:rPr>
              <a:t>». Новеллы. М., 1960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«Вишнёвый омут». Роман. М., 1962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smtClean="0">
                <a:solidFill>
                  <a:schemeClr val="bg1"/>
                </a:solidFill>
              </a:rPr>
              <a:t>Хлеб — имя существительное». Повесть в новеллах. М., 1964 г.;</a:t>
            </a:r>
          </a:p>
          <a:p>
            <a:pPr lvl="0"/>
            <a:endParaRPr lang="ru-RU" sz="3400" dirty="0" smtClean="0">
              <a:solidFill>
                <a:schemeClr val="bg1"/>
              </a:solidFill>
            </a:endParaRP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err="1" smtClean="0">
                <a:solidFill>
                  <a:schemeClr val="bg1"/>
                </a:solidFill>
              </a:rPr>
              <a:t>Карюха</a:t>
            </a:r>
            <a:r>
              <a:rPr lang="ru-RU" sz="3400" dirty="0" smtClean="0">
                <a:solidFill>
                  <a:schemeClr val="bg1"/>
                </a:solidFill>
              </a:rPr>
              <a:t>». Повесть. М., 1968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err="1" smtClean="0">
                <a:solidFill>
                  <a:schemeClr val="bg1"/>
                </a:solidFill>
              </a:rPr>
              <a:t>Ивушка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неплакучая</a:t>
            </a:r>
            <a:r>
              <a:rPr lang="ru-RU" sz="3400" dirty="0" smtClean="0">
                <a:solidFill>
                  <a:schemeClr val="bg1"/>
                </a:solidFill>
              </a:rPr>
              <a:t>». Роман в 2 кн. М., 1970-71 гг.;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«Великий сеятель земли». М., 1970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«О войне, о товарищах, о себе». М., 1970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«Земля, хлеб, люди». М., 1971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smtClean="0">
                <a:solidFill>
                  <a:schemeClr val="bg1"/>
                </a:solidFill>
              </a:rPr>
              <a:t>Мишкино детство». Повесть. М.. 1973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</a:t>
            </a:r>
            <a:r>
              <a:rPr lang="ru-RU" sz="3400" dirty="0" smtClean="0">
                <a:solidFill>
                  <a:schemeClr val="bg1"/>
                </a:solidFill>
              </a:rPr>
              <a:t>Драчуны». Роман. М., 1982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«Меж дней бегущих». М., </a:t>
            </a:r>
            <a:r>
              <a:rPr lang="ru-RU" sz="3400" dirty="0" smtClean="0">
                <a:solidFill>
                  <a:schemeClr val="bg1"/>
                </a:solidFill>
                <a:hlinkClick r:id="rId2" tooltip="Современник (журнал)"/>
              </a:rPr>
              <a:t>Современник</a:t>
            </a:r>
            <a:r>
              <a:rPr lang="ru-RU" sz="3400" dirty="0" smtClean="0">
                <a:solidFill>
                  <a:schemeClr val="bg1"/>
                </a:solidFill>
              </a:rPr>
              <a:t>, 1986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«Наследники». Повесть. Военный дневник. М., </a:t>
            </a:r>
            <a:r>
              <a:rPr lang="ru-RU" sz="3400" dirty="0" smtClean="0">
                <a:solidFill>
                  <a:schemeClr val="bg1"/>
                </a:solidFill>
                <a:hlinkClick r:id="rId3" tooltip="ДОСААФ"/>
              </a:rPr>
              <a:t>ДОСААФ</a:t>
            </a:r>
            <a:r>
              <a:rPr lang="ru-RU" sz="3400" dirty="0" smtClean="0">
                <a:solidFill>
                  <a:schemeClr val="bg1"/>
                </a:solidFill>
              </a:rPr>
              <a:t>, 1986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«Мой Сталинград». М., 1993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«Драчуны. </a:t>
            </a:r>
            <a:r>
              <a:rPr lang="ru-RU" sz="3400" dirty="0" err="1" smtClean="0">
                <a:solidFill>
                  <a:schemeClr val="bg1"/>
                </a:solidFill>
              </a:rPr>
              <a:t>Карюха</a:t>
            </a:r>
            <a:r>
              <a:rPr lang="ru-RU" sz="3400" dirty="0" smtClean="0">
                <a:solidFill>
                  <a:schemeClr val="bg1"/>
                </a:solidFill>
              </a:rPr>
              <a:t>. </a:t>
            </a:r>
            <a:r>
              <a:rPr lang="ru-RU" sz="3400" dirty="0" err="1" smtClean="0">
                <a:solidFill>
                  <a:schemeClr val="bg1"/>
                </a:solidFill>
              </a:rPr>
              <a:t>Рыжонка</a:t>
            </a:r>
            <a:r>
              <a:rPr lang="ru-RU" sz="3400" dirty="0" smtClean="0">
                <a:solidFill>
                  <a:schemeClr val="bg1"/>
                </a:solidFill>
              </a:rPr>
              <a:t>.» Трилогия. М., </a:t>
            </a:r>
            <a:r>
              <a:rPr lang="ru-RU" sz="3400" dirty="0" err="1" smtClean="0">
                <a:solidFill>
                  <a:schemeClr val="bg1"/>
                </a:solidFill>
              </a:rPr>
              <a:t>Совр</a:t>
            </a:r>
            <a:r>
              <a:rPr lang="ru-RU" sz="3400" dirty="0" smtClean="0">
                <a:solidFill>
                  <a:schemeClr val="bg1"/>
                </a:solidFill>
              </a:rPr>
              <a:t>. писатель, 1998 г.;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Избранные сочинения в 3 тт. М., </a:t>
            </a:r>
            <a:r>
              <a:rPr lang="ru-RU" sz="3400" dirty="0" smtClean="0">
                <a:solidFill>
                  <a:schemeClr val="bg1"/>
                </a:solidFill>
                <a:hlinkClick r:id="rId4" tooltip="Русское слово (издательство) (страница отсутствует)"/>
              </a:rPr>
              <a:t>Русское слово</a:t>
            </a:r>
            <a:r>
              <a:rPr lang="ru-RU" sz="3400" dirty="0" smtClean="0">
                <a:solidFill>
                  <a:schemeClr val="bg1"/>
                </a:solidFill>
              </a:rPr>
              <a:t>, 1998 г.;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Наталья\Pictures\3914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4348" y="1714488"/>
            <a:ext cx="2286016" cy="3571900"/>
          </a:xfrm>
          <a:prstGeom prst="rect">
            <a:avLst/>
          </a:prstGeom>
          <a:noFill/>
        </p:spPr>
      </p:pic>
      <p:pic>
        <p:nvPicPr>
          <p:cNvPr id="2051" name="Picture 3" descr="C:\Users\Наталья\Pictures\Mihail_Alekseev__Divizionka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3000372"/>
            <a:ext cx="192882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85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Признание и награды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sz="3400" dirty="0" smtClean="0">
                <a:solidFill>
                  <a:schemeClr val="accent5">
                    <a:lumMod val="50000"/>
                  </a:schemeClr>
                </a:solidFill>
                <a:hlinkClick r:id="rId2" tooltip="Государственная премия РСФСР имени М. Горького"/>
              </a:rPr>
              <a:t>Государственная премия РСФСР имени М. Горького</a:t>
            </a:r>
            <a:r>
              <a:rPr lang="ru-RU" sz="3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(1966) — за роман «Вишневый омут»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3" tooltip="Государственная премия СССР"/>
              </a:rPr>
              <a:t>Государственная премия СССР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(1976) — за роман «</a:t>
            </a:r>
            <a:r>
              <a:rPr lang="ru-RU" sz="3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Ивушка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неплакучая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»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4" tooltip="Герой Социалистического Труда"/>
              </a:rPr>
              <a:t>Герой Социалистического Труда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5" tooltip="1978"/>
              </a:rPr>
              <a:t>1978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6" tooltip="Орден Ленина"/>
              </a:rPr>
              <a:t>орден Ленина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(5.5.1978)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7" tooltip="Орден Октябрьской революции"/>
              </a:rPr>
              <a:t>орден Октябрьской революции</a:t>
            </a:r>
            <a:endParaRPr lang="ru-RU" sz="3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8" tooltip="Орден Отечественной войны"/>
              </a:rPr>
              <a:t>орден Отечественной войны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2-й степени (6.6.1945, 11.3.1985)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два 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9" tooltip="Орден Трудового Красного Знамени"/>
              </a:rPr>
              <a:t>ордена Трудового Красного Знамени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(28.10.1967; 5.5.1988)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два 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10" tooltip="Орден Красной Звезды"/>
              </a:rPr>
              <a:t>ордена Красной Звезды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(20.9.1944; 30.4.1954)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11" tooltip="Орден Дружбы народов"/>
              </a:rPr>
              <a:t>орден Дружбы народов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(16.11.1984)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две 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12" tooltip="Медаль "/>
              </a:rPr>
              <a:t>медали «За боевые заслуги»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(23.8.1943; 20.6.1949)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Международная премия имени М. Шолохова — за роман «Мой Сталинград» (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13" tooltip="1995"/>
              </a:rPr>
              <a:t>1995</a:t>
            </a:r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0"/>
            <a:r>
              <a:rPr lang="ru-RU" sz="3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 знак признания выдающегося вклада в русскую культуру писателя-волжанина в 1998 г. Правительством Саратовской области, Союзом писателей России и Саратовским отделением Союза писателей России была учреждена литературная премия имени Алексеева, присуждаемая ежегодно за создание выдающихся художественных произведений.</a:t>
            </a:r>
          </a:p>
          <a:p>
            <a:endParaRPr lang="ru-RU" dirty="0"/>
          </a:p>
        </p:txBody>
      </p:sp>
      <p:pic>
        <p:nvPicPr>
          <p:cNvPr id="3074" name="Picture 2" descr="C:\Users\Наталья\Pictures\6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1357290" y="1571612"/>
            <a:ext cx="271464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 </a:t>
            </a:r>
            <a:r>
              <a:rPr lang="ru-RU" b="1" i="1" dirty="0" smtClean="0"/>
              <a:t>“Вишневый омут”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Роман </a:t>
            </a:r>
            <a:r>
              <a:rPr lang="ru-RU" b="1" i="1" dirty="0" smtClean="0"/>
              <a:t>“Вишневый омут”</a:t>
            </a:r>
            <a:r>
              <a:rPr lang="ru-RU" dirty="0" smtClean="0"/>
              <a:t> — новаторский для Михаила Алексеева, самобытное произведение, что в таком случае и определяет его литературно-художественную значимость в текущей прозе, а время определяет его значение для всей отечественной словесности. Он остается и сегодня в списке лучших произведений русской литературы последней четверти ХХ века. Появившись в 1961 году, роман сразу же обрел всесоюзную известность, выдвинул имя автора в число ведущих прозаиков современности. За это произведение Михаил Алексеев первым в России был удостоен учрежденной тогда премии — Государственной премии РСФСР имени А. М. Горького.</a:t>
            </a:r>
          </a:p>
          <a:p>
            <a:endParaRPr lang="ru-RU" dirty="0"/>
          </a:p>
        </p:txBody>
      </p:sp>
      <p:pic>
        <p:nvPicPr>
          <p:cNvPr id="4098" name="Picture 2" descr="C:\Users\Наталья\Pictures\1283183430_vishnevyj-omu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235745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Повесть «Наследники»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Это одно из интересных произведений о современной армии, где очень точно и образно автор построил линию психологического анализа людей в погонах.</a:t>
            </a:r>
          </a:p>
          <a:p>
            <a:r>
              <a:rPr lang="ru-RU" dirty="0" smtClean="0"/>
              <a:t>Говоря о чувствах одного из своих любимых героев повести </a:t>
            </a:r>
            <a:r>
              <a:rPr lang="ru-RU" b="1" i="1" dirty="0" smtClean="0"/>
              <a:t>“Наследники”</a:t>
            </a:r>
            <a:r>
              <a:rPr lang="ru-RU" dirty="0" smtClean="0"/>
              <a:t>, </a:t>
            </a:r>
            <a:r>
              <a:rPr lang="ru-RU" dirty="0" err="1" smtClean="0"/>
              <a:t>Селивана</a:t>
            </a:r>
            <a:r>
              <a:rPr lang="ru-RU" dirty="0" smtClean="0"/>
              <a:t> </a:t>
            </a:r>
            <a:r>
              <a:rPr lang="ru-RU" dirty="0" err="1" smtClean="0"/>
              <a:t>Громоздкина</a:t>
            </a:r>
            <a:r>
              <a:rPr lang="ru-RU" dirty="0" smtClean="0"/>
              <a:t>, вспоминающего родную деревню, свою родню, писатель сумел сконцентрировать в них, наверное, самое важное и самое главное, что определяло душевную организацию человека, способного на подвиг ради свободы своей отчей земли, ради мира на планете. </a:t>
            </a:r>
          </a:p>
          <a:p>
            <a:endParaRPr lang="ru-RU" dirty="0"/>
          </a:p>
        </p:txBody>
      </p:sp>
      <p:pic>
        <p:nvPicPr>
          <p:cNvPr id="5122" name="Picture 2" descr="C:\Users\Наталья\Pictures\Mihail_Alekseev__Sobranie_sochinenij_v_8_tomah__Tom_3__Vishnevyj_omut__Hleb__imy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2000264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 «Драчуны»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Роман </a:t>
            </a:r>
            <a:r>
              <a:rPr lang="ru-RU" b="1" i="1" dirty="0" smtClean="0"/>
              <a:t>“Драчуны</a:t>
            </a:r>
            <a:r>
              <a:rPr lang="ru-RU" b="1" i="1" dirty="0" smtClean="0"/>
              <a:t>”</a:t>
            </a:r>
            <a:r>
              <a:rPr lang="ru-RU" dirty="0" smtClean="0"/>
              <a:t> </a:t>
            </a:r>
            <a:r>
              <a:rPr lang="ru-RU" dirty="0" smtClean="0"/>
              <a:t>сразу же привлек к себе внимание. И не только необычностью названия, а прежде всего правдой изображенной в нем жизни села 30-х годов, постигнутой с позиций правды нашего времени. </a:t>
            </a:r>
            <a:endParaRPr lang="ru-RU" dirty="0"/>
          </a:p>
        </p:txBody>
      </p:sp>
      <p:pic>
        <p:nvPicPr>
          <p:cNvPr id="6146" name="Picture 2" descr="C:\Users\Наталья\Pictures\Mihail_Alekseev__Karyuh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2286016" cy="2928957"/>
          </a:xfrm>
          <a:prstGeom prst="rect">
            <a:avLst/>
          </a:prstGeom>
          <a:noFill/>
        </p:spPr>
      </p:pic>
      <p:pic>
        <p:nvPicPr>
          <p:cNvPr id="6147" name="Picture 3" descr="C:\Users\Наталья\Pictures\Mihail_Alekseev__Ivushka_neplakuchay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178595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 «</a:t>
            </a:r>
            <a:r>
              <a:rPr lang="ru-RU" dirty="0" err="1" smtClean="0"/>
              <a:t>Ивушка</a:t>
            </a:r>
            <a:r>
              <a:rPr lang="ru-RU" dirty="0" smtClean="0"/>
              <a:t> </a:t>
            </a:r>
            <a:r>
              <a:rPr lang="ru-RU" dirty="0" err="1" smtClean="0"/>
              <a:t>неплакучая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Обращение к реалиям жизни, взятым в их истинном свете, в той самой правде, что измеряет ответственность писателя перед обществом, требует огромного сердечного напряжения для наполнения слова силой мужества, горения и оптимизма, адекватными атмосфере самой жизни. Именно таким словом писались лучшие страницы романа о трагическом тридцать третьем, сцены тяжкого женского и ребячьего труда в </a:t>
            </a:r>
            <a:r>
              <a:rPr lang="ru-RU" b="1" i="1" dirty="0" smtClean="0"/>
              <a:t>“Вишневом омуте”</a:t>
            </a:r>
            <a:r>
              <a:rPr lang="ru-RU" dirty="0" smtClean="0"/>
              <a:t>, прихода похоронок, покрывавших снегом седины головы совсем еще юных солдаток в романе </a:t>
            </a:r>
            <a:r>
              <a:rPr lang="ru-RU" b="1" i="1" dirty="0" smtClean="0"/>
              <a:t>“</a:t>
            </a:r>
            <a:r>
              <a:rPr lang="ru-RU" b="1" i="1" dirty="0" err="1" smtClean="0"/>
              <a:t>Ивушка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неплакучая</a:t>
            </a:r>
            <a:r>
              <a:rPr lang="ru-RU" b="1" i="1" dirty="0" smtClean="0"/>
              <a:t>”</a:t>
            </a:r>
            <a:r>
              <a:rPr lang="ru-RU" dirty="0" smtClean="0"/>
              <a:t>... Такое было время. </a:t>
            </a:r>
            <a:endParaRPr lang="ru-RU" dirty="0"/>
          </a:p>
        </p:txBody>
      </p:sp>
      <p:pic>
        <p:nvPicPr>
          <p:cNvPr id="7170" name="Picture 2" descr="C:\Users\Наталья\Pictures\3914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264320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 – дилогия «Солдаты»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романе-дилогии </a:t>
            </a:r>
            <a:r>
              <a:rPr lang="ru-RU" b="1" i="1" dirty="0" smtClean="0"/>
              <a:t>“Солдаты”</a:t>
            </a:r>
            <a:r>
              <a:rPr lang="ru-RU" dirty="0" smtClean="0"/>
              <a:t>, перед нами откроется ширь эпоса неодолимости русского народа на всем его трагическом и, одновременно, героическом пути. Написанный сочным народным языком, исполненный высокого гражданского духа художника-патриота, эпос неодолимости органично вписывается в богатейшую панораму русской героической литературы, у истоков которой стоял Л.Н. Толстой и великие продолжатели его дела - Максим Горький, Сергей Есенин, Михаил Шолохов, Алексей Толстой, Константин Симонов…</a:t>
            </a:r>
          </a:p>
          <a:p>
            <a:endParaRPr lang="ru-RU" dirty="0"/>
          </a:p>
        </p:txBody>
      </p:sp>
      <p:pic>
        <p:nvPicPr>
          <p:cNvPr id="8194" name="Picture 2" descr="C:\Users\Наталья\Pictures\081127102952-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250033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641</Words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М.Н.Алексеев. Родники бьют из глубин.</vt:lpstr>
      <vt:lpstr>М.Н.Алексеев</vt:lpstr>
      <vt:lpstr>Произведения М.Н.Алексеева</vt:lpstr>
      <vt:lpstr>Признание и награды </vt:lpstr>
      <vt:lpstr>Роман “Вишневый омут” </vt:lpstr>
      <vt:lpstr>Повесть «Наследники»</vt:lpstr>
      <vt:lpstr>Роман «Драчуны»</vt:lpstr>
      <vt:lpstr>Роман «Ивушка неплакучая»</vt:lpstr>
      <vt:lpstr>Роман – дилогия «Солдаты»</vt:lpstr>
      <vt:lpstr>Роман «Мой Сталинград» </vt:lpstr>
      <vt:lpstr>Экранизация произведений М.Алексеева</vt:lpstr>
      <vt:lpstr>Истинный сын земли своей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М.Н.Алексеев. Родники бьют из глубин.</dc:title>
  <dc:creator>Наталья</dc:creator>
  <cp:lastModifiedBy>Наталья</cp:lastModifiedBy>
  <cp:revision>5</cp:revision>
  <dcterms:created xsi:type="dcterms:W3CDTF">2013-04-25T18:10:37Z</dcterms:created>
  <dcterms:modified xsi:type="dcterms:W3CDTF">2013-04-25T18:54:41Z</dcterms:modified>
</cp:coreProperties>
</file>