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4" r:id="rId3"/>
    <p:sldId id="265" r:id="rId4"/>
    <p:sldId id="258" r:id="rId5"/>
    <p:sldId id="266" r:id="rId6"/>
    <p:sldId id="267" r:id="rId7"/>
    <p:sldId id="263" r:id="rId8"/>
    <p:sldId id="270" r:id="rId9"/>
    <p:sldId id="276" r:id="rId10"/>
    <p:sldId id="271" r:id="rId11"/>
    <p:sldId id="272" r:id="rId12"/>
    <p:sldId id="273" r:id="rId13"/>
    <p:sldId id="260" r:id="rId14"/>
    <p:sldId id="261" r:id="rId15"/>
    <p:sldId id="277" r:id="rId16"/>
    <p:sldId id="278" r:id="rId17"/>
    <p:sldId id="279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5357-FF83-403D-83B3-A35592976F02}" type="datetimeFigureOut">
              <a:rPr lang="ru-RU" smtClean="0"/>
              <a:pPr/>
              <a:t>24.02.2014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5357-FF83-403D-83B3-A35592976F02}" type="datetimeFigureOut">
              <a:rPr lang="ru-RU" smtClean="0"/>
              <a:pPr/>
              <a:t>24.02.2014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5357-FF83-403D-83B3-A35592976F02}" type="datetimeFigureOut">
              <a:rPr lang="ru-RU" smtClean="0"/>
              <a:pPr/>
              <a:t>24.02.2014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5357-FF83-403D-83B3-A35592976F02}" type="datetimeFigureOut">
              <a:rPr lang="ru-RU" smtClean="0"/>
              <a:pPr/>
              <a:t>24.02.2014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5357-FF83-403D-83B3-A35592976F02}" type="datetimeFigureOut">
              <a:rPr lang="ru-RU" smtClean="0"/>
              <a:pPr/>
              <a:t>24.02.2014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77D5357-FF83-403D-83B3-A35592976F02}" type="datetimeFigureOut">
              <a:rPr lang="ru-RU" smtClean="0"/>
              <a:pPr/>
              <a:t>24.02.2014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5357-FF83-403D-83B3-A35592976F02}" type="datetimeFigureOut">
              <a:rPr lang="ru-RU" smtClean="0"/>
              <a:pPr/>
              <a:t>24.02.2014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5357-FF83-403D-83B3-A35592976F02}" type="datetimeFigureOut">
              <a:rPr lang="ru-RU" smtClean="0"/>
              <a:pPr/>
              <a:t>24.02.2014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5357-FF83-403D-83B3-A35592976F02}" type="datetimeFigureOut">
              <a:rPr lang="ru-RU" smtClean="0"/>
              <a:pPr/>
              <a:t>24.02.2014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5357-FF83-403D-83B3-A35592976F02}" type="datetimeFigureOut">
              <a:rPr lang="ru-RU" smtClean="0"/>
              <a:pPr/>
              <a:t>24.02.2014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77D5357-FF83-403D-83B3-A35592976F02}" type="datetimeFigureOut">
              <a:rPr lang="ru-RU" smtClean="0"/>
              <a:pPr/>
              <a:t>24.02.2014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77D5357-FF83-403D-83B3-A35592976F02}" type="datetimeFigureOut">
              <a:rPr lang="ru-RU" smtClean="0"/>
              <a:pPr/>
              <a:t>24.02.2014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  <p:sndAc>
      <p:stSnd>
        <p:snd r:embed="rId13" name="chimes.wav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ajik.ru/tag/multyashki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1smeshariki.ru/obo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534400" cy="75895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Past Simple Tense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0" name="Picture 2" descr="O:\~VSA~\с дисков\мои картинки\school\6b5ea2e368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1428736"/>
            <a:ext cx="4457700" cy="48291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55556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O:\~VSA~\рисунки\smeshariki_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786323"/>
            <a:ext cx="3500462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34400" cy="75895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 задать вопрос?</a:t>
            </a:r>
            <a:endParaRPr lang="ru-RU" sz="60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071678"/>
            <a:ext cx="63321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Was</a:t>
            </a:r>
            <a:r>
              <a:rPr lang="en-US" sz="7200" dirty="0" smtClean="0"/>
              <a:t> he happy?</a:t>
            </a:r>
            <a:endParaRPr lang="ru-RU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3857628"/>
            <a:ext cx="68996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Were</a:t>
            </a:r>
            <a:r>
              <a:rPr lang="en-US" sz="6600" dirty="0" smtClean="0"/>
              <a:t> they happy?</a:t>
            </a:r>
            <a:endParaRPr lang="ru-RU" sz="6600" dirty="0"/>
          </a:p>
        </p:txBody>
      </p:sp>
      <p:pic>
        <p:nvPicPr>
          <p:cNvPr id="3" name="Picture 2" descr="O:\~VSA~\рисунки\2187a6fd98a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071678"/>
            <a:ext cx="2353252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34400" cy="758952"/>
          </a:xfrm>
        </p:spPr>
        <p:txBody>
          <a:bodyPr>
            <a:no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Отрицательные формы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2143116"/>
            <a:ext cx="71929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smtClean="0"/>
              <a:t>was </a:t>
            </a:r>
            <a:r>
              <a:rPr lang="en-US" sz="7200" dirty="0" smtClean="0"/>
              <a:t>not = wasn’t</a:t>
            </a:r>
            <a:endParaRPr lang="ru-RU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571876"/>
            <a:ext cx="8004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were not = weren’t</a:t>
            </a:r>
            <a:endParaRPr lang="ru-RU" sz="7200" dirty="0"/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O:\~VSA~\рисунки\smeshariki_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883"/>
            <a:ext cx="9167845" cy="687588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85786" y="928670"/>
            <a:ext cx="1428760" cy="121444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He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3857628"/>
            <a:ext cx="1428760" cy="121444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We </a:t>
            </a:r>
            <a:endParaRPr lang="ru-RU" sz="3600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285984" y="1071546"/>
            <a:ext cx="2286016" cy="1071570"/>
          </a:xfrm>
          <a:prstGeom prst="triangl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was</a:t>
            </a:r>
            <a:endParaRPr lang="ru-RU" sz="3600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000232" y="4000504"/>
            <a:ext cx="2428892" cy="1071570"/>
          </a:xfrm>
          <a:prstGeom prst="triangl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were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857232"/>
            <a:ext cx="3214710" cy="128588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in the park.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3786190"/>
            <a:ext cx="3071834" cy="128588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in the park.</a:t>
            </a:r>
            <a:endParaRPr lang="ru-RU" sz="3600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000496" y="1071546"/>
            <a:ext cx="2071702" cy="1071570"/>
          </a:xfrm>
          <a:prstGeom prst="triangl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not</a:t>
            </a:r>
            <a:endParaRPr lang="ru-RU" sz="3600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000496" y="4000504"/>
            <a:ext cx="2071702" cy="1071570"/>
          </a:xfrm>
          <a:prstGeom prst="triangl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not</a:t>
            </a:r>
            <a:endParaRPr lang="ru-RU" sz="3600" dirty="0"/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  <p:bldP spid="9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928802"/>
            <a:ext cx="1428760" cy="121444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He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071942"/>
            <a:ext cx="1500198" cy="121444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They </a:t>
            </a:r>
            <a:endParaRPr lang="ru-RU" sz="4000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714612" y="1785926"/>
            <a:ext cx="2286016" cy="1357322"/>
          </a:xfrm>
          <a:prstGeom prst="triangl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was</a:t>
            </a:r>
            <a:endParaRPr lang="ru-RU" sz="4000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857356" y="3929066"/>
            <a:ext cx="2571768" cy="1357322"/>
          </a:xfrm>
          <a:prstGeom prst="triangl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were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1785926"/>
            <a:ext cx="2286016" cy="135732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happy.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929066"/>
            <a:ext cx="2286016" cy="135732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happy.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29454" y="1785926"/>
            <a:ext cx="500066" cy="135732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?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0892" y="3929066"/>
            <a:ext cx="500066" cy="135732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?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500042"/>
            <a:ext cx="7649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Как составить вопросительное предложение</a:t>
            </a:r>
            <a:endParaRPr lang="ru-RU" sz="2800" dirty="0"/>
          </a:p>
        </p:txBody>
      </p:sp>
      <p:pic>
        <p:nvPicPr>
          <p:cNvPr id="2050" name="Picture 2" descr="O:\~VSA~\рисунки\d3018c9321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285992"/>
            <a:ext cx="2016103" cy="17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O:\~VSA~\рисунки\PARTY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857760"/>
            <a:ext cx="2286000" cy="18478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29 -0.00371 L 0.28229 -0.0037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4 0.01042 L -0.20608 0.0067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-2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714356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Составьте вопросительные предложения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1357298"/>
            <a:ext cx="771236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We were in the park last Sunday.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Were we in the park last Sunday?</a:t>
            </a:r>
          </a:p>
          <a:p>
            <a:r>
              <a:rPr lang="en-US" sz="4000" dirty="0" smtClean="0"/>
              <a:t>They were very happy.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Were they very happy?</a:t>
            </a:r>
          </a:p>
          <a:p>
            <a:r>
              <a:rPr lang="en-US" sz="4000" dirty="0" smtClean="0"/>
              <a:t>He was a very good boy.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Was he a very good boy?</a:t>
            </a:r>
          </a:p>
          <a:p>
            <a:r>
              <a:rPr lang="en-US" sz="4000" dirty="0" smtClean="0"/>
              <a:t>I was at school yesterday.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Were you at school yesterday?</a:t>
            </a:r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Remember!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571612"/>
            <a:ext cx="803136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    </a:t>
            </a:r>
            <a:r>
              <a:rPr lang="ru-RU" sz="3200" dirty="0" smtClean="0"/>
              <a:t>Чтобы задать вопрос или составить </a:t>
            </a:r>
          </a:p>
          <a:p>
            <a:r>
              <a:rPr lang="ru-RU" sz="3200" dirty="0" smtClean="0"/>
              <a:t>отрицательное предложение на помощь </a:t>
            </a:r>
          </a:p>
          <a:p>
            <a:r>
              <a:rPr lang="ru-RU" sz="3200" dirty="0" smtClean="0"/>
              <a:t>      приходит вспомогательный глагол</a:t>
            </a:r>
          </a:p>
          <a:p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                </a:t>
            </a:r>
            <a:r>
              <a:rPr lang="en-US" sz="5400" b="1" dirty="0" smtClean="0">
                <a:solidFill>
                  <a:srgbClr val="FF0000"/>
                </a:solidFill>
              </a:rPr>
              <a:t>  </a:t>
            </a:r>
            <a:r>
              <a:rPr lang="en-US" sz="8000" b="1" dirty="0" smtClean="0">
                <a:solidFill>
                  <a:srgbClr val="FF0000"/>
                </a:solidFill>
              </a:rPr>
              <a:t>did 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O:\~VSA~\с дисков\мои картинки\school\ad3a789759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928934"/>
            <a:ext cx="2829177" cy="3538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5572267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3214678" y="1000108"/>
            <a:ext cx="1857388" cy="1062046"/>
          </a:xfrm>
          <a:prstGeom prst="triangl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slept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000108"/>
            <a:ext cx="928694" cy="100013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cat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1071546"/>
            <a:ext cx="1500198" cy="100013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yesterday.</a:t>
            </a:r>
            <a:endParaRPr lang="ru-RU" dirty="0"/>
          </a:p>
        </p:txBody>
      </p:sp>
      <p:pic>
        <p:nvPicPr>
          <p:cNvPr id="1026" name="Picture 2" descr="K:\Мои рисунки\мультяшки\Garfield Slee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642918"/>
            <a:ext cx="1950720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571604" y="2786058"/>
            <a:ext cx="928694" cy="100013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 cat</a:t>
            </a:r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214678" y="2643182"/>
            <a:ext cx="1857388" cy="1062046"/>
          </a:xfrm>
          <a:prstGeom prst="triangl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sleep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43570" y="2714620"/>
            <a:ext cx="1500198" cy="100013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dirty="0" smtClean="0"/>
              <a:t>esterday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4714884"/>
            <a:ext cx="1500198" cy="100013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yesterday.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85720" y="2786058"/>
            <a:ext cx="1071570" cy="10001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Did </a:t>
            </a:r>
            <a:endParaRPr lang="ru-RU" b="1" dirty="0"/>
          </a:p>
        </p:txBody>
      </p:sp>
      <p:sp>
        <p:nvSpPr>
          <p:cNvPr id="15" name="Овал 14"/>
          <p:cNvSpPr/>
          <p:nvPr/>
        </p:nvSpPr>
        <p:spPr>
          <a:xfrm>
            <a:off x="2643174" y="4643446"/>
            <a:ext cx="1571636" cy="114300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d</a:t>
            </a:r>
            <a:r>
              <a:rPr lang="en-US" b="1" dirty="0" smtClean="0"/>
              <a:t>id not </a:t>
            </a:r>
            <a:endParaRPr lang="ru-RU" b="1" dirty="0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286248" y="4572008"/>
            <a:ext cx="1857388" cy="1062046"/>
          </a:xfrm>
          <a:prstGeom prst="triangl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sleep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4714884"/>
            <a:ext cx="928694" cy="100013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cat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00958" y="2714620"/>
            <a:ext cx="357190" cy="100013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?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353633676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80"/>
                            </p:stCondLst>
                            <p:childTnLst>
                              <p:par>
                                <p:cTn id="53" presetID="27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8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80"/>
                            </p:stCondLst>
                            <p:childTnLst>
                              <p:par>
                                <p:cTn id="6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4" grpId="0" animBg="1"/>
      <p:bldP spid="8" grpId="0" animBg="1"/>
      <p:bldP spid="10" grpId="0" animBg="1"/>
      <p:bldP spid="11" grpId="0" build="allAtOnce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357166"/>
            <a:ext cx="446308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Задайте вопросы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043" y="1285860"/>
            <a:ext cx="888095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  My father went to the cinema yesterday.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Did my father go to the cinema yesterday?</a:t>
            </a:r>
            <a:endParaRPr lang="ru-RU" sz="3600" dirty="0" smtClean="0">
              <a:solidFill>
                <a:srgbClr val="FF0000"/>
              </a:solidFill>
            </a:endParaRPr>
          </a:p>
          <a:p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/>
              <a:t>     His sister bought a new dress last week.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Did his sister buy a new dress last week?</a:t>
            </a:r>
            <a:endParaRPr lang="ru-RU" sz="3600" dirty="0" smtClean="0">
              <a:solidFill>
                <a:srgbClr val="FF0000"/>
              </a:solidFill>
            </a:endParaRPr>
          </a:p>
          <a:p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/>
              <a:t>      A dog ate a bone.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Did a dog eat a bone?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26000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1604" y="714356"/>
            <a:ext cx="565250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/>
              <a:t>Галишникова</a:t>
            </a:r>
            <a:r>
              <a:rPr lang="ru-RU" b="1" dirty="0" smtClean="0"/>
              <a:t> </a:t>
            </a:r>
            <a:r>
              <a:rPr lang="ru-RU" b="1" dirty="0" err="1" smtClean="0"/>
              <a:t>Гульнара</a:t>
            </a:r>
            <a:r>
              <a:rPr lang="ru-RU" b="1" dirty="0" smtClean="0"/>
              <a:t> </a:t>
            </a:r>
            <a:r>
              <a:rPr lang="ru-RU" b="1" dirty="0" err="1" smtClean="0"/>
              <a:t>Гаязовна</a:t>
            </a:r>
            <a:endParaRPr lang="ru-RU" b="1" dirty="0" smtClean="0"/>
          </a:p>
          <a:p>
            <a:pPr algn="ctr"/>
            <a:r>
              <a:rPr lang="ru-RU" dirty="0" smtClean="0"/>
              <a:t>учитель английского языка</a:t>
            </a:r>
          </a:p>
          <a:p>
            <a:pPr algn="ctr"/>
            <a:r>
              <a:rPr lang="ru-RU" dirty="0" smtClean="0"/>
              <a:t>МБОУ СОШ № 7</a:t>
            </a:r>
          </a:p>
          <a:p>
            <a:pPr algn="ctr"/>
            <a:r>
              <a:rPr lang="ru-RU" dirty="0" smtClean="0"/>
              <a:t>Г. Сургут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Презентация может быть использована</a:t>
            </a:r>
          </a:p>
          <a:p>
            <a:pPr algn="ctr"/>
            <a:r>
              <a:rPr lang="ru-RU" dirty="0" smtClean="0"/>
              <a:t>для объяснения и тренировки </a:t>
            </a:r>
            <a:r>
              <a:rPr lang="en-US" b="1" dirty="0" smtClean="0"/>
              <a:t>Past Simple Tense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43174" y="3643314"/>
            <a:ext cx="42066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 smtClean="0">
              <a:hlinkClick r:id="rId3"/>
            </a:endParaRPr>
          </a:p>
          <a:p>
            <a:pPr algn="ctr"/>
            <a:r>
              <a:rPr lang="ru-RU" dirty="0" smtClean="0"/>
              <a:t>Использованные ресурсы:</a:t>
            </a:r>
          </a:p>
          <a:p>
            <a:pPr algn="ctr"/>
            <a:endParaRPr lang="ru-RU" dirty="0" smtClean="0">
              <a:hlinkClick r:id="rId3"/>
            </a:endParaRPr>
          </a:p>
          <a:p>
            <a:pPr algn="ctr"/>
            <a:r>
              <a:rPr lang="en-US" dirty="0" smtClean="0">
                <a:hlinkClick r:id="rId3"/>
              </a:rPr>
              <a:t>http://www.futajik.ru/tag/multyashki/</a:t>
            </a:r>
            <a:endParaRPr lang="ru-RU" dirty="0" smtClean="0"/>
          </a:p>
          <a:p>
            <a:pPr algn="ctr"/>
            <a:r>
              <a:rPr lang="en-US" dirty="0" smtClean="0">
                <a:hlinkClick r:id="rId4"/>
              </a:rPr>
              <a:t>http://1smeshariki.ru/oboi/</a:t>
            </a:r>
            <a:endParaRPr lang="ru-RU" dirty="0" smtClean="0"/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Remember!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480"/>
            <a:ext cx="20542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Простое </a:t>
            </a:r>
            <a:r>
              <a:rPr lang="ru-RU" sz="3600" dirty="0" smtClean="0"/>
              <a:t>прошедш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ее время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Past Simple Tense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обозначает действия, которые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произошли в прошлом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534400" cy="75895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Remember 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428736"/>
            <a:ext cx="793678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Правильно говорить о том, </a:t>
            </a:r>
          </a:p>
          <a:p>
            <a:r>
              <a:rPr lang="ru-RU" sz="4400" dirty="0" smtClean="0"/>
              <a:t>что действие произошло</a:t>
            </a:r>
          </a:p>
          <a:p>
            <a:r>
              <a:rPr lang="ru-RU" sz="4400" dirty="0" smtClean="0"/>
              <a:t>в прошлом тебе помогут </a:t>
            </a:r>
          </a:p>
          <a:p>
            <a:r>
              <a:rPr lang="ru-RU" sz="4400" dirty="0" smtClean="0"/>
              <a:t>глаголы во </a:t>
            </a:r>
            <a:r>
              <a:rPr lang="en-US" sz="4400" dirty="0" smtClean="0"/>
              <a:t>II </a:t>
            </a:r>
            <a:r>
              <a:rPr lang="ru-RU" sz="4400" dirty="0" smtClean="0"/>
              <a:t>форме </a:t>
            </a:r>
            <a:r>
              <a:rPr lang="ru-RU" sz="4400" dirty="0" smtClean="0">
                <a:solidFill>
                  <a:srgbClr val="FF0000"/>
                </a:solidFill>
              </a:rPr>
              <a:t>(</a:t>
            </a:r>
            <a:r>
              <a:rPr lang="en-US" sz="4400" dirty="0" smtClean="0">
                <a:solidFill>
                  <a:srgbClr val="FF0000"/>
                </a:solidFill>
              </a:rPr>
              <a:t>V2)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smtClean="0"/>
              <a:t>или</a:t>
            </a:r>
          </a:p>
          <a:p>
            <a:r>
              <a:rPr lang="ru-RU" sz="4400" dirty="0" smtClean="0"/>
              <a:t>добавляем </a:t>
            </a:r>
            <a:r>
              <a:rPr lang="ru-RU" sz="4400" dirty="0" smtClean="0">
                <a:solidFill>
                  <a:srgbClr val="FF0000"/>
                </a:solidFill>
              </a:rPr>
              <a:t>-</a:t>
            </a:r>
            <a:r>
              <a:rPr lang="en-US" sz="4400" dirty="0" err="1" smtClean="0">
                <a:solidFill>
                  <a:srgbClr val="FF0000"/>
                </a:solidFill>
              </a:rPr>
              <a:t>ed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pic>
        <p:nvPicPr>
          <p:cNvPr id="8194" name="Picture 2" descr="O:\~VSA~\рисунки\fbe91c498e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774597"/>
            <a:ext cx="1866508" cy="1852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290"/>
            <a:ext cx="205422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28794" y="857232"/>
            <a:ext cx="65758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   Все глаголы делятся на </a:t>
            </a:r>
          </a:p>
          <a:p>
            <a:r>
              <a:rPr lang="ru-RU" sz="4000" dirty="0" smtClean="0"/>
              <a:t>правильные и неправильные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786058"/>
            <a:ext cx="4115229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        </a:t>
            </a:r>
            <a:r>
              <a:rPr lang="ru-RU" sz="2400" b="1" dirty="0" smtClean="0"/>
              <a:t>правильные</a:t>
            </a:r>
            <a:endParaRPr lang="en-US" sz="2400" b="1" dirty="0" smtClean="0"/>
          </a:p>
          <a:p>
            <a:r>
              <a:rPr lang="en-US" sz="4000" dirty="0" smtClean="0"/>
              <a:t>like – lik</a:t>
            </a:r>
            <a:r>
              <a:rPr lang="en-US" sz="4000" dirty="0" smtClean="0">
                <a:solidFill>
                  <a:srgbClr val="FF0000"/>
                </a:solidFill>
              </a:rPr>
              <a:t>ed </a:t>
            </a:r>
          </a:p>
          <a:p>
            <a:r>
              <a:rPr lang="en-US" sz="4000" dirty="0" smtClean="0"/>
              <a:t>watch – watch</a:t>
            </a:r>
            <a:r>
              <a:rPr lang="en-US" sz="4000" dirty="0" smtClean="0">
                <a:solidFill>
                  <a:srgbClr val="FF0000"/>
                </a:solidFill>
              </a:rPr>
              <a:t>ed</a:t>
            </a:r>
            <a:r>
              <a:rPr lang="en-US" sz="4000" dirty="0" smtClean="0"/>
              <a:t> </a:t>
            </a:r>
          </a:p>
          <a:p>
            <a:r>
              <a:rPr lang="en-US" sz="4000" dirty="0"/>
              <a:t>p</a:t>
            </a:r>
            <a:r>
              <a:rPr lang="en-US" sz="4000" dirty="0" smtClean="0"/>
              <a:t>lay – play</a:t>
            </a:r>
            <a:r>
              <a:rPr lang="en-US" sz="4000" dirty="0" smtClean="0">
                <a:solidFill>
                  <a:srgbClr val="FF0000"/>
                </a:solidFill>
              </a:rPr>
              <a:t>ed</a:t>
            </a:r>
            <a:r>
              <a:rPr lang="en-US" sz="4000" dirty="0" smtClean="0"/>
              <a:t> </a:t>
            </a:r>
          </a:p>
          <a:p>
            <a:r>
              <a:rPr lang="en-US" sz="4000" dirty="0"/>
              <a:t>c</a:t>
            </a:r>
            <a:r>
              <a:rPr lang="en-US" sz="4000" dirty="0" smtClean="0"/>
              <a:t>ount – count</a:t>
            </a:r>
            <a:r>
              <a:rPr lang="en-US" sz="4000" dirty="0" smtClean="0">
                <a:solidFill>
                  <a:srgbClr val="FF0000"/>
                </a:solidFill>
              </a:rPr>
              <a:t>ed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2786058"/>
            <a:ext cx="3619902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     </a:t>
            </a:r>
            <a:r>
              <a:rPr lang="ru-RU" sz="2400" b="1" dirty="0" smtClean="0"/>
              <a:t>неправильные</a:t>
            </a:r>
          </a:p>
          <a:p>
            <a:r>
              <a:rPr lang="en-US" sz="4000" dirty="0" smtClean="0"/>
              <a:t>sleep – </a:t>
            </a:r>
            <a:r>
              <a:rPr lang="en-US" sz="4000" b="1" dirty="0" smtClean="0">
                <a:solidFill>
                  <a:srgbClr val="FF0000"/>
                </a:solidFill>
              </a:rPr>
              <a:t>slept </a:t>
            </a:r>
          </a:p>
          <a:p>
            <a:r>
              <a:rPr lang="en-US" sz="4000" dirty="0"/>
              <a:t>s</a:t>
            </a:r>
            <a:r>
              <a:rPr lang="en-US" sz="4000" dirty="0" smtClean="0"/>
              <a:t>wim – </a:t>
            </a:r>
            <a:r>
              <a:rPr lang="en-US" sz="4000" b="1" dirty="0" smtClean="0">
                <a:solidFill>
                  <a:srgbClr val="FF0000"/>
                </a:solidFill>
              </a:rPr>
              <a:t>swam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go – </a:t>
            </a:r>
            <a:r>
              <a:rPr lang="en-US" sz="4000" b="1" dirty="0" smtClean="0">
                <a:solidFill>
                  <a:srgbClr val="FF0000"/>
                </a:solidFill>
              </a:rPr>
              <a:t>went </a:t>
            </a:r>
          </a:p>
          <a:p>
            <a:r>
              <a:rPr lang="en-US" sz="4000" dirty="0"/>
              <a:t>h</a:t>
            </a:r>
            <a:r>
              <a:rPr lang="en-US" sz="4000" dirty="0" smtClean="0"/>
              <a:t>ave – </a:t>
            </a:r>
            <a:r>
              <a:rPr lang="en-US" sz="4000" b="1" dirty="0" smtClean="0">
                <a:solidFill>
                  <a:srgbClr val="FF0000"/>
                </a:solidFill>
              </a:rPr>
              <a:t>had </a:t>
            </a:r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Remember!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428736"/>
            <a:ext cx="72940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       Слова-спутники </a:t>
            </a:r>
          </a:p>
          <a:p>
            <a:r>
              <a:rPr lang="ru-RU" sz="3200" dirty="0" smtClean="0"/>
              <a:t>         </a:t>
            </a:r>
            <a:r>
              <a:rPr lang="en-US" sz="3200" dirty="0" smtClean="0"/>
              <a:t>   </a:t>
            </a:r>
            <a:r>
              <a:rPr lang="ru-RU" sz="3200" dirty="0" smtClean="0"/>
              <a:t>прошедшего  времени: </a:t>
            </a: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yesterday</a:t>
            </a:r>
            <a:r>
              <a:rPr lang="en-US" sz="3200" dirty="0" smtClean="0"/>
              <a:t>  - </a:t>
            </a:r>
            <a:r>
              <a:rPr lang="ru-RU" sz="3200" i="1" dirty="0" smtClean="0">
                <a:solidFill>
                  <a:srgbClr val="0070C0"/>
                </a:solidFill>
              </a:rPr>
              <a:t>вчера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the day before yesterday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i="1" dirty="0" smtClean="0">
                <a:solidFill>
                  <a:srgbClr val="0070C0"/>
                </a:solidFill>
              </a:rPr>
              <a:t>позавчера</a:t>
            </a:r>
            <a:endParaRPr lang="en-US" sz="3200" i="1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last month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smtClean="0"/>
              <a:t>– </a:t>
            </a:r>
            <a:r>
              <a:rPr lang="ru-RU" sz="3200" i="1" dirty="0" smtClean="0">
                <a:solidFill>
                  <a:srgbClr val="0070C0"/>
                </a:solidFill>
              </a:rPr>
              <a:t>в прошлом месяце</a:t>
            </a:r>
            <a:endParaRPr lang="en-US" sz="3200" i="1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last year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smtClean="0"/>
              <a:t>– </a:t>
            </a:r>
            <a:r>
              <a:rPr lang="ru-RU" sz="3200" i="1" dirty="0" smtClean="0">
                <a:solidFill>
                  <a:srgbClr val="0070C0"/>
                </a:solidFill>
              </a:rPr>
              <a:t>в прошлом году</a:t>
            </a:r>
            <a:endParaRPr lang="en-US" sz="3200" i="1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last week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smtClean="0"/>
              <a:t>– </a:t>
            </a:r>
            <a:r>
              <a:rPr lang="ru-RU" sz="3200" i="1" dirty="0" smtClean="0">
                <a:solidFill>
                  <a:srgbClr val="0070C0"/>
                </a:solidFill>
              </a:rPr>
              <a:t>на прошлой неделе</a:t>
            </a:r>
            <a:endParaRPr lang="en-US" sz="3200" i="1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a year ago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smtClean="0"/>
              <a:t>– </a:t>
            </a:r>
            <a:r>
              <a:rPr lang="ru-RU" sz="3200" i="1" dirty="0" smtClean="0">
                <a:solidFill>
                  <a:srgbClr val="0070C0"/>
                </a:solidFill>
              </a:rPr>
              <a:t>год назад</a:t>
            </a:r>
            <a:endParaRPr lang="en-US" sz="3200" i="1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a week ago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smtClean="0"/>
              <a:t>– </a:t>
            </a:r>
            <a:r>
              <a:rPr lang="ru-RU" sz="3200" i="1" dirty="0" smtClean="0">
                <a:solidFill>
                  <a:srgbClr val="0070C0"/>
                </a:solidFill>
              </a:rPr>
              <a:t>неделю назад</a:t>
            </a:r>
            <a:endParaRPr lang="en-US" sz="3200" i="1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in 2009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smtClean="0"/>
              <a:t>– </a:t>
            </a:r>
            <a:r>
              <a:rPr lang="ru-RU" sz="3200" i="1" dirty="0" smtClean="0">
                <a:solidFill>
                  <a:srgbClr val="0070C0"/>
                </a:solidFill>
              </a:rPr>
              <a:t>в 2009 году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O:\~VSA~\с дисков\мои картинки\school\ad3a789759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1859454" cy="232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Compare: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rgbClr val="002060"/>
                  </a:solidFill>
                </a:ln>
              </a:rPr>
              <a:t>I 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go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dirty="0" smtClean="0">
                <a:ln>
                  <a:solidFill>
                    <a:srgbClr val="002060"/>
                  </a:solidFill>
                </a:ln>
              </a:rPr>
              <a:t>to school every day</a:t>
            </a:r>
          </a:p>
          <a:p>
            <a:endParaRPr lang="en-US" dirty="0" smtClean="0">
              <a:ln>
                <a:solidFill>
                  <a:srgbClr val="002060"/>
                </a:solidFill>
              </a:ln>
            </a:endParaRPr>
          </a:p>
          <a:p>
            <a:pPr>
              <a:buNone/>
            </a:pPr>
            <a:endParaRPr lang="en-US" dirty="0" smtClean="0">
              <a:ln>
                <a:solidFill>
                  <a:srgbClr val="002060"/>
                </a:solidFill>
              </a:ln>
            </a:endParaRPr>
          </a:p>
          <a:p>
            <a:r>
              <a:rPr lang="en-US" dirty="0" smtClean="0">
                <a:ln>
                  <a:solidFill>
                    <a:srgbClr val="002060"/>
                  </a:solidFill>
                </a:ln>
              </a:rPr>
              <a:t>Boys 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play</a:t>
            </a:r>
            <a:r>
              <a:rPr lang="en-US" dirty="0" smtClean="0">
                <a:ln>
                  <a:solidFill>
                    <a:srgbClr val="002060"/>
                  </a:solidFill>
                </a:ln>
              </a:rPr>
              <a:t> football.</a:t>
            </a:r>
          </a:p>
          <a:p>
            <a:endParaRPr lang="en-US" dirty="0" smtClean="0">
              <a:ln>
                <a:solidFill>
                  <a:srgbClr val="002060"/>
                </a:solidFill>
              </a:ln>
            </a:endParaRPr>
          </a:p>
          <a:p>
            <a:endParaRPr lang="en-US" dirty="0" smtClean="0">
              <a:ln>
                <a:solidFill>
                  <a:srgbClr val="002060"/>
                </a:solidFill>
              </a:ln>
            </a:endParaRPr>
          </a:p>
          <a:p>
            <a:r>
              <a:rPr lang="en-US" dirty="0" smtClean="0">
                <a:ln>
                  <a:solidFill>
                    <a:srgbClr val="002060"/>
                  </a:solidFill>
                </a:ln>
              </a:rPr>
              <a:t>Grandma 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watches</a:t>
            </a:r>
            <a:r>
              <a:rPr lang="en-US" dirty="0" smtClean="0">
                <a:ln>
                  <a:solidFill>
                    <a:srgbClr val="002060"/>
                  </a:solidFill>
                </a:ln>
              </a:rPr>
              <a:t> TV in the living room.</a:t>
            </a: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rgbClr val="002060"/>
                  </a:solidFill>
                </a:ln>
              </a:rPr>
              <a:t>I 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went</a:t>
            </a:r>
            <a:r>
              <a:rPr lang="en-US" dirty="0" smtClean="0">
                <a:ln>
                  <a:solidFill>
                    <a:srgbClr val="002060"/>
                  </a:solidFill>
                </a:ln>
              </a:rPr>
              <a:t> to school yesterday.</a:t>
            </a:r>
          </a:p>
          <a:p>
            <a:endParaRPr lang="en-US" dirty="0" smtClean="0">
              <a:ln>
                <a:solidFill>
                  <a:srgbClr val="002060"/>
                </a:solidFill>
              </a:ln>
            </a:endParaRPr>
          </a:p>
          <a:p>
            <a:r>
              <a:rPr lang="en-US" dirty="0" smtClean="0">
                <a:ln>
                  <a:solidFill>
                    <a:srgbClr val="002060"/>
                  </a:solidFill>
                </a:ln>
              </a:rPr>
              <a:t>Girls 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played</a:t>
            </a:r>
            <a:r>
              <a:rPr lang="en-US" dirty="0" smtClean="0">
                <a:ln>
                  <a:solidFill>
                    <a:srgbClr val="002060"/>
                  </a:solidFill>
                </a:ln>
              </a:rPr>
              <a:t> volleyball.</a:t>
            </a:r>
          </a:p>
          <a:p>
            <a:pPr>
              <a:buNone/>
            </a:pPr>
            <a:endParaRPr lang="en-US" dirty="0" smtClean="0">
              <a:ln>
                <a:solidFill>
                  <a:srgbClr val="002060"/>
                </a:solidFill>
              </a:ln>
            </a:endParaRPr>
          </a:p>
          <a:p>
            <a:endParaRPr lang="en-US" dirty="0" smtClean="0">
              <a:ln>
                <a:solidFill>
                  <a:srgbClr val="002060"/>
                </a:solidFill>
              </a:ln>
            </a:endParaRPr>
          </a:p>
          <a:p>
            <a:r>
              <a:rPr lang="en-US" dirty="0" smtClean="0">
                <a:ln>
                  <a:solidFill>
                    <a:srgbClr val="002060"/>
                  </a:solidFill>
                </a:ln>
              </a:rPr>
              <a:t>Mom 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watched</a:t>
            </a:r>
            <a:r>
              <a:rPr lang="en-US" dirty="0" smtClean="0">
                <a:ln>
                  <a:solidFill>
                    <a:srgbClr val="002060"/>
                  </a:solidFill>
                </a:ln>
              </a:rPr>
              <a:t> a film.</a:t>
            </a:r>
          </a:p>
          <a:p>
            <a:pPr>
              <a:buNone/>
            </a:pP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5984" y="1428736"/>
            <a:ext cx="47820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Расскажите о том, </a:t>
            </a:r>
          </a:p>
          <a:p>
            <a:r>
              <a:rPr lang="ru-RU" sz="3600" dirty="0" smtClean="0"/>
              <a:t>что вы делали вчера </a:t>
            </a:r>
          </a:p>
          <a:p>
            <a:r>
              <a:rPr lang="ru-RU" sz="3600" dirty="0" smtClean="0"/>
              <a:t>с друзьями</a:t>
            </a:r>
            <a:endParaRPr lang="ru-RU" sz="3600" dirty="0"/>
          </a:p>
        </p:txBody>
      </p:sp>
      <p:pic>
        <p:nvPicPr>
          <p:cNvPr id="4098" name="Picture 2" descr="O:\~VSA~\рисунки\da07699007f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000504"/>
            <a:ext cx="2357454" cy="2640324"/>
          </a:xfrm>
          <a:prstGeom prst="rect">
            <a:avLst/>
          </a:prstGeom>
          <a:noFill/>
        </p:spPr>
      </p:pic>
      <p:pic>
        <p:nvPicPr>
          <p:cNvPr id="4099" name="Picture 3" descr="O:\~VSA~\рисунки\2d52295978a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429108"/>
            <a:ext cx="1834511" cy="2428892"/>
          </a:xfrm>
          <a:prstGeom prst="rect">
            <a:avLst/>
          </a:prstGeom>
          <a:noFill/>
        </p:spPr>
      </p:pic>
      <p:pic>
        <p:nvPicPr>
          <p:cNvPr id="4100" name="Picture 4" descr="O:\~VSA~\рисунки\646398d4720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85784" y="3714752"/>
            <a:ext cx="2571768" cy="2761190"/>
          </a:xfrm>
          <a:prstGeom prst="rect">
            <a:avLst/>
          </a:prstGeom>
          <a:noFill/>
        </p:spPr>
      </p:pic>
      <p:pic>
        <p:nvPicPr>
          <p:cNvPr id="4101" name="Picture 5" descr="O:\~VSA~\рисунки\dd552b8fa9f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4000504"/>
            <a:ext cx="1981211" cy="254577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758952"/>
          </a:xfrm>
        </p:spPr>
        <p:txBody>
          <a:bodyPr>
            <a:no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Глагол – связка 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be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500034" y="2000240"/>
            <a:ext cx="3927475" cy="4191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600" b="1" dirty="0" smtClean="0"/>
              <a:t>He</a:t>
            </a:r>
            <a:r>
              <a:rPr lang="ru-RU" sz="3600" b="1" dirty="0" smtClean="0"/>
              <a:t>,</a:t>
            </a:r>
            <a:r>
              <a:rPr lang="en-US" sz="3600" b="1" dirty="0" smtClean="0"/>
              <a:t> She</a:t>
            </a:r>
            <a:r>
              <a:rPr lang="ru-RU" sz="3600" b="1" dirty="0" smtClean="0"/>
              <a:t>,</a:t>
            </a:r>
            <a:r>
              <a:rPr lang="en-US" sz="3600" b="1" dirty="0"/>
              <a:t> It</a:t>
            </a:r>
            <a:r>
              <a:rPr lang="ru-RU" sz="3600" b="1" dirty="0" smtClean="0"/>
              <a:t> </a:t>
            </a:r>
          </a:p>
          <a:p>
            <a:pPr lvl="0"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4"/>
          <p:cNvSpPr txBox="1">
            <a:spLocks noRot="1" noChangeArrowheads="1"/>
          </p:cNvSpPr>
          <p:nvPr/>
        </p:nvSpPr>
        <p:spPr>
          <a:xfrm>
            <a:off x="4929190" y="2000240"/>
            <a:ext cx="3927475" cy="41910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en-US" sz="3600" b="1" dirty="0"/>
              <a:t> </a:t>
            </a:r>
            <a:r>
              <a:rPr lang="en-US" sz="3600" b="1" dirty="0" smtClean="0"/>
              <a:t>You</a:t>
            </a:r>
            <a:r>
              <a:rPr lang="ru-RU" sz="3600" b="1" dirty="0" smtClean="0"/>
              <a:t>, </a:t>
            </a:r>
            <a:r>
              <a:rPr lang="en-US" sz="3600" b="1" dirty="0" smtClean="0"/>
              <a:t>They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83568" y="4509120"/>
            <a:ext cx="2694603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chemeClr val="tx1"/>
                </a:solidFill>
              </a:rPr>
              <a:t>was</a:t>
            </a:r>
          </a:p>
          <a:p>
            <a:pPr algn="ctr"/>
            <a:endParaRPr lang="ru-RU" dirty="0"/>
          </a:p>
        </p:txBody>
      </p:sp>
      <p:cxnSp>
        <p:nvCxnSpPr>
          <p:cNvPr id="8" name="Прямая со стрелкой 7"/>
          <p:cNvCxnSpPr>
            <a:stCxn id="6" idx="0"/>
          </p:cNvCxnSpPr>
          <p:nvPr/>
        </p:nvCxnSpPr>
        <p:spPr>
          <a:xfrm flipH="1" flipV="1">
            <a:off x="1115616" y="2708920"/>
            <a:ext cx="915254" cy="1800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2030869" y="2708920"/>
            <a:ext cx="176162" cy="1800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463771" y="2587941"/>
            <a:ext cx="556385" cy="1952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026117" y="2497259"/>
            <a:ext cx="1037949" cy="19525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1" idx="0"/>
          </p:cNvCxnSpPr>
          <p:nvPr/>
        </p:nvCxnSpPr>
        <p:spPr>
          <a:xfrm flipV="1">
            <a:off x="6716765" y="2573459"/>
            <a:ext cx="0" cy="1800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5369463" y="4373659"/>
            <a:ext cx="2694603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smtClean="0">
                <a:solidFill>
                  <a:schemeClr val="tx1"/>
                </a:solidFill>
              </a:rPr>
              <a:t>were</a:t>
            </a:r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2894363" y="2740342"/>
            <a:ext cx="1037949" cy="19525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5369463" y="2649658"/>
            <a:ext cx="915254" cy="1800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676" y="188640"/>
            <a:ext cx="86409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rgbClr val="00B050"/>
                </a:solidFill>
                <a:latin typeface="Times New Roman"/>
                <a:ea typeface="Times New Roman"/>
              </a:rPr>
              <a:t>В утвердительных предложениях:</a:t>
            </a:r>
          </a:p>
          <a:p>
            <a:r>
              <a:rPr lang="en-US" dirty="0" smtClean="0"/>
              <a:t>I </a:t>
            </a:r>
            <a:r>
              <a:rPr lang="en-US" u="sng" dirty="0" smtClean="0"/>
              <a:t>was</a:t>
            </a:r>
            <a:r>
              <a:rPr lang="en-US" dirty="0" smtClean="0"/>
              <a:t> at home yesterday.</a:t>
            </a:r>
          </a:p>
          <a:p>
            <a:endParaRPr lang="en-US" dirty="0" smtClean="0"/>
          </a:p>
          <a:p>
            <a:pPr lvl="0"/>
            <a:r>
              <a:rPr lang="ru-RU" b="1" i="1" u="sng" dirty="0">
                <a:solidFill>
                  <a:srgbClr val="00B050"/>
                </a:solidFill>
                <a:latin typeface="Times New Roman"/>
                <a:ea typeface="Times New Roman"/>
              </a:rPr>
              <a:t>В </a:t>
            </a:r>
            <a:r>
              <a:rPr lang="ru-RU" b="1" i="1" u="sng" dirty="0" smtClean="0">
                <a:solidFill>
                  <a:srgbClr val="00B050"/>
                </a:solidFill>
                <a:latin typeface="Times New Roman"/>
                <a:ea typeface="Times New Roman"/>
              </a:rPr>
              <a:t>отрицательных предложениях</a:t>
            </a:r>
            <a:r>
              <a:rPr lang="ru-RU" b="1" i="1" u="sng" dirty="0">
                <a:solidFill>
                  <a:srgbClr val="00B050"/>
                </a:solidFill>
                <a:latin typeface="Times New Roman"/>
                <a:ea typeface="Times New Roman"/>
              </a:rPr>
              <a:t>: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I </a:t>
            </a:r>
            <a:r>
              <a:rPr lang="en-US" u="sng" dirty="0">
                <a:solidFill>
                  <a:prstClr val="black"/>
                </a:solidFill>
              </a:rPr>
              <a:t>was </a:t>
            </a:r>
            <a:r>
              <a:rPr lang="en-US" u="sng" dirty="0" smtClean="0">
                <a:solidFill>
                  <a:prstClr val="black"/>
                </a:solidFill>
              </a:rPr>
              <a:t>not</a:t>
            </a:r>
            <a:r>
              <a:rPr lang="en-US" dirty="0" smtClean="0">
                <a:solidFill>
                  <a:prstClr val="black"/>
                </a:solidFill>
              </a:rPr>
              <a:t> at </a:t>
            </a:r>
            <a:r>
              <a:rPr lang="en-US" dirty="0">
                <a:solidFill>
                  <a:prstClr val="black"/>
                </a:solidFill>
              </a:rPr>
              <a:t>home </a:t>
            </a:r>
            <a:r>
              <a:rPr lang="en-US" dirty="0" smtClean="0">
                <a:solidFill>
                  <a:prstClr val="black"/>
                </a:solidFill>
              </a:rPr>
              <a:t>yesterday.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ru-RU" b="1" i="1" u="sng" dirty="0">
                <a:solidFill>
                  <a:srgbClr val="00B050"/>
                </a:solidFill>
                <a:latin typeface="Times New Roman"/>
                <a:ea typeface="Times New Roman"/>
              </a:rPr>
              <a:t>В </a:t>
            </a:r>
            <a:r>
              <a:rPr lang="ru-RU" b="1" i="1" u="sng" dirty="0" smtClean="0">
                <a:solidFill>
                  <a:srgbClr val="00B050"/>
                </a:solidFill>
                <a:latin typeface="Times New Roman"/>
                <a:ea typeface="Times New Roman"/>
              </a:rPr>
              <a:t>общем вопросе:</a:t>
            </a:r>
            <a:endParaRPr lang="ru-RU" b="1" i="1" u="sng" dirty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lvl="0"/>
            <a:r>
              <a:rPr lang="en-US" u="sng" dirty="0" smtClean="0">
                <a:solidFill>
                  <a:prstClr val="black"/>
                </a:solidFill>
              </a:rPr>
              <a:t>Were you</a:t>
            </a:r>
            <a:r>
              <a:rPr lang="en-US" dirty="0" smtClean="0">
                <a:solidFill>
                  <a:prstClr val="black"/>
                </a:solidFill>
              </a:rPr>
              <a:t> at </a:t>
            </a:r>
            <a:r>
              <a:rPr lang="en-US" dirty="0">
                <a:solidFill>
                  <a:prstClr val="black"/>
                </a:solidFill>
              </a:rPr>
              <a:t>home </a:t>
            </a:r>
            <a:r>
              <a:rPr lang="en-US" dirty="0" smtClean="0">
                <a:solidFill>
                  <a:prstClr val="black"/>
                </a:solidFill>
              </a:rPr>
              <a:t>yesterday? </a:t>
            </a:r>
            <a:r>
              <a:rPr lang="ru-RU" dirty="0" smtClean="0">
                <a:solidFill>
                  <a:prstClr val="black"/>
                </a:solidFill>
              </a:rPr>
              <a:t>(Глагол ставится на первое место</a:t>
            </a:r>
            <a:r>
              <a:rPr lang="en-US" dirty="0" smtClean="0">
                <a:solidFill>
                  <a:prstClr val="black"/>
                </a:solidFill>
              </a:rPr>
              <a:t>? </a:t>
            </a:r>
            <a:r>
              <a:rPr lang="ru-RU" dirty="0" smtClean="0">
                <a:solidFill>
                  <a:prstClr val="black"/>
                </a:solidFill>
              </a:rPr>
              <a:t>Меняется местоимение.)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Ответ: </a:t>
            </a:r>
            <a:r>
              <a:rPr lang="en-US" dirty="0" smtClean="0">
                <a:solidFill>
                  <a:prstClr val="black"/>
                </a:solidFill>
              </a:rPr>
              <a:t> Yes, I was.      No, I wasn’t.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ru-RU" b="1" i="1" u="sng" dirty="0">
                <a:solidFill>
                  <a:srgbClr val="00B050"/>
                </a:solidFill>
                <a:latin typeface="Times New Roman"/>
                <a:ea typeface="Times New Roman"/>
              </a:rPr>
              <a:t>В </a:t>
            </a:r>
            <a:r>
              <a:rPr lang="ru-RU" b="1" i="1" u="sng" dirty="0" smtClean="0">
                <a:solidFill>
                  <a:srgbClr val="00B050"/>
                </a:solidFill>
                <a:latin typeface="Times New Roman"/>
                <a:ea typeface="Times New Roman"/>
              </a:rPr>
              <a:t>специальном вопросе:</a:t>
            </a:r>
            <a:endParaRPr lang="en-US" b="1" i="1" u="sng" dirty="0" smtClean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Where </a:t>
            </a:r>
            <a:r>
              <a:rPr lang="en-US" u="sng" dirty="0" smtClean="0">
                <a:solidFill>
                  <a:prstClr val="black"/>
                </a:solidFill>
              </a:rPr>
              <a:t>were you  </a:t>
            </a:r>
            <a:r>
              <a:rPr lang="en-US" dirty="0" smtClean="0">
                <a:solidFill>
                  <a:prstClr val="black"/>
                </a:solidFill>
              </a:rPr>
              <a:t>yesterday</a:t>
            </a:r>
            <a:r>
              <a:rPr lang="en-US" dirty="0">
                <a:solidFill>
                  <a:prstClr val="black"/>
                </a:solidFill>
              </a:rPr>
              <a:t>?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Ответ: </a:t>
            </a:r>
            <a:r>
              <a:rPr lang="en-US" dirty="0">
                <a:solidFill>
                  <a:prstClr val="black"/>
                </a:solidFill>
              </a:rPr>
              <a:t>I </a:t>
            </a:r>
            <a:r>
              <a:rPr lang="en-US" u="sng" dirty="0">
                <a:solidFill>
                  <a:prstClr val="black"/>
                </a:solidFill>
              </a:rPr>
              <a:t>was</a:t>
            </a:r>
            <a:r>
              <a:rPr lang="en-US" dirty="0">
                <a:solidFill>
                  <a:prstClr val="black"/>
                </a:solidFill>
              </a:rPr>
              <a:t> at home yesterday.</a:t>
            </a:r>
          </a:p>
          <a:p>
            <a:pPr lvl="0"/>
            <a:endParaRPr lang="en-US" b="1" i="1" u="sng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b="1" i="1" u="sng" dirty="0" smtClean="0">
                <a:solidFill>
                  <a:srgbClr val="00B050"/>
                </a:solidFill>
                <a:latin typeface="Times New Roman"/>
                <a:ea typeface="Times New Roman"/>
              </a:rPr>
              <a:t>Вопрос к подлежащему:</a:t>
            </a:r>
            <a:endParaRPr lang="ru-RU" b="1" i="1" u="sng" dirty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lvl="0"/>
            <a:r>
              <a:rPr lang="en-US" u="sng" dirty="0" smtClean="0">
                <a:solidFill>
                  <a:prstClr val="black"/>
                </a:solidFill>
              </a:rPr>
              <a:t>Who was  </a:t>
            </a:r>
            <a:r>
              <a:rPr lang="en-US" dirty="0" smtClean="0">
                <a:solidFill>
                  <a:prstClr val="black"/>
                </a:solidFill>
              </a:rPr>
              <a:t>at home</a:t>
            </a:r>
            <a:r>
              <a:rPr lang="en-US" dirty="0">
                <a:solidFill>
                  <a:prstClr val="black"/>
                </a:solidFill>
              </a:rPr>
              <a:t> yesterday</a:t>
            </a:r>
            <a:r>
              <a:rPr lang="en-US" dirty="0" smtClean="0">
                <a:solidFill>
                  <a:prstClr val="black"/>
                </a:solidFill>
              </a:rPr>
              <a:t>?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Ответ</a:t>
            </a:r>
            <a:r>
              <a:rPr lang="ru-RU" dirty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prstClr val="black"/>
                </a:solidFill>
              </a:rPr>
              <a:t>I </a:t>
            </a:r>
            <a:r>
              <a:rPr lang="en-US" u="sng" dirty="0">
                <a:solidFill>
                  <a:prstClr val="black"/>
                </a:solidFill>
              </a:rPr>
              <a:t>was</a:t>
            </a:r>
            <a:r>
              <a:rPr lang="en-US" dirty="0">
                <a:solidFill>
                  <a:prstClr val="black"/>
                </a:solidFill>
              </a:rPr>
              <a:t> at home yesterday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en-US" b="1" i="1" u="sng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2000" b="1" i="1" u="sng" dirty="0" smtClean="0">
                <a:solidFill>
                  <a:srgbClr val="00B050"/>
                </a:solidFill>
                <a:latin typeface="Times New Roman"/>
                <a:ea typeface="Times New Roman"/>
              </a:rPr>
              <a:t>Разделительный вопрос:</a:t>
            </a:r>
            <a:endParaRPr lang="ru-RU" sz="2000" b="1" i="1" u="sng" dirty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You were at </a:t>
            </a:r>
            <a:r>
              <a:rPr lang="en-US" dirty="0">
                <a:solidFill>
                  <a:prstClr val="black"/>
                </a:solidFill>
              </a:rPr>
              <a:t>home </a:t>
            </a:r>
            <a:r>
              <a:rPr lang="en-US" dirty="0" smtClean="0">
                <a:solidFill>
                  <a:prstClr val="black"/>
                </a:solidFill>
              </a:rPr>
              <a:t>yesterday, weren’t you?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Ответ: </a:t>
            </a:r>
            <a:r>
              <a:rPr lang="en-US" dirty="0">
                <a:solidFill>
                  <a:prstClr val="black"/>
                </a:solidFill>
              </a:rPr>
              <a:t> Yes, I was.      No, I wasn’t.</a:t>
            </a: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887615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525</TotalTime>
  <Words>543</Words>
  <Application>Microsoft Office PowerPoint</Application>
  <PresentationFormat>Экран (4:3)</PresentationFormat>
  <Paragraphs>149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Официальная</vt:lpstr>
      <vt:lpstr>Past Simple Tense</vt:lpstr>
      <vt:lpstr>Remember!</vt:lpstr>
      <vt:lpstr>Remember !</vt:lpstr>
      <vt:lpstr>Презентация PowerPoint</vt:lpstr>
      <vt:lpstr>Remember!</vt:lpstr>
      <vt:lpstr>Compare:</vt:lpstr>
      <vt:lpstr>Презентация PowerPoint</vt:lpstr>
      <vt:lpstr>Глагол – связка to be</vt:lpstr>
      <vt:lpstr>Презентация PowerPoint</vt:lpstr>
      <vt:lpstr>Как задать вопрос?</vt:lpstr>
      <vt:lpstr>Отрицательные формы</vt:lpstr>
      <vt:lpstr>Презентация PowerPoint</vt:lpstr>
      <vt:lpstr>Презентация PowerPoint</vt:lpstr>
      <vt:lpstr>Презентация PowerPoint</vt:lpstr>
      <vt:lpstr>Remember!</vt:lpstr>
      <vt:lpstr>Презентация PowerPoint</vt:lpstr>
      <vt:lpstr>Презентация PowerPoint</vt:lpstr>
      <vt:lpstr>Презентация PowerPoint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Simple Tense</dc:title>
  <dc:creator>Илья ***</dc:creator>
  <cp:lastModifiedBy>Гульнара</cp:lastModifiedBy>
  <cp:revision>56</cp:revision>
  <dcterms:created xsi:type="dcterms:W3CDTF">2010-01-18T18:30:00Z</dcterms:created>
  <dcterms:modified xsi:type="dcterms:W3CDTF">2014-02-24T09:20:21Z</dcterms:modified>
</cp:coreProperties>
</file>