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71" r:id="rId7"/>
    <p:sldId id="262" r:id="rId8"/>
    <p:sldId id="273" r:id="rId9"/>
    <p:sldId id="263" r:id="rId10"/>
    <p:sldId id="264" r:id="rId11"/>
    <p:sldId id="266" r:id="rId12"/>
    <p:sldId id="265" r:id="rId13"/>
    <p:sldId id="274" r:id="rId14"/>
    <p:sldId id="278" r:id="rId15"/>
    <p:sldId id="279" r:id="rId16"/>
    <p:sldId id="280" r:id="rId17"/>
    <p:sldId id="281" r:id="rId18"/>
    <p:sldId id="283" r:id="rId19"/>
    <p:sldId id="284" r:id="rId20"/>
    <p:sldId id="285" r:id="rId21"/>
    <p:sldId id="267" r:id="rId22"/>
    <p:sldId id="268" r:id="rId23"/>
    <p:sldId id="287" r:id="rId24"/>
    <p:sldId id="288" r:id="rId25"/>
    <p:sldId id="269" r:id="rId26"/>
    <p:sldId id="286" r:id="rId27"/>
    <p:sldId id="270" r:id="rId28"/>
    <p:sldId id="291" r:id="rId29"/>
    <p:sldId id="290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856" autoAdjust="0"/>
  </p:normalViewPr>
  <p:slideViewPr>
    <p:cSldViewPr>
      <p:cViewPr varScale="1">
        <p:scale>
          <a:sx n="58" d="100"/>
          <a:sy n="58" d="100"/>
        </p:scale>
        <p:origin x="-17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D53DA-8B1B-47BD-A410-76BCBD13C2BD}" type="datetimeFigureOut">
              <a:rPr lang="en-US"/>
              <a:pPr>
                <a:defRPr/>
              </a:pPr>
              <a:t>12/20/2014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4FB1F-974A-426F-A6FE-213EC9E0D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66AF4-49F3-4312-9A85-FD4F88E5DA1E}" type="datetimeFigureOut">
              <a:rPr lang="en-US"/>
              <a:pPr>
                <a:defRPr/>
              </a:pPr>
              <a:t>12/20/2014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F04CF-1A34-4EC1-932B-3C71CF3C8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4BDFD-20CE-4C49-86D2-9E8C92E219B1}" type="datetimeFigureOut">
              <a:rPr lang="en-US"/>
              <a:pPr>
                <a:defRPr/>
              </a:pPr>
              <a:t>12/20/2014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37BFE-62DD-4AB2-9E60-12E25C5D0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70750-65A3-40B1-A21B-847C4B0F5738}" type="datetimeFigureOut">
              <a:rPr lang="en-US"/>
              <a:pPr>
                <a:defRPr/>
              </a:pPr>
              <a:t>12/20/2014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0119A-FCA4-4EE3-BFAB-A4C1C13F6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5734D-BBF5-4E74-A864-3F40972B521A}" type="datetimeFigureOut">
              <a:rPr lang="en-US"/>
              <a:pPr>
                <a:defRPr/>
              </a:pPr>
              <a:t>12/20/2014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862DF-79E5-4B4A-B032-14CC9AAC2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7C8B7-44A9-4C3D-9832-643A7C694EBA}" type="datetimeFigureOut">
              <a:rPr lang="en-US"/>
              <a:pPr>
                <a:defRPr/>
              </a:pPr>
              <a:t>12/20/2014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EFDAA-A55D-48EB-85A4-096B1222C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2CA69-A048-4FBB-89A3-5577084E604F}" type="datetimeFigureOut">
              <a:rPr lang="en-US"/>
              <a:pPr>
                <a:defRPr/>
              </a:pPr>
              <a:t>12/20/2014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E698B-B163-4080-9F9D-73BD55C62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498D0-F17B-4667-A290-B58464D07536}" type="datetimeFigureOut">
              <a:rPr lang="en-US"/>
              <a:pPr>
                <a:defRPr/>
              </a:pPr>
              <a:t>12/20/2014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8CF8C-4F1A-4C7D-AA7A-4F30A3E5F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83A0B-07BA-4B2B-B1F0-B1EAF1D33710}" type="datetimeFigureOut">
              <a:rPr lang="en-US"/>
              <a:pPr>
                <a:defRPr/>
              </a:pPr>
              <a:t>12/20/2014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BD44F-0868-4F86-B5FD-274FDD96C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F219E-1897-42EB-AD68-04D49742E4DF}" type="datetimeFigureOut">
              <a:rPr lang="en-US"/>
              <a:pPr>
                <a:defRPr/>
              </a:pPr>
              <a:t>12/20/2014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7C5EF-E9FF-4516-A2A7-4CD8DDBAE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5754D-144D-4ED5-87E1-B09199B51F3C}" type="datetimeFigureOut">
              <a:rPr lang="en-US"/>
              <a:pPr>
                <a:defRPr/>
              </a:pPr>
              <a:t>12/20/2014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7BDEE-8134-4CD7-8697-E9A0B29FB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6A8482-214E-4EE0-9627-D27A840F5631}" type="datetimeFigureOut">
              <a:rPr lang="en-US"/>
              <a:pPr>
                <a:defRPr/>
              </a:pPr>
              <a:t>12/20/2014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9A7B3B-4C78-412B-AF53-5E5DBAF81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69" TargetMode="External"/><Relationship Id="rId2" Type="http://schemas.openxmlformats.org/officeDocument/2006/relationships/hyperlink" Target="http://ru.wikipedia.org/wiki/1961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6112" y="1865312"/>
            <a:ext cx="76200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Михаил Тимофеевич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Калашников</a:t>
            </a:r>
          </a:p>
        </p:txBody>
      </p:sp>
      <p:sp>
        <p:nvSpPr>
          <p:cNvPr id="13315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209800" y="5181600"/>
            <a:ext cx="6553200" cy="45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Яцкина Г.В., учитель МБОУ «Топкановская ООШ»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-152400"/>
            <a:ext cx="237917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Начало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00400" y="-152400"/>
            <a:ext cx="51906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создания     АКМ</a:t>
            </a:r>
          </a:p>
        </p:txBody>
      </p:sp>
      <p:sp>
        <p:nvSpPr>
          <p:cNvPr id="22531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143000" y="5105400"/>
            <a:ext cx="6400800" cy="1752600"/>
          </a:xfrm>
        </p:spPr>
        <p:txBody>
          <a:bodyPr/>
          <a:lstStyle/>
          <a:p>
            <a:pPr eaLnBrk="1" hangingPunct="1"/>
            <a:r>
              <a:rPr lang="ru-RU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 1945 года Михаил Тимофеевич Калашников начал разработку автоматического 7,62 мм оружия</a:t>
            </a:r>
          </a:p>
        </p:txBody>
      </p:sp>
      <p:pic>
        <p:nvPicPr>
          <p:cNvPr id="22532" name="Рисунок 6" descr="102517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219200"/>
            <a:ext cx="5089525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-152400"/>
            <a:ext cx="31021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Принятие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05848" y="-128587"/>
            <a:ext cx="4858702" cy="923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на вооружение</a:t>
            </a:r>
          </a:p>
        </p:txBody>
      </p:sp>
      <p:pic>
        <p:nvPicPr>
          <p:cNvPr id="23555" name="Рисунок 3" descr="phoca_thumb_l_0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76200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62000" y="5105400"/>
            <a:ext cx="7696200" cy="1295400"/>
          </a:xfrm>
        </p:spPr>
        <p:txBody>
          <a:bodyPr/>
          <a:lstStyle/>
          <a:p>
            <a:pPr eaLnBrk="1" hangingPunct="1"/>
            <a:r>
              <a:rPr lang="ru-RU" sz="2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1947 году автомат Калашникова побеждает в конкурсе  и принимается на вооружение.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52400"/>
            <a:ext cx="441184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Производство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72200" y="-152400"/>
            <a:ext cx="185339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АК 74</a:t>
            </a:r>
          </a:p>
        </p:txBody>
      </p:sp>
      <p:pic>
        <p:nvPicPr>
          <p:cNvPr id="24579" name="Рисунок 3" descr="4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367982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267200" y="1524000"/>
            <a:ext cx="4419600" cy="2743200"/>
          </a:xfrm>
        </p:spPr>
        <p:txBody>
          <a:bodyPr/>
          <a:lstStyle/>
          <a:p>
            <a:pPr algn="l" eaLnBrk="1" hangingPunct="1"/>
            <a:r>
              <a:rPr lang="ru-RU" sz="3000" smtClean="0">
                <a:solidFill>
                  <a:srgbClr val="898989"/>
                </a:solidFill>
              </a:rPr>
              <a:t> 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 20 мая 1949 года  было выпущено 1500 автоматов,они успешно прошли войсковые испытания и были приняты на вооружение Советской Армии. </a:t>
            </a:r>
          </a:p>
        </p:txBody>
      </p:sp>
      <p:sp>
        <p:nvSpPr>
          <p:cNvPr id="24581" name="Прямоугольник 6"/>
          <p:cNvSpPr>
            <a:spLocks noChangeArrowheads="1"/>
          </p:cNvSpPr>
          <p:nvPr/>
        </p:nvSpPr>
        <p:spPr bwMode="auto">
          <a:xfrm>
            <a:off x="533400" y="46482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том же году создатель автомата был удостоен Сталинской премии первой степени и ордена Красной Звезды.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38200"/>
          </a:xfrm>
        </p:spPr>
        <p:txBody>
          <a:bodyPr/>
          <a:lstStyle/>
          <a:p>
            <a:r>
              <a:rPr lang="ru-RU" sz="4000" smtClean="0">
                <a:solidFill>
                  <a:schemeClr val="tx2"/>
                </a:solidFill>
              </a:rPr>
              <a:t>7.62 мм автомат Калашникова АК-47</a:t>
            </a:r>
          </a:p>
        </p:txBody>
      </p:sp>
      <p:pic>
        <p:nvPicPr>
          <p:cNvPr id="25602" name="Picture 4" descr="2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828800"/>
            <a:ext cx="8077200" cy="46482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1143000"/>
          </a:xfrm>
        </p:spPr>
        <p:txBody>
          <a:bodyPr/>
          <a:lstStyle/>
          <a:p>
            <a:r>
              <a:rPr lang="ru-RU" sz="4000" smtClean="0"/>
              <a:t>5.45 мм автомат Калашникова АК-74</a:t>
            </a:r>
          </a:p>
        </p:txBody>
      </p:sp>
      <p:pic>
        <p:nvPicPr>
          <p:cNvPr id="26626" name="Picture 3" descr="a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628775"/>
            <a:ext cx="8424863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90600"/>
          </a:xfrm>
        </p:spPr>
        <p:txBody>
          <a:bodyPr/>
          <a:lstStyle/>
          <a:p>
            <a:r>
              <a:rPr lang="ru-RU" smtClean="0"/>
              <a:t>АК-102</a:t>
            </a:r>
          </a:p>
        </p:txBody>
      </p:sp>
      <p:pic>
        <p:nvPicPr>
          <p:cNvPr id="27650" name="Picture 3" descr="ak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133600"/>
            <a:ext cx="82804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38200"/>
          </a:xfrm>
        </p:spPr>
        <p:txBody>
          <a:bodyPr/>
          <a:lstStyle/>
          <a:p>
            <a:r>
              <a:rPr lang="ru-RU" smtClean="0">
                <a:solidFill>
                  <a:srgbClr val="FF3300"/>
                </a:solidFill>
              </a:rPr>
              <a:t>АКМ</a:t>
            </a:r>
          </a:p>
        </p:txBody>
      </p:sp>
      <p:pic>
        <p:nvPicPr>
          <p:cNvPr id="28674" name="Picture 3" descr="ak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905000"/>
            <a:ext cx="8424862" cy="46482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14400"/>
          </a:xfrm>
        </p:spPr>
        <p:txBody>
          <a:bodyPr/>
          <a:lstStyle/>
          <a:p>
            <a:r>
              <a:rPr lang="ru-RU" sz="4000" smtClean="0">
                <a:solidFill>
                  <a:schemeClr val="tx2"/>
                </a:solidFill>
              </a:rPr>
              <a:t>АКМС – АКМ со складным прикладом</a:t>
            </a:r>
          </a:p>
        </p:txBody>
      </p:sp>
      <p:pic>
        <p:nvPicPr>
          <p:cNvPr id="29698" name="Picture 3" descr="ak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276475"/>
            <a:ext cx="8208963" cy="4352925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655638"/>
          </a:xfrm>
        </p:spPr>
        <p:txBody>
          <a:bodyPr/>
          <a:lstStyle/>
          <a:p>
            <a:r>
              <a:rPr lang="ru-RU" sz="4000" smtClean="0">
                <a:solidFill>
                  <a:schemeClr val="tx2"/>
                </a:solidFill>
              </a:rPr>
              <a:t>АКС – 74 УБ</a:t>
            </a:r>
          </a:p>
        </p:txBody>
      </p:sp>
      <p:pic>
        <p:nvPicPr>
          <p:cNvPr id="30722" name="Picture 3" descr="ak1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2590800"/>
            <a:ext cx="7920038" cy="3883025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85800"/>
          </a:xfrm>
        </p:spPr>
        <p:txBody>
          <a:bodyPr/>
          <a:lstStyle/>
          <a:p>
            <a:r>
              <a:rPr lang="ru-RU" sz="4000" smtClean="0">
                <a:solidFill>
                  <a:schemeClr val="tx2"/>
                </a:solidFill>
              </a:rPr>
              <a:t>ПКМС на станке Степанова</a:t>
            </a:r>
          </a:p>
        </p:txBody>
      </p:sp>
      <p:pic>
        <p:nvPicPr>
          <p:cNvPr id="31746" name="Picture 3" descr="ak1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773238"/>
            <a:ext cx="8208963" cy="488315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525" y="-125412"/>
            <a:ext cx="3482043" cy="923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Биография</a:t>
            </a:r>
          </a:p>
        </p:txBody>
      </p:sp>
      <p:sp>
        <p:nvSpPr>
          <p:cNvPr id="14338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038600" y="1676400"/>
            <a:ext cx="4267200" cy="2514600"/>
          </a:xfrm>
        </p:spPr>
        <p:txBody>
          <a:bodyPr/>
          <a:lstStyle/>
          <a:p>
            <a:pPr algn="l" eaLnBrk="1" hangingPunct="1"/>
            <a:r>
              <a:rPr lang="ru-RU" sz="2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Родился будущий конструктор в селе Курья Алтайского края. Он был семнадцатым ребёнком в многодетной крестьянской семье, в которой родилось девятнадцать, а выжило восемь детей.</a:t>
            </a:r>
          </a:p>
        </p:txBody>
      </p:sp>
      <p:pic>
        <p:nvPicPr>
          <p:cNvPr id="14339" name="Рисунок 4" descr="71199944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6800"/>
            <a:ext cx="251460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одзаголовок 3"/>
          <p:cNvSpPr txBox="1">
            <a:spLocks/>
          </p:cNvSpPr>
          <p:nvPr/>
        </p:nvSpPr>
        <p:spPr bwMode="auto">
          <a:xfrm>
            <a:off x="762000" y="4343400"/>
            <a:ext cx="7696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Отец</a:t>
            </a:r>
            <a:r>
              <a:rPr lang="en-US" sz="2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Калашников Тимофей Александрович (1883—1930).</a:t>
            </a:r>
          </a:p>
          <a:p>
            <a:endParaRPr lang="ru-RU" sz="22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Мать</a:t>
            </a:r>
            <a:r>
              <a:rPr lang="en-US" sz="2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Калашникова Александра Фроловна (1884—1957).</a:t>
            </a:r>
          </a:p>
        </p:txBody>
      </p:sp>
      <p:sp>
        <p:nvSpPr>
          <p:cNvPr id="4" name="Прямоугольник 1"/>
          <p:cNvSpPr/>
          <p:nvPr/>
        </p:nvSpPr>
        <p:spPr>
          <a:xfrm>
            <a:off x="5465763" y="176213"/>
            <a:ext cx="2780312" cy="923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Детские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65925" y="862013"/>
            <a:ext cx="1831656" cy="923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годы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685800"/>
          </a:xfrm>
        </p:spPr>
        <p:txBody>
          <a:bodyPr/>
          <a:lstStyle/>
          <a:p>
            <a:r>
              <a:rPr lang="ru-RU" sz="4000" smtClean="0">
                <a:solidFill>
                  <a:schemeClr val="tx2"/>
                </a:solidFill>
              </a:rPr>
              <a:t>ПК на сошках</a:t>
            </a:r>
          </a:p>
        </p:txBody>
      </p:sp>
      <p:pic>
        <p:nvPicPr>
          <p:cNvPr id="32770" name="Picture 3" descr="ak1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981200"/>
            <a:ext cx="8280400" cy="4638675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52400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Присвоение докторской степени</a:t>
            </a:r>
          </a:p>
        </p:txBody>
      </p:sp>
      <p:pic>
        <p:nvPicPr>
          <p:cNvPr id="33794" name="Рисунок 2" descr="img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2895600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52800" y="1676400"/>
            <a:ext cx="5257800" cy="35052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 1971 году по совокупности исследовательско - конструкторских работ и изобретений Калашникову присвоена учёная степень доктора технических наук. Он является академиком 16 различных российских и зарубежных академий. Имеет 35 авторских свидетельств на изобретения.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0"/>
            <a:ext cx="765703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Профессиональный рост</a:t>
            </a:r>
          </a:p>
        </p:txBody>
      </p:sp>
      <p:pic>
        <p:nvPicPr>
          <p:cNvPr id="34818" name="Рисунок 2" descr="Mikhail_Kalashnikov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2743200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05200" y="1524000"/>
            <a:ext cx="5105400" cy="3352800"/>
          </a:xfrm>
        </p:spPr>
        <p:txBody>
          <a:bodyPr/>
          <a:lstStyle/>
          <a:p>
            <a:pPr algn="l" eaLnBrk="1" hangingPunct="1"/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 1969 году Михаилу Тимофеевичу Калашникову было присвоено воинское звание полковника;</a:t>
            </a:r>
          </a:p>
          <a:p>
            <a:pPr algn="l" eaLnBrk="1" hangingPunct="1"/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 1994 году воинское звание генерал-майора;</a:t>
            </a:r>
          </a:p>
          <a:p>
            <a:pPr algn="l" eaLnBrk="1" hangingPunct="1"/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 1999 году воинское звание генерал-лейтенанта.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 flipV="1">
            <a:off x="381000" y="-152400"/>
            <a:ext cx="8229600" cy="152400"/>
          </a:xfrm>
        </p:spPr>
        <p:txBody>
          <a:bodyPr/>
          <a:lstStyle/>
          <a:p>
            <a:endParaRPr lang="ru-RU" sz="4000" smtClean="0"/>
          </a:p>
        </p:txBody>
      </p:sp>
      <p:pic>
        <p:nvPicPr>
          <p:cNvPr id="35842" name="Picture 4" descr="Награды Герой Социалистического Труда - 1958 г.  Герои Социалистического Труда -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295400"/>
            <a:ext cx="8001000" cy="51816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1143000"/>
          </a:xfrm>
        </p:spPr>
        <p:txBody>
          <a:bodyPr/>
          <a:lstStyle/>
          <a:p>
            <a:r>
              <a:rPr lang="ru-RU" sz="2400" b="1" smtClean="0">
                <a:solidFill>
                  <a:schemeClr val="tx2"/>
                </a:solidFill>
              </a:rPr>
              <a:t> Самой главной своей наградой М.</a:t>
            </a:r>
            <a:r>
              <a:rPr lang="ru-RU" sz="2400" b="1" smtClean="0">
                <a:solidFill>
                  <a:schemeClr val="tx2"/>
                </a:solidFill>
                <a:latin typeface="Arial" charset="0"/>
              </a:rPr>
              <a:t>т.</a:t>
            </a:r>
            <a:r>
              <a:rPr lang="ru-RU" sz="2400" b="1" smtClean="0">
                <a:solidFill>
                  <a:schemeClr val="tx2"/>
                </a:solidFill>
              </a:rPr>
              <a:t>Калашников считал орден Андрея Первозванного - Покровителя России.</a:t>
            </a:r>
            <a:endParaRPr lang="ru-RU" sz="4000" smtClean="0"/>
          </a:p>
        </p:txBody>
      </p:sp>
      <p:pic>
        <p:nvPicPr>
          <p:cNvPr id="36866" name="Picture 4" descr="Самая главная награда Самой главной своей наградой М.Калашников считает орден Ан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2438400"/>
            <a:ext cx="8153400" cy="33528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28600"/>
            <a:ext cx="36549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Последние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05421" y="-228600"/>
            <a:ext cx="393857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годы жизни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</a:t>
            </a:r>
          </a:p>
        </p:txBody>
      </p:sp>
      <p:pic>
        <p:nvPicPr>
          <p:cNvPr id="37891" name="Рисунок 3" descr="10x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810000" y="1371600"/>
            <a:ext cx="4876800" cy="41910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ru-RU" sz="19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 2012 году здоровье Михаила Тимофеевича стало ухудшаться в связи с преклонным возрастом.  В декабре был госпитализирован в Республиканский клинико-диагностический центр (РКДЦ) Удмуртии на плановое обследование. К началу лета 2013 года состояние конструктора вновь ухудшилось. В Москве Михаилу Тимофеевичу был поставлен диагноз</a:t>
            </a:r>
            <a:r>
              <a:rPr lang="ru-RU"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тромбоэмболия лёгочной артерии. Михаил Тимофеевич Калашников умер 23 декабря 2013 года. Незадолго до смерти он был переведен в реанимацию с диагнозом «желудочное кровотечение». </a:t>
            </a:r>
          </a:p>
        </p:txBody>
      </p:sp>
      <p:sp>
        <p:nvSpPr>
          <p:cNvPr id="37893" name="Прямоугольник 6"/>
          <p:cNvSpPr>
            <a:spLocks noChangeArrowheads="1"/>
          </p:cNvSpPr>
          <p:nvPr/>
        </p:nvSpPr>
        <p:spPr bwMode="auto">
          <a:xfrm>
            <a:off x="457200" y="5565775"/>
            <a:ext cx="82296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9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b="1">
                <a:latin typeface="Times New Roman" pitchFamily="18" charset="0"/>
                <a:cs typeface="Times New Roman" pitchFamily="18" charset="0"/>
              </a:rPr>
              <a:t>Похоронен Михаил Тимофеевич на Федеральном военном мемориальном кладбище.</a:t>
            </a:r>
            <a:endParaRPr lang="ru-RU" sz="1900" b="1">
              <a:latin typeface="Calibri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>
          <a:xfrm flipV="1">
            <a:off x="685800" y="1600200"/>
            <a:ext cx="8229600" cy="76200"/>
          </a:xfrm>
        </p:spPr>
        <p:txBody>
          <a:bodyPr/>
          <a:lstStyle/>
          <a:p>
            <a:endParaRPr lang="ru-RU" sz="4000" smtClean="0"/>
          </a:p>
        </p:txBody>
      </p:sp>
      <p:pic>
        <p:nvPicPr>
          <p:cNvPr id="38914" name="Picture 4" descr="Бюст Калашниковав с.КурьяАлтайского края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600200"/>
            <a:ext cx="8077200" cy="52578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90800" y="1371600"/>
            <a:ext cx="4038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Созданное оружие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5800" y="2514600"/>
            <a:ext cx="2438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76600" y="2514600"/>
            <a:ext cx="2438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Пулеметы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67400" y="2514600"/>
            <a:ext cx="2438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Карабины</a:t>
            </a:r>
          </a:p>
        </p:txBody>
      </p:sp>
      <p:sp>
        <p:nvSpPr>
          <p:cNvPr id="39941" name="TextBox 6"/>
          <p:cNvSpPr txBox="1">
            <a:spLocks noChangeArrowheads="1"/>
          </p:cNvSpPr>
          <p:nvPr/>
        </p:nvSpPr>
        <p:spPr bwMode="auto">
          <a:xfrm>
            <a:off x="762000" y="3276600"/>
            <a:ext cx="20574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АК 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АКН  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АКМ 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АКМС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АКМСУ 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АКМН 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АКМСН  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АКС74УН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АКС74УБ 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АК-101 (5,56 мм) 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АК-102 (5,56 мм) 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АК-103 (7,62 мм) 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АК-104 (7,62 мм)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АК-105 (5,45 мм)</a:t>
            </a:r>
          </a:p>
        </p:txBody>
      </p:sp>
      <p:sp>
        <p:nvSpPr>
          <p:cNvPr id="39942" name="TextBox 7"/>
          <p:cNvSpPr txBox="1">
            <a:spLocks noChangeArrowheads="1"/>
          </p:cNvSpPr>
          <p:nvPr/>
        </p:nvSpPr>
        <p:spPr bwMode="auto">
          <a:xfrm>
            <a:off x="3657600" y="3276600"/>
            <a:ext cx="1446213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РПК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РПКС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РПК74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РПКС74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ПК (</a:t>
            </a:r>
            <a:r>
              <a:rPr lang="ru-RU" sz="1600">
                <a:latin typeface="Times New Roman" pitchFamily="18" charset="0"/>
                <a:cs typeface="Times New Roman" pitchFamily="18" charset="0"/>
                <a:hlinkClick r:id="rId2" tooltip="1961"/>
              </a:rPr>
              <a:t>1961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ПКС (</a:t>
            </a:r>
            <a:r>
              <a:rPr lang="ru-RU" sz="1600">
                <a:latin typeface="Times New Roman" pitchFamily="18" charset="0"/>
                <a:cs typeface="Times New Roman" pitchFamily="18" charset="0"/>
                <a:hlinkClick r:id="rId2" tooltip="1961"/>
              </a:rPr>
              <a:t>1961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ПКМ (</a:t>
            </a:r>
            <a:r>
              <a:rPr lang="ru-RU" sz="1600">
                <a:latin typeface="Times New Roman" pitchFamily="18" charset="0"/>
                <a:cs typeface="Times New Roman" pitchFamily="18" charset="0"/>
                <a:hlinkClick r:id="rId3" tooltip="1969"/>
              </a:rPr>
              <a:t>1969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ПКМС 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ПКТ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ПКБ (7,62 мм)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ПКМБ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РПК74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РПКС74 </a:t>
            </a:r>
          </a:p>
        </p:txBody>
      </p:sp>
      <p:sp>
        <p:nvSpPr>
          <p:cNvPr id="39943" name="TextBox 8"/>
          <p:cNvSpPr txBox="1">
            <a:spLocks noChangeArrowheads="1"/>
          </p:cNvSpPr>
          <p:nvPr/>
        </p:nvSpPr>
        <p:spPr bwMode="auto">
          <a:xfrm>
            <a:off x="5867400" y="3352800"/>
            <a:ext cx="2819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 «Сайга» с оптическим прицелом (7,62 мм)</a:t>
            </a:r>
          </a:p>
          <a:p>
            <a:r>
              <a:rPr lang="ru-RU">
                <a:latin typeface="Calibri" pitchFamily="34" charset="0"/>
              </a:rPr>
              <a:t>«Сайга 5,6»</a:t>
            </a:r>
          </a:p>
          <a:p>
            <a:r>
              <a:rPr lang="ru-RU">
                <a:latin typeface="Calibri" pitchFamily="34" charset="0"/>
              </a:rPr>
              <a:t>«Сайга 5,6С»</a:t>
            </a:r>
          </a:p>
          <a:p>
            <a:r>
              <a:rPr lang="ru-RU">
                <a:latin typeface="Calibri" pitchFamily="34" charset="0"/>
              </a:rPr>
              <a:t>«Сайга-410»</a:t>
            </a:r>
          </a:p>
          <a:p>
            <a:r>
              <a:rPr lang="ru-RU">
                <a:latin typeface="Calibri" pitchFamily="34" charset="0"/>
              </a:rPr>
              <a:t>«Сайга-20»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3" name="Picture 5" descr="0008-008-Mozamb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81534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5943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324600" y="2127250"/>
            <a:ext cx="2819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Мирного неба </a:t>
            </a:r>
          </a:p>
          <a:p>
            <a:endParaRPr lang="ru-RU" sz="2400" b="1">
              <a:solidFill>
                <a:schemeClr val="accent2"/>
              </a:solidFill>
            </a:endParaRPr>
          </a:p>
          <a:p>
            <a:r>
              <a:rPr lang="ru-RU" sz="2400" b="1">
                <a:solidFill>
                  <a:schemeClr val="accent2"/>
                </a:solidFill>
              </a:rPr>
              <a:t>    всем вам!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2" descr="pic_135870594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3108325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ru-RU" sz="1800" smtClean="0"/>
              <a:t/>
            </a:r>
            <a:br>
              <a:rPr lang="ru-RU" sz="1800" smtClean="0"/>
            </a:br>
            <a:endParaRPr lang="ru-RU" sz="1800" smtClean="0"/>
          </a:p>
        </p:txBody>
      </p:sp>
      <p:sp>
        <p:nvSpPr>
          <p:cNvPr id="15363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733800" y="1295400"/>
            <a:ext cx="4953000" cy="2438400"/>
          </a:xfrm>
        </p:spPr>
        <p:txBody>
          <a:bodyPr/>
          <a:lstStyle/>
          <a:p>
            <a:pPr algn="l" eaLnBrk="1" hangingPunct="1"/>
            <a:r>
              <a:rPr lang="ru-RU" sz="2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Ф.И.О.: </a:t>
            </a:r>
            <a:r>
              <a:rPr lang="ru-RU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Калашников Михаил Тимофеевич.</a:t>
            </a:r>
            <a:br>
              <a:rPr lang="ru-RU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Дата Рождения: </a:t>
            </a:r>
            <a:r>
              <a:rPr lang="ru-RU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ноября 1919 года.</a:t>
            </a:r>
            <a:br>
              <a:rPr lang="ru-RU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 рождения: </a:t>
            </a:r>
            <a:r>
              <a:rPr lang="ru-RU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 Курья, Алтайская губерния, РСФСР.</a:t>
            </a:r>
            <a:br>
              <a:rPr lang="ru-RU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Дата смерти: </a:t>
            </a:r>
            <a:r>
              <a:rPr lang="ru-RU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 декабря 2013 (94 года).</a:t>
            </a:r>
            <a:br>
              <a:rPr lang="ru-RU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533400" y="3657600"/>
            <a:ext cx="7620000" cy="22860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5365" name="Прямоугольник 6"/>
          <p:cNvSpPr>
            <a:spLocks noChangeArrowheads="1"/>
          </p:cNvSpPr>
          <p:nvPr/>
        </p:nvSpPr>
        <p:spPr bwMode="auto">
          <a:xfrm>
            <a:off x="457200" y="3733800"/>
            <a:ext cx="7924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latin typeface="Times New Roman" pitchFamily="18" charset="0"/>
                <a:cs typeface="Times New Roman" pitchFamily="18" charset="0"/>
              </a:rPr>
              <a:t>Рода войск: 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Вооружённые силы РФ.</a:t>
            </a:r>
            <a:br>
              <a:rPr lang="ru-RU" sz="2200"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latin typeface="Times New Roman" pitchFamily="18" charset="0"/>
                <a:cs typeface="Times New Roman" pitchFamily="18" charset="0"/>
              </a:rPr>
              <a:t>Годы службы: 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1938-2013</a:t>
            </a:r>
            <a:br>
              <a:rPr lang="ru-RU" sz="2200"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latin typeface="Times New Roman" pitchFamily="18" charset="0"/>
                <a:cs typeface="Times New Roman" pitchFamily="18" charset="0"/>
              </a:rPr>
              <a:t>Звание: 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Генерал-лейтенант</a:t>
            </a:r>
            <a:br>
              <a:rPr lang="ru-RU" sz="2200"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latin typeface="Times New Roman" pitchFamily="18" charset="0"/>
                <a:cs typeface="Times New Roman" pitchFamily="18" charset="0"/>
              </a:rPr>
              <a:t>Сражение: 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Великая Отечественная война</a:t>
            </a:r>
          </a:p>
        </p:txBody>
      </p:sp>
      <p:pic>
        <p:nvPicPr>
          <p:cNvPr id="15366" name="Picture 8" descr="Родился и рос я на Алтае, в поселке Курья. Родился я совсем хилым, и не было, 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686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7772400" cy="3810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 1930 году семья  — Тимофея Александровича Калашникова, признанная кулацкой, была сослана из Алтайского края в Томскую область, посёлок Нижняя Маховая. </a:t>
            </a:r>
          </a:p>
          <a:p>
            <a:pPr eaLnBrk="1" hangingPunct="1">
              <a:lnSpc>
                <a:spcPct val="80000"/>
              </a:lnSpc>
            </a:pPr>
            <a:endParaRPr lang="ru-RU" sz="2800" b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детских лет         Михаил Тимофеевич  интересовался техникой, с интересом исследуя устройство и принципы работы разных механизмов.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школе увлекался физикой, геометрией  и литературой.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-152400"/>
            <a:ext cx="292580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Военное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38800" y="-152400"/>
            <a:ext cx="225414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17411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95600" y="1295400"/>
            <a:ext cx="5715000" cy="3124200"/>
          </a:xfrm>
        </p:spPr>
        <p:txBody>
          <a:bodyPr/>
          <a:lstStyle/>
          <a:p>
            <a:pPr eaLnBrk="1" hangingPunct="1"/>
            <a:r>
              <a:rPr lang="ru-RU" sz="2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Осенью 1938 года был призван в Красную Армию в Киевский Особый военный округ. После курса младших командиров получил специальность механика-водителя танка и служил в 12-й танковой дивизии в г. Стрый (Западная Украина). </a:t>
            </a:r>
          </a:p>
        </p:txBody>
      </p:sp>
      <p:pic>
        <p:nvPicPr>
          <p:cNvPr id="17412" name="Рисунок 5" descr="13720_07_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24384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Подзаголовок 4"/>
          <p:cNvSpPr txBox="1">
            <a:spLocks/>
          </p:cNvSpPr>
          <p:nvPr/>
        </p:nvSpPr>
        <p:spPr bwMode="auto">
          <a:xfrm>
            <a:off x="533400" y="4724400"/>
            <a:ext cx="8077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Прямоугольник 7"/>
          <p:cNvSpPr>
            <a:spLocks noChangeArrowheads="1"/>
          </p:cNvSpPr>
          <p:nvPr/>
        </p:nvSpPr>
        <p:spPr bwMode="auto">
          <a:xfrm>
            <a:off x="609600" y="4572000"/>
            <a:ext cx="78486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Уже там проявил свои изобретательские способности — разработал инерционный счётчик выстрелов из танковой пушки, приспособление к пистолету ТТ для повышения эффективности стрельбы через щели в башне танка, счётчик моторесурса танка.</a:t>
            </a:r>
            <a:endParaRPr lang="ru-RU" sz="2200" b="1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8434" name="Picture 4" descr="Первая награда За свои первые изобретения был награжден генералом Г.К.Жуковым им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066800"/>
            <a:ext cx="8229600" cy="52578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2400" y="-152400"/>
            <a:ext cx="523984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Великая </a:t>
            </a:r>
            <a:r>
              <a:rPr lang="ru-RU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Отечест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8200" y="-152400"/>
            <a:ext cx="417583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венная война</a:t>
            </a:r>
          </a:p>
        </p:txBody>
      </p:sp>
      <p:sp>
        <p:nvSpPr>
          <p:cNvPr id="19459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43200" y="1295400"/>
            <a:ext cx="5867400" cy="1752600"/>
          </a:xfrm>
        </p:spPr>
        <p:txBody>
          <a:bodyPr/>
          <a:lstStyle/>
          <a:p>
            <a:pPr eaLnBrk="1" hangingPunct="1"/>
            <a:r>
              <a:rPr lang="ru-RU" sz="2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Великую Отечественную войну начал в августе 1941 года командиром танка в звании старшего сержанта, и в октябре под Брянском был тяжело ранен. В госпитале по-настоящему загорелся идеей создания своего образца автоматического оружия. </a:t>
            </a:r>
          </a:p>
        </p:txBody>
      </p:sp>
      <p:pic>
        <p:nvPicPr>
          <p:cNvPr id="19460" name="Рисунок 5" descr="Mikhail_Kalashnikov[1]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2286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Прямоугольник 6"/>
          <p:cNvSpPr>
            <a:spLocks noChangeArrowheads="1"/>
          </p:cNvSpPr>
          <p:nvPr/>
        </p:nvSpPr>
        <p:spPr bwMode="auto">
          <a:xfrm>
            <a:off x="533400" y="4267200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 Я начал делать наброски и чертежи, сопоставляя и анализируя собственные впечатления о боях, мнения товарищей по оружию, содержание книг госпитальной библиотеки.»</a:t>
            </a:r>
            <a:endParaRPr lang="ru-RU" sz="2200" b="1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52400"/>
            <a:ext cx="531107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 образец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91200" y="-152400"/>
            <a:ext cx="30403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автомата</a:t>
            </a:r>
          </a:p>
        </p:txBody>
      </p:sp>
      <p:pic>
        <p:nvPicPr>
          <p:cNvPr id="21507" name="Рисунок 3" descr="800px-AK-SMG-194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572000" y="1752600"/>
            <a:ext cx="4038600" cy="1752600"/>
          </a:xfrm>
        </p:spPr>
        <p:txBody>
          <a:bodyPr/>
          <a:lstStyle/>
          <a:p>
            <a:pPr eaLnBrk="1" hangingPunct="1"/>
            <a:r>
              <a:rPr lang="ru-RU" sz="2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1941 году Михаил Тимофеевич создал первый образец пистолета-пулемета</a:t>
            </a:r>
          </a:p>
        </p:txBody>
      </p:sp>
      <p:sp>
        <p:nvSpPr>
          <p:cNvPr id="21509" name="Подзаголовок 5"/>
          <p:cNvSpPr txBox="1">
            <a:spLocks/>
          </p:cNvSpPr>
          <p:nvPr/>
        </p:nvSpPr>
        <p:spPr bwMode="auto">
          <a:xfrm>
            <a:off x="762000" y="4267200"/>
            <a:ext cx="7239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1944 году он создал опытный образец самозарядного карабина, который частично послужил прототипом для создания автомата.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551</Words>
  <Application>Microsoft Office PowerPoint</Application>
  <PresentationFormat>Экран (4:3)</PresentationFormat>
  <Paragraphs>76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Office Theme</vt:lpstr>
      <vt:lpstr>Слайд 1</vt:lpstr>
      <vt:lpstr>Слайд 2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7.62 мм автомат Калашникова АК-47</vt:lpstr>
      <vt:lpstr>5.45 мм автомат Калашникова АК-74</vt:lpstr>
      <vt:lpstr>АК-102</vt:lpstr>
      <vt:lpstr>АКМ</vt:lpstr>
      <vt:lpstr>АКМС – АКМ со складным прикладом</vt:lpstr>
      <vt:lpstr>АКС – 74 УБ</vt:lpstr>
      <vt:lpstr>ПКМС на станке Степанова</vt:lpstr>
      <vt:lpstr>ПК на сошках</vt:lpstr>
      <vt:lpstr>Слайд 21</vt:lpstr>
      <vt:lpstr>Слайд 22</vt:lpstr>
      <vt:lpstr>Слайд 23</vt:lpstr>
      <vt:lpstr> Самой главной своей наградой М.т.Калашников считал орден Андрея Первозванного - Покровителя России.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user</cp:lastModifiedBy>
  <cp:revision>20</cp:revision>
  <dcterms:created xsi:type="dcterms:W3CDTF">2013-10-28T09:12:00Z</dcterms:created>
  <dcterms:modified xsi:type="dcterms:W3CDTF">2014-12-20T11:50:00Z</dcterms:modified>
</cp:coreProperties>
</file>