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0" r:id="rId2"/>
    <p:sldId id="275" r:id="rId3"/>
    <p:sldId id="266" r:id="rId4"/>
    <p:sldId id="276" r:id="rId5"/>
    <p:sldId id="296" r:id="rId6"/>
    <p:sldId id="295" r:id="rId7"/>
    <p:sldId id="263" r:id="rId8"/>
    <p:sldId id="297" r:id="rId9"/>
    <p:sldId id="277" r:id="rId10"/>
    <p:sldId id="264" r:id="rId11"/>
    <p:sldId id="278" r:id="rId12"/>
    <p:sldId id="279" r:id="rId13"/>
    <p:sldId id="294" r:id="rId14"/>
    <p:sldId id="298" r:id="rId15"/>
    <p:sldId id="260" r:id="rId16"/>
    <p:sldId id="261" r:id="rId17"/>
    <p:sldId id="268" r:id="rId18"/>
    <p:sldId id="280" r:id="rId19"/>
    <p:sldId id="281" r:id="rId20"/>
    <p:sldId id="282" r:id="rId21"/>
    <p:sldId id="283" r:id="rId22"/>
    <p:sldId id="284" r:id="rId23"/>
    <p:sldId id="285" r:id="rId24"/>
    <p:sldId id="271" r:id="rId25"/>
    <p:sldId id="269" r:id="rId26"/>
    <p:sldId id="267" r:id="rId27"/>
    <p:sldId id="286" r:id="rId28"/>
    <p:sldId id="289" r:id="rId29"/>
    <p:sldId id="257" r:id="rId30"/>
    <p:sldId id="272" r:id="rId31"/>
    <p:sldId id="262" r:id="rId32"/>
    <p:sldId id="273" r:id="rId33"/>
    <p:sldId id="290" r:id="rId34"/>
    <p:sldId id="258" r:id="rId35"/>
    <p:sldId id="274" r:id="rId36"/>
    <p:sldId id="291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9ED6D1"/>
    <a:srgbClr val="A6ECB8"/>
    <a:srgbClr val="8AC9DA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98" autoAdjust="0"/>
  </p:normalViewPr>
  <p:slideViewPr>
    <p:cSldViewPr>
      <p:cViewPr>
        <p:scale>
          <a:sx n="53" d="100"/>
          <a:sy n="53" d="100"/>
        </p:scale>
        <p:origin x="-1554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E413DC2-0D49-449E-80CE-1F7DAD7748CE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E7FFA03-C256-4081-B2C5-3A86C3CF5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99E956-C97C-4EDE-9AAC-3F2D254B98C0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2DB220-405B-4917-BF04-4A284A4664C6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01F62-B42E-4B84-A49C-9FC3AEF2A620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8E9C8-808F-4889-A47A-959BB44D3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47DCB-420B-468A-8BE2-D2CA78019802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F18FC-2EA9-4502-B345-2CE951FAB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F2CD5-4706-4777-B679-3073334D7900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40F0C-4CF0-4217-A029-24911714D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B33AE-A919-48F7-8AFD-86510E1DBD9A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B8068-A3DE-4B9D-A294-7AA687879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86EC4-C3A0-4DEA-A8C5-7B9212AC2A5F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67A98-3473-4543-AD25-D0F0EDFE9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A09D1-DC1C-4C9D-8B0A-F5A649403F33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CE12B-6052-4865-9B68-87DD60351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53078-E91D-4D7E-99AB-319C6FCDFB96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C5261-2611-4473-BDB9-D66B97236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DB4D8-0BDE-4E28-9606-1C9E1B5DB759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A241E-A654-47F7-BDC7-DE235FFA5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2445C-A96A-49F8-B8CC-566F312F88B9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54267-C46B-4FB6-9184-17CE341AF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F10F-0C10-4BA7-867C-474B39EA301A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A1EA5-3C2E-49A8-B383-58FDDC605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70F6D-1FD2-4809-9EB2-05D425A152E3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A94A-91CA-48B7-B1C0-44AEE9424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B56398-4FF1-4CA1-9DCD-E455116AB8D5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3FEF01-C8A7-4818-89F2-CB6F10ADE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9;&#1088;&#1086;&#1082;%20&#1055;&#1080;&#1088;&#1072;&#1084;&#1080;&#1076;&#1072;\&#1040;&#1091;&#1076;&#1080;&#1086;%20&#1085;&#1072;&#1095;&#1072;&#1083;&#1086;.wma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6;&#1077;&#1085;&#1103;\&#1059;&#1095;&#1080;&#1090;&#1077;&#1083;&#1100;%20&#1075;&#1086;&#1076;&#1072;\&#1059;&#1088;&#1086;&#1082;%20&#1055;&#1080;&#1088;&#1072;&#1084;&#1080;&#1076;&#1072;\&#1060;&#1080;&#1083;&#1100;&#1084;%207%20&#1095;&#1091;&#1076;&#1077;&#1089;%20&#1089;&#1074;&#1077;&#1090;&#1072;.wm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9;&#1088;&#1086;&#1082;%20&#1055;&#1080;&#1088;&#1072;&#1084;&#1080;&#1076;&#1072;\&#1040;&#1091;&#1076;&#1080;&#1086;_&#1092;&#1080;&#1079;&#1084;&#1080;&#1085;&#1091;&#1090;&#1082;&#1072;.wma" TargetMode="Externa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slide" Target="slide27.xml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tmn.fio.ru/works/26x/304/images/ogon.gif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8" y="176"/>
            <a:chExt cx="5408" cy="3928"/>
          </a:xfrm>
        </p:grpSpPr>
        <p:sp>
          <p:nvSpPr>
            <p:cNvPr id="4101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099" name="Рисунок 4" descr="47909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Аудио начал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8" y="176"/>
            <a:chExt cx="5408" cy="3928"/>
          </a:xfrm>
        </p:grpSpPr>
        <p:sp>
          <p:nvSpPr>
            <p:cNvPr id="1038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8" name="Группа 22"/>
          <p:cNvGrpSpPr>
            <a:grpSpLocks/>
          </p:cNvGrpSpPr>
          <p:nvPr/>
        </p:nvGrpSpPr>
        <p:grpSpPr bwMode="auto">
          <a:xfrm>
            <a:off x="500063" y="500063"/>
            <a:ext cx="7643812" cy="5940425"/>
            <a:chOff x="500034" y="500042"/>
            <a:chExt cx="7643841" cy="5940281"/>
          </a:xfrm>
        </p:grpSpPr>
        <p:sp>
          <p:nvSpPr>
            <p:cNvPr id="1029" name="Freeform 17"/>
            <p:cNvSpPr>
              <a:spLocks/>
            </p:cNvSpPr>
            <p:nvPr/>
          </p:nvSpPr>
          <p:spPr bwMode="auto">
            <a:xfrm>
              <a:off x="500063" y="4230895"/>
              <a:ext cx="7629169" cy="2209428"/>
            </a:xfrm>
            <a:custGeom>
              <a:avLst/>
              <a:gdLst>
                <a:gd name="T0" fmla="*/ 0 w 2084"/>
                <a:gd name="T1" fmla="*/ 2147483647 h 912"/>
                <a:gd name="T2" fmla="*/ 2147483647 w 2084"/>
                <a:gd name="T3" fmla="*/ 2147483647 h 912"/>
                <a:gd name="T4" fmla="*/ 2147483647 w 2084"/>
                <a:gd name="T5" fmla="*/ 0 h 912"/>
                <a:gd name="T6" fmla="*/ 2147483647 w 2084"/>
                <a:gd name="T7" fmla="*/ 2147483647 h 912"/>
                <a:gd name="T8" fmla="*/ 2147483647 w 2084"/>
                <a:gd name="T9" fmla="*/ 2147483647 h 912"/>
                <a:gd name="T10" fmla="*/ 0 w 2084"/>
                <a:gd name="T11" fmla="*/ 2147483647 h 9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84"/>
                <a:gd name="T19" fmla="*/ 0 h 912"/>
                <a:gd name="T20" fmla="*/ 2084 w 2084"/>
                <a:gd name="T21" fmla="*/ 912 h 9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84" h="912">
                  <a:moveTo>
                    <a:pt x="0" y="524"/>
                  </a:moveTo>
                  <a:lnTo>
                    <a:pt x="664" y="32"/>
                  </a:lnTo>
                  <a:lnTo>
                    <a:pt x="1392" y="0"/>
                  </a:lnTo>
                  <a:lnTo>
                    <a:pt x="2084" y="488"/>
                  </a:lnTo>
                  <a:lnTo>
                    <a:pt x="960" y="912"/>
                  </a:lnTo>
                  <a:lnTo>
                    <a:pt x="0" y="528"/>
                  </a:lnTo>
                </a:path>
              </a:pathLst>
            </a:custGeom>
            <a:solidFill>
              <a:srgbClr val="33CC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" name="Freeform 18"/>
            <p:cNvSpPr>
              <a:spLocks/>
            </p:cNvSpPr>
            <p:nvPr/>
          </p:nvSpPr>
          <p:spPr bwMode="auto">
            <a:xfrm>
              <a:off x="500063" y="500063"/>
              <a:ext cx="5000625" cy="5009974"/>
            </a:xfrm>
            <a:custGeom>
              <a:avLst/>
              <a:gdLst>
                <a:gd name="T0" fmla="*/ 2147483647 w 1348"/>
                <a:gd name="T1" fmla="*/ 0 h 2068"/>
                <a:gd name="T2" fmla="*/ 0 w 1348"/>
                <a:gd name="T3" fmla="*/ 2147483647 h 2068"/>
                <a:gd name="T4" fmla="*/ 0 60000 65536"/>
                <a:gd name="T5" fmla="*/ 0 60000 65536"/>
                <a:gd name="T6" fmla="*/ 0 w 1348"/>
                <a:gd name="T7" fmla="*/ 0 h 2068"/>
                <a:gd name="T8" fmla="*/ 1348 w 1348"/>
                <a:gd name="T9" fmla="*/ 2068 h 20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48" h="2068">
                  <a:moveTo>
                    <a:pt x="1348" y="0"/>
                  </a:moveTo>
                  <a:lnTo>
                    <a:pt x="0" y="20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" name="Freeform 19"/>
            <p:cNvSpPr>
              <a:spLocks/>
            </p:cNvSpPr>
            <p:nvPr/>
          </p:nvSpPr>
          <p:spPr bwMode="auto">
            <a:xfrm>
              <a:off x="5500688" y="500064"/>
              <a:ext cx="2628544" cy="4922760"/>
            </a:xfrm>
            <a:custGeom>
              <a:avLst/>
              <a:gdLst>
                <a:gd name="T0" fmla="*/ 0 w 692"/>
                <a:gd name="T1" fmla="*/ 0 h 2028"/>
                <a:gd name="T2" fmla="*/ 2147483647 w 692"/>
                <a:gd name="T3" fmla="*/ 2147483647 h 2028"/>
                <a:gd name="T4" fmla="*/ 0 60000 65536"/>
                <a:gd name="T5" fmla="*/ 0 60000 65536"/>
                <a:gd name="T6" fmla="*/ 0 w 692"/>
                <a:gd name="T7" fmla="*/ 0 h 2028"/>
                <a:gd name="T8" fmla="*/ 692 w 692"/>
                <a:gd name="T9" fmla="*/ 2028 h 20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92" h="2028">
                  <a:moveTo>
                    <a:pt x="0" y="0"/>
                  </a:moveTo>
                  <a:lnTo>
                    <a:pt x="692" y="202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" name="Freeform 23"/>
            <p:cNvSpPr>
              <a:spLocks/>
            </p:cNvSpPr>
            <p:nvPr/>
          </p:nvSpPr>
          <p:spPr bwMode="auto">
            <a:xfrm>
              <a:off x="4014459" y="509754"/>
              <a:ext cx="1493618" cy="5930569"/>
            </a:xfrm>
            <a:custGeom>
              <a:avLst/>
              <a:gdLst>
                <a:gd name="T0" fmla="*/ 2147483647 w 408"/>
                <a:gd name="T1" fmla="*/ 0 h 2448"/>
                <a:gd name="T2" fmla="*/ 0 w 408"/>
                <a:gd name="T3" fmla="*/ 2147483647 h 2448"/>
                <a:gd name="T4" fmla="*/ 0 60000 65536"/>
                <a:gd name="T5" fmla="*/ 0 60000 65536"/>
                <a:gd name="T6" fmla="*/ 0 w 408"/>
                <a:gd name="T7" fmla="*/ 0 h 2448"/>
                <a:gd name="T8" fmla="*/ 408 w 408"/>
                <a:gd name="T9" fmla="*/ 2448 h 24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8" h="2448">
                  <a:moveTo>
                    <a:pt x="408" y="0"/>
                  </a:moveTo>
                  <a:lnTo>
                    <a:pt x="0" y="244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24"/>
            <p:cNvSpPr>
              <a:spLocks/>
            </p:cNvSpPr>
            <p:nvPr/>
          </p:nvSpPr>
          <p:spPr bwMode="auto">
            <a:xfrm>
              <a:off x="500063" y="5422823"/>
              <a:ext cx="7614525" cy="1017500"/>
            </a:xfrm>
            <a:custGeom>
              <a:avLst/>
              <a:gdLst>
                <a:gd name="T0" fmla="*/ 0 w 2080"/>
                <a:gd name="T1" fmla="*/ 2147483647 h 420"/>
                <a:gd name="T2" fmla="*/ 2147483647 w 2080"/>
                <a:gd name="T3" fmla="*/ 2147483647 h 420"/>
                <a:gd name="T4" fmla="*/ 2147483647 w 2080"/>
                <a:gd name="T5" fmla="*/ 0 h 420"/>
                <a:gd name="T6" fmla="*/ 0 60000 65536"/>
                <a:gd name="T7" fmla="*/ 0 60000 65536"/>
                <a:gd name="T8" fmla="*/ 0 60000 65536"/>
                <a:gd name="T9" fmla="*/ 0 w 2080"/>
                <a:gd name="T10" fmla="*/ 0 h 420"/>
                <a:gd name="T11" fmla="*/ 2080 w 2080"/>
                <a:gd name="T12" fmla="*/ 420 h 4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0" h="420">
                  <a:moveTo>
                    <a:pt x="0" y="36"/>
                  </a:moveTo>
                  <a:lnTo>
                    <a:pt x="960" y="420"/>
                  </a:lnTo>
                  <a:lnTo>
                    <a:pt x="208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7572786" y="3019586"/>
            <a:ext cx="263580" cy="329476"/>
          </p:xfrm>
          <a:graphic>
            <a:graphicData uri="http://schemas.openxmlformats.org/presentationml/2006/ole">
              <p:oleObj spid="_x0000_s1026" name="Формула" r:id="rId3" imgW="114120" imgH="215640" progId="Equation.3">
                <p:embed/>
              </p:oleObj>
            </a:graphicData>
          </a:graphic>
        </p:graphicFrame>
        <p:sp>
          <p:nvSpPr>
            <p:cNvPr id="1034" name="Freeform 32"/>
            <p:cNvSpPr>
              <a:spLocks/>
            </p:cNvSpPr>
            <p:nvPr/>
          </p:nvSpPr>
          <p:spPr bwMode="auto">
            <a:xfrm>
              <a:off x="500034" y="500042"/>
              <a:ext cx="7629169" cy="5940259"/>
            </a:xfrm>
            <a:custGeom>
              <a:avLst/>
              <a:gdLst>
                <a:gd name="T0" fmla="*/ 0 w 2084"/>
                <a:gd name="T1" fmla="*/ 2147483647 h 2452"/>
                <a:gd name="T2" fmla="*/ 2147483647 w 2084"/>
                <a:gd name="T3" fmla="*/ 2147483647 h 2452"/>
                <a:gd name="T4" fmla="*/ 2147483647 w 2084"/>
                <a:gd name="T5" fmla="*/ 2147483647 h 2452"/>
                <a:gd name="T6" fmla="*/ 2147483647 w 2084"/>
                <a:gd name="T7" fmla="*/ 0 h 2452"/>
                <a:gd name="T8" fmla="*/ 2147483647 w 2084"/>
                <a:gd name="T9" fmla="*/ 2147483647 h 2452"/>
                <a:gd name="T10" fmla="*/ 2147483647 w 2084"/>
                <a:gd name="T11" fmla="*/ 0 h 2452"/>
                <a:gd name="T12" fmla="*/ 0 w 2084"/>
                <a:gd name="T13" fmla="*/ 2147483647 h 24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4"/>
                <a:gd name="T22" fmla="*/ 0 h 2452"/>
                <a:gd name="T23" fmla="*/ 2084 w 2084"/>
                <a:gd name="T24" fmla="*/ 2452 h 24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4" h="2452">
                  <a:moveTo>
                    <a:pt x="0" y="2068"/>
                  </a:moveTo>
                  <a:lnTo>
                    <a:pt x="960" y="2452"/>
                  </a:lnTo>
                  <a:lnTo>
                    <a:pt x="2084" y="2024"/>
                  </a:lnTo>
                  <a:lnTo>
                    <a:pt x="1380" y="0"/>
                  </a:lnTo>
                  <a:lnTo>
                    <a:pt x="1368" y="4"/>
                  </a:lnTo>
                  <a:lnTo>
                    <a:pt x="1352" y="0"/>
                  </a:lnTo>
                  <a:lnTo>
                    <a:pt x="0" y="2068"/>
                  </a:lnTo>
                  <a:close/>
                </a:path>
              </a:pathLst>
            </a:custGeom>
            <a:solidFill>
              <a:srgbClr val="33CCFF">
                <a:alpha val="3607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auto">
            <a:xfrm>
              <a:off x="500063" y="4230895"/>
              <a:ext cx="7643812" cy="1279143"/>
            </a:xfrm>
            <a:custGeom>
              <a:avLst/>
              <a:gdLst>
                <a:gd name="T0" fmla="*/ 0 w 2088"/>
                <a:gd name="T1" fmla="*/ 2147483647 h 528"/>
                <a:gd name="T2" fmla="*/ 2147483647 w 2088"/>
                <a:gd name="T3" fmla="*/ 2147483647 h 528"/>
                <a:gd name="T4" fmla="*/ 2147483647 w 2088"/>
                <a:gd name="T5" fmla="*/ 0 h 528"/>
                <a:gd name="T6" fmla="*/ 2147483647 w 2088"/>
                <a:gd name="T7" fmla="*/ 2147483647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8"/>
                <a:gd name="T13" fmla="*/ 0 h 528"/>
                <a:gd name="T14" fmla="*/ 2088 w 20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8" h="528">
                  <a:moveTo>
                    <a:pt x="0" y="528"/>
                  </a:moveTo>
                  <a:lnTo>
                    <a:pt x="648" y="32"/>
                  </a:lnTo>
                  <a:lnTo>
                    <a:pt x="1392" y="0"/>
                  </a:lnTo>
                  <a:lnTo>
                    <a:pt x="2088" y="49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1"/>
            <p:cNvSpPr>
              <a:spLocks/>
            </p:cNvSpPr>
            <p:nvPr/>
          </p:nvSpPr>
          <p:spPr bwMode="auto">
            <a:xfrm>
              <a:off x="2813708" y="509754"/>
              <a:ext cx="2650440" cy="3798665"/>
            </a:xfrm>
            <a:custGeom>
              <a:avLst/>
              <a:gdLst>
                <a:gd name="T0" fmla="*/ 2147483647 w 724"/>
                <a:gd name="T1" fmla="*/ 0 h 1568"/>
                <a:gd name="T2" fmla="*/ 0 w 724"/>
                <a:gd name="T3" fmla="*/ 2147483647 h 1568"/>
                <a:gd name="T4" fmla="*/ 0 60000 65536"/>
                <a:gd name="T5" fmla="*/ 0 60000 65536"/>
                <a:gd name="T6" fmla="*/ 0 w 724"/>
                <a:gd name="T7" fmla="*/ 0 h 1568"/>
                <a:gd name="T8" fmla="*/ 724 w 724"/>
                <a:gd name="T9" fmla="*/ 1568 h 15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4" h="1568">
                  <a:moveTo>
                    <a:pt x="724" y="0"/>
                  </a:moveTo>
                  <a:lnTo>
                    <a:pt x="0" y="156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20"/>
            <p:cNvSpPr>
              <a:spLocks/>
            </p:cNvSpPr>
            <p:nvPr/>
          </p:nvSpPr>
          <p:spPr bwMode="auto">
            <a:xfrm>
              <a:off x="5537364" y="500063"/>
              <a:ext cx="62236" cy="3730832"/>
            </a:xfrm>
            <a:custGeom>
              <a:avLst/>
              <a:gdLst>
                <a:gd name="T0" fmla="*/ 0 w 17"/>
                <a:gd name="T1" fmla="*/ 0 h 1540"/>
                <a:gd name="T2" fmla="*/ 2147483647 w 17"/>
                <a:gd name="T3" fmla="*/ 2147483647 h 1540"/>
                <a:gd name="T4" fmla="*/ 0 60000 65536"/>
                <a:gd name="T5" fmla="*/ 0 60000 65536"/>
                <a:gd name="T6" fmla="*/ 0 w 17"/>
                <a:gd name="T7" fmla="*/ 0 h 1540"/>
                <a:gd name="T8" fmla="*/ 17 w 17"/>
                <a:gd name="T9" fmla="*/ 1540 h 15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540">
                  <a:moveTo>
                    <a:pt x="0" y="0"/>
                  </a:moveTo>
                  <a:lnTo>
                    <a:pt x="17" y="154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18"/>
          <p:cNvSpPr/>
          <p:nvPr/>
        </p:nvSpPr>
        <p:spPr>
          <a:xfrm>
            <a:off x="977900" y="4556125"/>
            <a:ext cx="7364413" cy="2005013"/>
          </a:xfrm>
          <a:custGeom>
            <a:avLst/>
            <a:gdLst>
              <a:gd name="connsiteX0" fmla="*/ 0 w 7363327"/>
              <a:gd name="connsiteY0" fmla="*/ 866274 h 2005263"/>
              <a:gd name="connsiteX1" fmla="*/ 1668379 w 7363327"/>
              <a:gd name="connsiteY1" fmla="*/ 48126 h 2005263"/>
              <a:gd name="connsiteX2" fmla="*/ 4539916 w 7363327"/>
              <a:gd name="connsiteY2" fmla="*/ 0 h 2005263"/>
              <a:gd name="connsiteX3" fmla="*/ 7363327 w 7363327"/>
              <a:gd name="connsiteY3" fmla="*/ 641684 h 2005263"/>
              <a:gd name="connsiteX4" fmla="*/ 5630779 w 7363327"/>
              <a:gd name="connsiteY4" fmla="*/ 1892968 h 2005263"/>
              <a:gd name="connsiteX5" fmla="*/ 2390274 w 7363327"/>
              <a:gd name="connsiteY5" fmla="*/ 2005263 h 2005263"/>
              <a:gd name="connsiteX6" fmla="*/ 0 w 7363327"/>
              <a:gd name="connsiteY6" fmla="*/ 866274 h 200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63327" h="2005263">
                <a:moveTo>
                  <a:pt x="0" y="866274"/>
                </a:moveTo>
                <a:lnTo>
                  <a:pt x="1668379" y="48126"/>
                </a:lnTo>
                <a:lnTo>
                  <a:pt x="4539916" y="0"/>
                </a:lnTo>
                <a:lnTo>
                  <a:pt x="7363327" y="641684"/>
                </a:lnTo>
                <a:lnTo>
                  <a:pt x="5630779" y="1892968"/>
                </a:lnTo>
                <a:lnTo>
                  <a:pt x="2390274" y="2005263"/>
                </a:lnTo>
                <a:lnTo>
                  <a:pt x="0" y="866274"/>
                </a:lnTo>
                <a:close/>
              </a:path>
            </a:pathLst>
          </a:custGeom>
          <a:solidFill>
            <a:srgbClr val="9ED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5" name="Freeform 47"/>
          <p:cNvSpPr>
            <a:spLocks/>
          </p:cNvSpPr>
          <p:nvPr/>
        </p:nvSpPr>
        <p:spPr bwMode="auto">
          <a:xfrm>
            <a:off x="3360738" y="485775"/>
            <a:ext cx="3241675" cy="6086475"/>
          </a:xfrm>
          <a:custGeom>
            <a:avLst/>
            <a:gdLst>
              <a:gd name="T0" fmla="*/ 0 w 1152"/>
              <a:gd name="T1" fmla="*/ 2147483647 h 2544"/>
              <a:gd name="T2" fmla="*/ 2147483647 w 1152"/>
              <a:gd name="T3" fmla="*/ 0 h 2544"/>
              <a:gd name="T4" fmla="*/ 2147483647 w 1152"/>
              <a:gd name="T5" fmla="*/ 2147483647 h 2544"/>
              <a:gd name="T6" fmla="*/ 0 60000 65536"/>
              <a:gd name="T7" fmla="*/ 0 60000 65536"/>
              <a:gd name="T8" fmla="*/ 0 60000 65536"/>
              <a:gd name="T9" fmla="*/ 0 w 1152"/>
              <a:gd name="T10" fmla="*/ 0 h 2544"/>
              <a:gd name="T11" fmla="*/ 1152 w 1152"/>
              <a:gd name="T12" fmla="*/ 2544 h 2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2544">
                <a:moveTo>
                  <a:pt x="0" y="2544"/>
                </a:moveTo>
                <a:lnTo>
                  <a:pt x="348" y="0"/>
                </a:lnTo>
                <a:lnTo>
                  <a:pt x="1152" y="24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3316" name="Группа 15"/>
          <p:cNvGrpSpPr>
            <a:grpSpLocks/>
          </p:cNvGrpSpPr>
          <p:nvPr/>
        </p:nvGrpSpPr>
        <p:grpSpPr bwMode="auto">
          <a:xfrm>
            <a:off x="928688" y="428625"/>
            <a:ext cx="7429500" cy="6129338"/>
            <a:chOff x="928662" y="428604"/>
            <a:chExt cx="7429526" cy="6129271"/>
          </a:xfrm>
        </p:grpSpPr>
        <p:sp>
          <p:nvSpPr>
            <p:cNvPr id="13326" name="Freeform 45"/>
            <p:cNvSpPr>
              <a:spLocks/>
            </p:cNvSpPr>
            <p:nvPr/>
          </p:nvSpPr>
          <p:spPr bwMode="auto">
            <a:xfrm>
              <a:off x="928662" y="428604"/>
              <a:ext cx="7429500" cy="6129271"/>
            </a:xfrm>
            <a:custGeom>
              <a:avLst/>
              <a:gdLst>
                <a:gd name="T0" fmla="*/ 0 w 2640"/>
                <a:gd name="T1" fmla="*/ 2147483647 h 2562"/>
                <a:gd name="T2" fmla="*/ 2147483647 w 2640"/>
                <a:gd name="T3" fmla="*/ 2147483647 h 2562"/>
                <a:gd name="T4" fmla="*/ 2147483647 w 2640"/>
                <a:gd name="T5" fmla="*/ 2147483647 h 2562"/>
                <a:gd name="T6" fmla="*/ 2147483647 w 2640"/>
                <a:gd name="T7" fmla="*/ 2147483647 h 2562"/>
                <a:gd name="T8" fmla="*/ 2147483647 w 2640"/>
                <a:gd name="T9" fmla="*/ 0 h 2562"/>
                <a:gd name="T10" fmla="*/ 0 w 2640"/>
                <a:gd name="T11" fmla="*/ 2147483647 h 2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40"/>
                <a:gd name="T19" fmla="*/ 0 h 2562"/>
                <a:gd name="T20" fmla="*/ 2640 w 2640"/>
                <a:gd name="T21" fmla="*/ 2562 h 25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40" h="2562">
                  <a:moveTo>
                    <a:pt x="0" y="2082"/>
                  </a:moveTo>
                  <a:lnTo>
                    <a:pt x="864" y="2562"/>
                  </a:lnTo>
                  <a:lnTo>
                    <a:pt x="2016" y="2514"/>
                  </a:lnTo>
                  <a:lnTo>
                    <a:pt x="2640" y="1986"/>
                  </a:lnTo>
                  <a:lnTo>
                    <a:pt x="1206" y="0"/>
                  </a:lnTo>
                  <a:lnTo>
                    <a:pt x="0" y="2082"/>
                  </a:lnTo>
                  <a:close/>
                </a:path>
              </a:pathLst>
            </a:custGeom>
            <a:solidFill>
              <a:srgbClr val="00CC99">
                <a:alpha val="3019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Freeform 48"/>
            <p:cNvSpPr>
              <a:spLocks/>
            </p:cNvSpPr>
            <p:nvPr/>
          </p:nvSpPr>
          <p:spPr bwMode="auto">
            <a:xfrm>
              <a:off x="928688" y="4543514"/>
              <a:ext cx="7429500" cy="880395"/>
            </a:xfrm>
            <a:custGeom>
              <a:avLst/>
              <a:gdLst>
                <a:gd name="T0" fmla="*/ 0 w 2640"/>
                <a:gd name="T1" fmla="*/ 2147483647 h 368"/>
                <a:gd name="T2" fmla="*/ 2147483647 w 2640"/>
                <a:gd name="T3" fmla="*/ 2147483647 h 368"/>
                <a:gd name="T4" fmla="*/ 2147483647 w 2640"/>
                <a:gd name="T5" fmla="*/ 0 h 368"/>
                <a:gd name="T6" fmla="*/ 2147483647 w 2640"/>
                <a:gd name="T7" fmla="*/ 2147483647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0"/>
                <a:gd name="T13" fmla="*/ 0 h 368"/>
                <a:gd name="T14" fmla="*/ 2640 w 2640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0" h="368">
                  <a:moveTo>
                    <a:pt x="0" y="368"/>
                  </a:moveTo>
                  <a:lnTo>
                    <a:pt x="608" y="16"/>
                  </a:lnTo>
                  <a:lnTo>
                    <a:pt x="1616" y="0"/>
                  </a:lnTo>
                  <a:lnTo>
                    <a:pt x="2640" y="272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8" name="Freeform 49"/>
            <p:cNvSpPr>
              <a:spLocks/>
            </p:cNvSpPr>
            <p:nvPr/>
          </p:nvSpPr>
          <p:spPr bwMode="auto">
            <a:xfrm>
              <a:off x="2639724" y="428625"/>
              <a:ext cx="2881745" cy="4153167"/>
            </a:xfrm>
            <a:custGeom>
              <a:avLst/>
              <a:gdLst>
                <a:gd name="T0" fmla="*/ 0 w 1024"/>
                <a:gd name="T1" fmla="*/ 2147483647 h 1736"/>
                <a:gd name="T2" fmla="*/ 2147483647 w 1024"/>
                <a:gd name="T3" fmla="*/ 0 h 1736"/>
                <a:gd name="T4" fmla="*/ 2147483647 w 1024"/>
                <a:gd name="T5" fmla="*/ 2147483647 h 1736"/>
                <a:gd name="T6" fmla="*/ 0 60000 65536"/>
                <a:gd name="T7" fmla="*/ 0 60000 65536"/>
                <a:gd name="T8" fmla="*/ 0 60000 65536"/>
                <a:gd name="T9" fmla="*/ 0 w 1024"/>
                <a:gd name="T10" fmla="*/ 0 h 1736"/>
                <a:gd name="T11" fmla="*/ 1024 w 1024"/>
                <a:gd name="T12" fmla="*/ 1736 h 17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4" h="1736">
                  <a:moveTo>
                    <a:pt x="0" y="1736"/>
                  </a:moveTo>
                  <a:lnTo>
                    <a:pt x="598" y="0"/>
                  </a:lnTo>
                  <a:lnTo>
                    <a:pt x="1024" y="170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17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8" y="176"/>
            <a:chExt cx="5408" cy="3928"/>
          </a:xfrm>
        </p:grpSpPr>
        <p:sp>
          <p:nvSpPr>
            <p:cNvPr id="13318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9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0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1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8"/>
          <p:cNvSpPr txBox="1">
            <a:spLocks noChangeArrowheads="1"/>
          </p:cNvSpPr>
          <p:nvPr/>
        </p:nvSpPr>
        <p:spPr bwMode="auto">
          <a:xfrm>
            <a:off x="428625" y="0"/>
            <a:ext cx="3571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i="1"/>
              <a:t>1 вариант</a:t>
            </a:r>
          </a:p>
        </p:txBody>
      </p:sp>
      <p:sp>
        <p:nvSpPr>
          <p:cNvPr id="14339" name="TextBox 29"/>
          <p:cNvSpPr txBox="1">
            <a:spLocks noChangeArrowheads="1"/>
          </p:cNvSpPr>
          <p:nvPr/>
        </p:nvSpPr>
        <p:spPr bwMode="auto">
          <a:xfrm>
            <a:off x="5072063" y="1214438"/>
            <a:ext cx="3571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i="1"/>
              <a:t>2 вариант</a:t>
            </a:r>
          </a:p>
        </p:txBody>
      </p:sp>
      <p:grpSp>
        <p:nvGrpSpPr>
          <p:cNvPr id="14340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8" y="176"/>
            <a:chExt cx="5408" cy="3928"/>
          </a:xfrm>
        </p:grpSpPr>
        <p:sp>
          <p:nvSpPr>
            <p:cNvPr id="14357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8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9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0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1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2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3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4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41" name="Группа 26"/>
          <p:cNvGrpSpPr>
            <a:grpSpLocks/>
          </p:cNvGrpSpPr>
          <p:nvPr/>
        </p:nvGrpSpPr>
        <p:grpSpPr bwMode="auto">
          <a:xfrm>
            <a:off x="3429000" y="2571750"/>
            <a:ext cx="5429250" cy="4000500"/>
            <a:chOff x="571472" y="500042"/>
            <a:chExt cx="8143904" cy="6143625"/>
          </a:xfrm>
        </p:grpSpPr>
        <p:sp>
          <p:nvSpPr>
            <p:cNvPr id="28" name="Полилиния 27"/>
            <p:cNvSpPr/>
            <p:nvPr/>
          </p:nvSpPr>
          <p:spPr>
            <a:xfrm>
              <a:off x="578617" y="4588479"/>
              <a:ext cx="8084372" cy="2038123"/>
            </a:xfrm>
            <a:custGeom>
              <a:avLst/>
              <a:gdLst>
                <a:gd name="connsiteX0" fmla="*/ 48126 w 8085221"/>
                <a:gd name="connsiteY0" fmla="*/ 1925053 h 2037347"/>
                <a:gd name="connsiteX1" fmla="*/ 2662989 w 8085221"/>
                <a:gd name="connsiteY1" fmla="*/ 0 h 2037347"/>
                <a:gd name="connsiteX2" fmla="*/ 8085221 w 8085221"/>
                <a:gd name="connsiteY2" fmla="*/ 80211 h 2037347"/>
                <a:gd name="connsiteX3" fmla="*/ 5983705 w 8085221"/>
                <a:gd name="connsiteY3" fmla="*/ 2037347 h 2037347"/>
                <a:gd name="connsiteX4" fmla="*/ 0 w 8085221"/>
                <a:gd name="connsiteY4" fmla="*/ 1941095 h 2037347"/>
                <a:gd name="connsiteX5" fmla="*/ 48126 w 8085221"/>
                <a:gd name="connsiteY5" fmla="*/ 1925053 h 203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85221" h="2037347">
                  <a:moveTo>
                    <a:pt x="48126" y="1925053"/>
                  </a:moveTo>
                  <a:lnTo>
                    <a:pt x="2662989" y="0"/>
                  </a:lnTo>
                  <a:lnTo>
                    <a:pt x="8085221" y="80211"/>
                  </a:lnTo>
                  <a:lnTo>
                    <a:pt x="5983705" y="2037347"/>
                  </a:lnTo>
                  <a:lnTo>
                    <a:pt x="0" y="1941095"/>
                  </a:lnTo>
                  <a:lnTo>
                    <a:pt x="48126" y="1925053"/>
                  </a:lnTo>
                  <a:close/>
                </a:path>
              </a:pathLst>
            </a:custGeom>
            <a:solidFill>
              <a:srgbClr val="8AC9DA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4352" name="Группа 26"/>
            <p:cNvGrpSpPr>
              <a:grpSpLocks/>
            </p:cNvGrpSpPr>
            <p:nvPr/>
          </p:nvGrpSpPr>
          <p:grpSpPr bwMode="auto">
            <a:xfrm>
              <a:off x="571472" y="500042"/>
              <a:ext cx="8143904" cy="6143625"/>
              <a:chOff x="428596" y="0"/>
              <a:chExt cx="8143904" cy="6143625"/>
            </a:xfrm>
          </p:grpSpPr>
          <p:sp>
            <p:nvSpPr>
              <p:cNvPr id="14353" name="Freeform 13"/>
              <p:cNvSpPr>
                <a:spLocks/>
              </p:cNvSpPr>
              <p:nvPr/>
            </p:nvSpPr>
            <p:spPr bwMode="auto">
              <a:xfrm>
                <a:off x="428596" y="0"/>
                <a:ext cx="8143875" cy="6143625"/>
              </a:xfrm>
              <a:custGeom>
                <a:avLst/>
                <a:gdLst>
                  <a:gd name="T0" fmla="*/ 2147483647 w 2880"/>
                  <a:gd name="T1" fmla="*/ 2147483647 h 2488"/>
                  <a:gd name="T2" fmla="*/ 0 w 2880"/>
                  <a:gd name="T3" fmla="*/ 2147483647 h 2488"/>
                  <a:gd name="T4" fmla="*/ 2147483647 w 2880"/>
                  <a:gd name="T5" fmla="*/ 2147483647 h 2488"/>
                  <a:gd name="T6" fmla="*/ 2147483647 w 2880"/>
                  <a:gd name="T7" fmla="*/ 2147483647 h 2488"/>
                  <a:gd name="T8" fmla="*/ 2147483647 w 2880"/>
                  <a:gd name="T9" fmla="*/ 2147483647 h 2488"/>
                  <a:gd name="T10" fmla="*/ 2147483647 w 2880"/>
                  <a:gd name="T11" fmla="*/ 0 h 2488"/>
                  <a:gd name="T12" fmla="*/ 2147483647 w 2880"/>
                  <a:gd name="T13" fmla="*/ 2147483647 h 2488"/>
                  <a:gd name="T14" fmla="*/ 2147483647 w 2880"/>
                  <a:gd name="T15" fmla="*/ 2147483647 h 2488"/>
                  <a:gd name="T16" fmla="*/ 2147483647 w 2880"/>
                  <a:gd name="T17" fmla="*/ 2147483647 h 2488"/>
                  <a:gd name="T18" fmla="*/ 2147483647 w 2880"/>
                  <a:gd name="T19" fmla="*/ 2147483647 h 24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80"/>
                  <a:gd name="T31" fmla="*/ 0 h 2488"/>
                  <a:gd name="T32" fmla="*/ 2880 w 2880"/>
                  <a:gd name="T33" fmla="*/ 2488 h 24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80" h="2488">
                    <a:moveTo>
                      <a:pt x="1424" y="2"/>
                    </a:moveTo>
                    <a:lnTo>
                      <a:pt x="0" y="2440"/>
                    </a:lnTo>
                    <a:lnTo>
                      <a:pt x="2112" y="2488"/>
                    </a:lnTo>
                    <a:lnTo>
                      <a:pt x="2112" y="2480"/>
                    </a:lnTo>
                    <a:lnTo>
                      <a:pt x="2112" y="2464"/>
                    </a:lnTo>
                    <a:lnTo>
                      <a:pt x="1424" y="0"/>
                    </a:lnTo>
                    <a:lnTo>
                      <a:pt x="2880" y="1672"/>
                    </a:lnTo>
                    <a:lnTo>
                      <a:pt x="2112" y="2480"/>
                    </a:lnTo>
                    <a:lnTo>
                      <a:pt x="2112" y="2464"/>
                    </a:lnTo>
                    <a:lnTo>
                      <a:pt x="2112" y="2488"/>
                    </a:lnTo>
                  </a:path>
                </a:pathLst>
              </a:custGeom>
              <a:solidFill>
                <a:srgbClr val="33CCFF">
                  <a:alpha val="3019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3071793" y="4071371"/>
                <a:ext cx="5500707" cy="5851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>
                <a:stCxn id="14353" idx="1"/>
              </p:cNvCxnSpPr>
              <p:nvPr/>
            </p:nvCxnSpPr>
            <p:spPr>
              <a:xfrm flipV="1">
                <a:off x="428596" y="4071371"/>
                <a:ext cx="2643197" cy="195279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rot="5400000">
                <a:off x="1786687" y="1428946"/>
                <a:ext cx="3927531" cy="1357317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342" name="Группа 33"/>
          <p:cNvGrpSpPr>
            <a:grpSpLocks/>
          </p:cNvGrpSpPr>
          <p:nvPr/>
        </p:nvGrpSpPr>
        <p:grpSpPr bwMode="auto">
          <a:xfrm>
            <a:off x="214313" y="928688"/>
            <a:ext cx="4572000" cy="3857625"/>
            <a:chOff x="714348" y="428604"/>
            <a:chExt cx="6786610" cy="4929224"/>
          </a:xfrm>
        </p:grpSpPr>
        <p:sp>
          <p:nvSpPr>
            <p:cNvPr id="35" name="Полилиния 34"/>
            <p:cNvSpPr/>
            <p:nvPr/>
          </p:nvSpPr>
          <p:spPr>
            <a:xfrm>
              <a:off x="723774" y="430632"/>
              <a:ext cx="6763045" cy="4917053"/>
            </a:xfrm>
            <a:custGeom>
              <a:avLst/>
              <a:gdLst>
                <a:gd name="connsiteX0" fmla="*/ 3623094 w 6763109"/>
                <a:gd name="connsiteY0" fmla="*/ 0 h 4917056"/>
                <a:gd name="connsiteX1" fmla="*/ 0 w 6763109"/>
                <a:gd name="connsiteY1" fmla="*/ 3571336 h 4917056"/>
                <a:gd name="connsiteX2" fmla="*/ 1932317 w 6763109"/>
                <a:gd name="connsiteY2" fmla="*/ 4917056 h 4917056"/>
                <a:gd name="connsiteX3" fmla="*/ 6763109 w 6763109"/>
                <a:gd name="connsiteY3" fmla="*/ 3588588 h 4917056"/>
                <a:gd name="connsiteX4" fmla="*/ 3623094 w 6763109"/>
                <a:gd name="connsiteY4" fmla="*/ 0 h 491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3109" h="4917056">
                  <a:moveTo>
                    <a:pt x="3623094" y="0"/>
                  </a:moveTo>
                  <a:lnTo>
                    <a:pt x="0" y="3571336"/>
                  </a:lnTo>
                  <a:lnTo>
                    <a:pt x="1932317" y="4917056"/>
                  </a:lnTo>
                  <a:lnTo>
                    <a:pt x="6763109" y="3588588"/>
                  </a:lnTo>
                  <a:lnTo>
                    <a:pt x="3623094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723774" y="4002799"/>
              <a:ext cx="6763045" cy="1344886"/>
            </a:xfrm>
            <a:custGeom>
              <a:avLst/>
              <a:gdLst>
                <a:gd name="connsiteX0" fmla="*/ 0 w 6763109"/>
                <a:gd name="connsiteY0" fmla="*/ 0 h 1345720"/>
                <a:gd name="connsiteX1" fmla="*/ 6763109 w 6763109"/>
                <a:gd name="connsiteY1" fmla="*/ 17252 h 1345720"/>
                <a:gd name="connsiteX2" fmla="*/ 1932317 w 6763109"/>
                <a:gd name="connsiteY2" fmla="*/ 1345720 h 1345720"/>
                <a:gd name="connsiteX3" fmla="*/ 0 w 6763109"/>
                <a:gd name="connsiteY3" fmla="*/ 0 h 13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3109" h="1345720">
                  <a:moveTo>
                    <a:pt x="0" y="0"/>
                  </a:moveTo>
                  <a:lnTo>
                    <a:pt x="6763109" y="17252"/>
                  </a:lnTo>
                  <a:lnTo>
                    <a:pt x="1932317" y="1345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714348" y="4000769"/>
              <a:ext cx="6786610" cy="18257"/>
            </a:xfrm>
            <a:prstGeom prst="line">
              <a:avLst/>
            </a:prstGeom>
            <a:ln w="571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 flipV="1">
              <a:off x="2644289" y="4019026"/>
              <a:ext cx="4856669" cy="13388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10800000">
              <a:off x="714348" y="4019026"/>
              <a:ext cx="1929941" cy="13388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741859" y="401093"/>
              <a:ext cx="3590422" cy="36454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16200000" flipH="1">
              <a:off x="4135164" y="653234"/>
              <a:ext cx="3590422" cy="31411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1037429" y="2035465"/>
              <a:ext cx="4929224" cy="17155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8" y="176"/>
            <a:chExt cx="5408" cy="3928"/>
          </a:xfrm>
        </p:grpSpPr>
        <p:sp>
          <p:nvSpPr>
            <p:cNvPr id="15394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5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6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7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8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9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0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1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" name="TextBox 29"/>
          <p:cNvSpPr txBox="1">
            <a:spLocks noChangeArrowheads="1"/>
          </p:cNvSpPr>
          <p:nvPr/>
        </p:nvSpPr>
        <p:spPr bwMode="auto">
          <a:xfrm>
            <a:off x="1785938" y="0"/>
            <a:ext cx="56435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i="1" dirty="0">
                <a:solidFill>
                  <a:schemeClr val="tx2">
                    <a:lumMod val="75000"/>
                  </a:schemeClr>
                </a:solidFill>
              </a:rPr>
              <a:t>Проверка</a:t>
            </a: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285750" y="1357313"/>
          <a:ext cx="8572500" cy="36576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286544"/>
                <a:gridCol w="1143008"/>
                <a:gridCol w="114300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lang="ru-RU" sz="40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40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sz="40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1. Число вершин пирамиды</a:t>
                      </a:r>
                      <a:endParaRPr lang="ru-RU" sz="28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40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40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2. Число вершин основания пирамиды</a:t>
                      </a:r>
                      <a:endParaRPr lang="ru-RU" sz="28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40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40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3. Число ребер у пирамиды</a:t>
                      </a:r>
                      <a:endParaRPr lang="ru-RU" sz="28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40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40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4. Число боковых граней</a:t>
                      </a:r>
                      <a:endParaRPr lang="ru-RU" sz="28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40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40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5. Число сторон основания</a:t>
                      </a:r>
                      <a:endParaRPr lang="ru-RU" sz="28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40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40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8" y="176"/>
            <a:chExt cx="5408" cy="3928"/>
          </a:xfrm>
        </p:grpSpPr>
        <p:sp>
          <p:nvSpPr>
            <p:cNvPr id="16391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2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3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4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5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6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7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" name="TextBox 29"/>
          <p:cNvSpPr txBox="1">
            <a:spLocks noChangeArrowheads="1"/>
          </p:cNvSpPr>
          <p:nvPr/>
        </p:nvSpPr>
        <p:spPr bwMode="auto">
          <a:xfrm>
            <a:off x="1785938" y="0"/>
            <a:ext cx="56435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i="1" dirty="0">
                <a:solidFill>
                  <a:schemeClr val="tx2">
                    <a:lumMod val="75000"/>
                  </a:schemeClr>
                </a:solidFill>
              </a:rPr>
              <a:t>Проверка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5750" y="1285875"/>
            <a:ext cx="8501063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</a:rPr>
              <a:t>Число вершин пирамиды на </a:t>
            </a:r>
            <a:r>
              <a:rPr lang="ru-RU" sz="4400" b="1" i="1" dirty="0">
                <a:solidFill>
                  <a:schemeClr val="bg2"/>
                </a:solidFill>
              </a:rPr>
              <a:t>единицу</a:t>
            </a:r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</a:rPr>
              <a:t> больше числа вершин в ее основании.</a:t>
            </a:r>
          </a:p>
          <a:p>
            <a:pPr algn="just">
              <a:defRPr/>
            </a:pPr>
            <a:endParaRPr lang="ru-RU" sz="4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</a:rPr>
              <a:t>Число боковых граней </a:t>
            </a:r>
            <a:r>
              <a:rPr lang="ru-RU" sz="4400" b="1" i="1" dirty="0">
                <a:solidFill>
                  <a:schemeClr val="bg2"/>
                </a:solidFill>
              </a:rPr>
              <a:t>равно </a:t>
            </a:r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</a:rPr>
              <a:t>числу сторон основания.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0063" y="2000250"/>
            <a:ext cx="2714625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4400" b="1" i="1" dirty="0">
                <a:solidFill>
                  <a:srgbClr val="FF0000"/>
                </a:solidFill>
              </a:rPr>
              <a:t>единицу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29438" y="3929063"/>
            <a:ext cx="200025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4400" b="1" i="1" dirty="0">
                <a:solidFill>
                  <a:srgbClr val="FF0000"/>
                </a:solidFill>
              </a:rPr>
              <a:t>равно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3" descr="Kremlin_Spasskaya_Tow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4413" y="0"/>
            <a:ext cx="4575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Kremlin_Spasskaya_Tower.jpg"/>
          <p:cNvPicPr>
            <a:picLocks noChangeAspect="1"/>
          </p:cNvPicPr>
          <p:nvPr/>
        </p:nvPicPr>
        <p:blipFill>
          <a:blip r:embed="rId2"/>
          <a:srcRect b="27734"/>
          <a:stretch>
            <a:fillRect/>
          </a:stretch>
        </p:blipFill>
        <p:spPr bwMode="auto">
          <a:xfrm>
            <a:off x="1571625" y="0"/>
            <a:ext cx="6330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2" descr="448px-Russia-Moscow-Kremlin-Saviour_Tower-4.jpg"/>
          <p:cNvPicPr>
            <a:picLocks noChangeAspect="1"/>
          </p:cNvPicPr>
          <p:nvPr/>
        </p:nvPicPr>
        <p:blipFill>
          <a:blip r:embed="rId3"/>
          <a:srcRect l="6561" r="5496" b="506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3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8" y="176"/>
            <a:chExt cx="5408" cy="3928"/>
          </a:xfrm>
        </p:grpSpPr>
        <p:sp>
          <p:nvSpPr>
            <p:cNvPr id="17414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5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6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7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8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9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" descr="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119063"/>
            <a:ext cx="1804988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5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2643188"/>
            <a:ext cx="2667000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6" descr="3.jpg"/>
          <p:cNvPicPr>
            <a:picLocks noChangeAspect="1"/>
          </p:cNvPicPr>
          <p:nvPr/>
        </p:nvPicPr>
        <p:blipFill>
          <a:blip r:embed="rId4"/>
          <a:srcRect r="14815"/>
          <a:stretch>
            <a:fillRect/>
          </a:stretch>
        </p:blipFill>
        <p:spPr bwMode="auto">
          <a:xfrm>
            <a:off x="6215063" y="160338"/>
            <a:ext cx="2227262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7" descr="4.jpg"/>
          <p:cNvPicPr>
            <a:picLocks noChangeAspect="1"/>
          </p:cNvPicPr>
          <p:nvPr/>
        </p:nvPicPr>
        <p:blipFill>
          <a:blip r:embed="rId5"/>
          <a:srcRect l="7143"/>
          <a:stretch>
            <a:fillRect/>
          </a:stretch>
        </p:blipFill>
        <p:spPr bwMode="auto">
          <a:xfrm>
            <a:off x="571500" y="214313"/>
            <a:ext cx="22558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31553"/>
          <p:cNvPicPr>
            <a:picLocks noChangeAspect="1" noChangeArrowheads="1"/>
          </p:cNvPicPr>
          <p:nvPr/>
        </p:nvPicPr>
        <p:blipFill>
          <a:blip r:embed="rId6"/>
          <a:srcRect l="24654" t="31488" r="18727" b="14294"/>
          <a:stretch>
            <a:fillRect/>
          </a:stretch>
        </p:blipFill>
        <p:spPr bwMode="auto">
          <a:xfrm>
            <a:off x="285750" y="4857750"/>
            <a:ext cx="27971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" descr="D:\Женя\информатика\Рисунки\картинки\фотографии\Достопримечательности\Копия 4870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63" y="2214563"/>
            <a:ext cx="2489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" descr="D:\Женя\информатика\Рисунки\картинки\фотографии\Достопримечательности\IMG0005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63" y="4786313"/>
            <a:ext cx="2784475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3" descr="D:\Женя\информатика\Рисунки\картинки\фотографии\Достопримечательности\48702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8113" y="2786063"/>
            <a:ext cx="27590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4" descr="D:\Женя\информатика\Рисунки\картинки\фотографии\Достопримечательности\128018.JPG"/>
          <p:cNvPicPr>
            <a:picLocks noChangeAspect="1" noChangeArrowheads="1"/>
          </p:cNvPicPr>
          <p:nvPr/>
        </p:nvPicPr>
        <p:blipFill>
          <a:blip r:embed="rId10"/>
          <a:srcRect l="59109" b="22990"/>
          <a:stretch>
            <a:fillRect/>
          </a:stretch>
        </p:blipFill>
        <p:spPr bwMode="auto">
          <a:xfrm>
            <a:off x="6429375" y="4060825"/>
            <a:ext cx="2143125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Box 13"/>
          <p:cNvSpPr txBox="1">
            <a:spLocks noChangeArrowheads="1"/>
          </p:cNvSpPr>
          <p:nvPr/>
        </p:nvSpPr>
        <p:spPr bwMode="auto">
          <a:xfrm>
            <a:off x="2286000" y="214313"/>
            <a:ext cx="5000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8444" name="TextBox 14"/>
          <p:cNvSpPr txBox="1">
            <a:spLocks noChangeArrowheads="1"/>
          </p:cNvSpPr>
          <p:nvPr/>
        </p:nvSpPr>
        <p:spPr bwMode="auto">
          <a:xfrm>
            <a:off x="2357438" y="2714625"/>
            <a:ext cx="642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445" name="TextBox 15"/>
          <p:cNvSpPr txBox="1">
            <a:spLocks noChangeArrowheads="1"/>
          </p:cNvSpPr>
          <p:nvPr/>
        </p:nvSpPr>
        <p:spPr bwMode="auto">
          <a:xfrm>
            <a:off x="2500313" y="4714875"/>
            <a:ext cx="642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446" name="TextBox 16"/>
          <p:cNvSpPr txBox="1">
            <a:spLocks noChangeArrowheads="1"/>
          </p:cNvSpPr>
          <p:nvPr/>
        </p:nvSpPr>
        <p:spPr bwMode="auto">
          <a:xfrm>
            <a:off x="5572125" y="4643438"/>
            <a:ext cx="6429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8447" name="TextBox 17"/>
          <p:cNvSpPr txBox="1">
            <a:spLocks noChangeArrowheads="1"/>
          </p:cNvSpPr>
          <p:nvPr/>
        </p:nvSpPr>
        <p:spPr bwMode="auto">
          <a:xfrm>
            <a:off x="6429375" y="4071938"/>
            <a:ext cx="6429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8448" name="TextBox 18"/>
          <p:cNvSpPr txBox="1">
            <a:spLocks noChangeArrowheads="1"/>
          </p:cNvSpPr>
          <p:nvPr/>
        </p:nvSpPr>
        <p:spPr bwMode="auto">
          <a:xfrm>
            <a:off x="5214938" y="2571750"/>
            <a:ext cx="642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449" name="TextBox 19"/>
          <p:cNvSpPr txBox="1">
            <a:spLocks noChangeArrowheads="1"/>
          </p:cNvSpPr>
          <p:nvPr/>
        </p:nvSpPr>
        <p:spPr bwMode="auto">
          <a:xfrm>
            <a:off x="3786188" y="1714500"/>
            <a:ext cx="428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8450" name="TextBox 20"/>
          <p:cNvSpPr txBox="1">
            <a:spLocks noChangeArrowheads="1"/>
          </p:cNvSpPr>
          <p:nvPr/>
        </p:nvSpPr>
        <p:spPr bwMode="auto">
          <a:xfrm>
            <a:off x="7858125" y="0"/>
            <a:ext cx="642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8451" name="TextBox 21"/>
          <p:cNvSpPr txBox="1">
            <a:spLocks noChangeArrowheads="1"/>
          </p:cNvSpPr>
          <p:nvPr/>
        </p:nvSpPr>
        <p:spPr bwMode="auto">
          <a:xfrm>
            <a:off x="8143875" y="3143250"/>
            <a:ext cx="642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bg1"/>
                </a:solidFill>
              </a:rPr>
              <a:t>8</a:t>
            </a:r>
          </a:p>
        </p:txBody>
      </p:sp>
      <p:grpSp>
        <p:nvGrpSpPr>
          <p:cNvPr id="1845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8" y="176"/>
            <a:chExt cx="5408" cy="3928"/>
          </a:xfrm>
        </p:grpSpPr>
        <p:sp>
          <p:nvSpPr>
            <p:cNvPr id="18453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4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5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6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7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8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9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0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8" y="176"/>
            <a:chExt cx="5408" cy="3928"/>
          </a:xfrm>
        </p:grpSpPr>
        <p:sp>
          <p:nvSpPr>
            <p:cNvPr id="19468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9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0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1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2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3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4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5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59" name="Text Box 11"/>
          <p:cNvSpPr txBox="1">
            <a:spLocks noChangeArrowheads="1"/>
          </p:cNvSpPr>
          <p:nvPr/>
        </p:nvSpPr>
        <p:spPr bwMode="auto">
          <a:xfrm>
            <a:off x="4143375" y="571500"/>
            <a:ext cx="14065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0">
                <a:solidFill>
                  <a:srgbClr val="000000"/>
                </a:solidFill>
                <a:cs typeface="Arial" charset="0"/>
              </a:rPr>
              <a:t>‛‛</a:t>
            </a:r>
          </a:p>
        </p:txBody>
      </p:sp>
      <p:sp>
        <p:nvSpPr>
          <p:cNvPr id="19460" name="Text Box 12"/>
          <p:cNvSpPr txBox="1">
            <a:spLocks noChangeArrowheads="1"/>
          </p:cNvSpPr>
          <p:nvPr/>
        </p:nvSpPr>
        <p:spPr bwMode="auto">
          <a:xfrm>
            <a:off x="1030288" y="90488"/>
            <a:ext cx="254158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0">
                <a:solidFill>
                  <a:srgbClr val="000000"/>
                </a:solidFill>
                <a:latin typeface="Algerian" pitchFamily="82" charset="0"/>
              </a:rPr>
              <a:t>1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52413" y="5589588"/>
            <a:ext cx="13668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/>
              <a:t>РАЗ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331913" y="5589588"/>
            <a:ext cx="3384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/>
              <a:t>      ВЁРТКА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477963" y="5589588"/>
            <a:ext cx="1079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/>
              <a:t>ОТ</a:t>
            </a:r>
          </a:p>
        </p:txBody>
      </p:sp>
      <p:grpSp>
        <p:nvGrpSpPr>
          <p:cNvPr id="19464" name="Группа 22"/>
          <p:cNvGrpSpPr>
            <a:grpSpLocks/>
          </p:cNvGrpSpPr>
          <p:nvPr/>
        </p:nvGrpSpPr>
        <p:grpSpPr bwMode="auto">
          <a:xfrm>
            <a:off x="5643563" y="1214438"/>
            <a:ext cx="1409700" cy="4594225"/>
            <a:chOff x="5448312" y="763551"/>
            <a:chExt cx="1048066" cy="3986277"/>
          </a:xfrm>
        </p:grpSpPr>
        <p:sp>
          <p:nvSpPr>
            <p:cNvPr id="19465" name="Rectangle 9"/>
            <p:cNvSpPr>
              <a:spLocks noChangeArrowheads="1"/>
            </p:cNvSpPr>
            <p:nvPr/>
          </p:nvSpPr>
          <p:spPr bwMode="auto">
            <a:xfrm rot="-540000">
              <a:off x="5934357" y="3053194"/>
              <a:ext cx="221413" cy="1429713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50000">
                  <a:srgbClr val="454545"/>
                </a:gs>
                <a:gs pos="100000">
                  <a:srgbClr val="969696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6" name="AutoShape 10"/>
            <p:cNvSpPr>
              <a:spLocks noChangeArrowheads="1"/>
            </p:cNvSpPr>
            <p:nvPr/>
          </p:nvSpPr>
          <p:spPr bwMode="auto">
            <a:xfrm rot="-540000">
              <a:off x="5846225" y="4463885"/>
              <a:ext cx="650153" cy="28594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866 w 21600"/>
                <a:gd name="T13" fmla="*/ 4866 h 21600"/>
                <a:gd name="T14" fmla="*/ 16734 w 21600"/>
                <a:gd name="T15" fmla="*/ 167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131" y="21600"/>
                  </a:lnTo>
                  <a:lnTo>
                    <a:pt x="1546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50000">
                  <a:srgbClr val="454545"/>
                </a:gs>
                <a:gs pos="100000">
                  <a:srgbClr val="969696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7" name="AutoShape 8"/>
            <p:cNvSpPr>
              <a:spLocks noChangeArrowheads="1"/>
            </p:cNvSpPr>
            <p:nvPr/>
          </p:nvSpPr>
          <p:spPr bwMode="auto">
            <a:xfrm rot="-543924">
              <a:off x="5448312" y="763551"/>
              <a:ext cx="634047" cy="2384256"/>
            </a:xfrm>
            <a:prstGeom prst="roundRect">
              <a:avLst>
                <a:gd name="adj" fmla="val 32111"/>
              </a:avLst>
            </a:prstGeom>
            <a:gradFill rotWithShape="1">
              <a:gsLst>
                <a:gs pos="0">
                  <a:srgbClr val="996633"/>
                </a:gs>
                <a:gs pos="100000">
                  <a:srgbClr val="472F18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61111E-6 4.62428E-6 L -0.10052 -0.0030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allAtOnce"/>
      <p:bldP spid="20" grpId="0"/>
      <p:bldP spid="2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714375"/>
            <a:ext cx="43815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2952750"/>
            <a:ext cx="43148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8" y="595313"/>
            <a:ext cx="31813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63" y="666750"/>
            <a:ext cx="15144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2214563" y="3524250"/>
            <a:ext cx="3643312" cy="73025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0487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8" y="176"/>
            <a:chExt cx="5408" cy="3928"/>
          </a:xfrm>
        </p:grpSpPr>
        <p:sp>
          <p:nvSpPr>
            <p:cNvPr id="20488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9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0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1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2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3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4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5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47625"/>
            <a:ext cx="43815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75" y="2286000"/>
            <a:ext cx="43148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0"/>
            <a:ext cx="15144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2071688" y="2857500"/>
            <a:ext cx="3643312" cy="73025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1510" name="Группа 22"/>
          <p:cNvGrpSpPr>
            <a:grpSpLocks/>
          </p:cNvGrpSpPr>
          <p:nvPr/>
        </p:nvGrpSpPr>
        <p:grpSpPr bwMode="auto">
          <a:xfrm>
            <a:off x="3429000" y="2928938"/>
            <a:ext cx="2786063" cy="2414587"/>
            <a:chOff x="3714744" y="3286124"/>
            <a:chExt cx="2786082" cy="2414604"/>
          </a:xfrm>
        </p:grpSpPr>
        <p:grpSp>
          <p:nvGrpSpPr>
            <p:cNvPr id="21520" name="Группа 20"/>
            <p:cNvGrpSpPr>
              <a:grpSpLocks/>
            </p:cNvGrpSpPr>
            <p:nvPr/>
          </p:nvGrpSpPr>
          <p:grpSpPr bwMode="auto">
            <a:xfrm>
              <a:off x="3714744" y="3286124"/>
              <a:ext cx="2786082" cy="2414604"/>
              <a:chOff x="3857620" y="3443288"/>
              <a:chExt cx="2786082" cy="2414604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3857620" y="4572008"/>
                <a:ext cx="2786082" cy="1285884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>
                <a:stCxn id="4099" idx="3"/>
              </p:cNvCxnSpPr>
              <p:nvPr/>
            </p:nvCxnSpPr>
            <p:spPr>
              <a:xfrm>
                <a:off x="6172211" y="3443288"/>
                <a:ext cx="471491" cy="2414604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>
                <a:endCxn id="4099" idx="3"/>
              </p:cNvCxnSpPr>
              <p:nvPr/>
            </p:nvCxnSpPr>
            <p:spPr>
              <a:xfrm flipV="1">
                <a:off x="3857620" y="3443288"/>
                <a:ext cx="2314591" cy="112872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Полилиния 21"/>
            <p:cNvSpPr/>
            <p:nvPr/>
          </p:nvSpPr>
          <p:spPr>
            <a:xfrm>
              <a:off x="3759194" y="3295649"/>
              <a:ext cx="2741632" cy="2382854"/>
            </a:xfrm>
            <a:custGeom>
              <a:avLst/>
              <a:gdLst>
                <a:gd name="connsiteX0" fmla="*/ 0 w 2743200"/>
                <a:gd name="connsiteY0" fmla="*/ 1117600 h 2381955"/>
                <a:gd name="connsiteX1" fmla="*/ 2280356 w 2743200"/>
                <a:gd name="connsiteY1" fmla="*/ 0 h 2381955"/>
                <a:gd name="connsiteX2" fmla="*/ 2743200 w 2743200"/>
                <a:gd name="connsiteY2" fmla="*/ 2381955 h 2381955"/>
                <a:gd name="connsiteX3" fmla="*/ 0 w 2743200"/>
                <a:gd name="connsiteY3" fmla="*/ 1117600 h 2381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2381955">
                  <a:moveTo>
                    <a:pt x="0" y="1117600"/>
                  </a:moveTo>
                  <a:lnTo>
                    <a:pt x="2280356" y="0"/>
                  </a:lnTo>
                  <a:lnTo>
                    <a:pt x="2743200" y="2381955"/>
                  </a:lnTo>
                  <a:lnTo>
                    <a:pt x="0" y="1117600"/>
                  </a:lnTo>
                  <a:close/>
                </a:path>
              </a:pathLst>
            </a:custGeom>
            <a:solidFill>
              <a:srgbClr val="82E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1511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8" y="176"/>
            <a:chExt cx="5408" cy="3928"/>
          </a:xfrm>
        </p:grpSpPr>
        <p:sp>
          <p:nvSpPr>
            <p:cNvPr id="21512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3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4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5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6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7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8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9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ильм 7 чудес свет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313" y="160338"/>
            <a:ext cx="8715375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2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65088"/>
            <a:ext cx="4357688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75" y="2286000"/>
            <a:ext cx="43148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2" name="Группа 11"/>
          <p:cNvGrpSpPr>
            <a:grpSpLocks/>
          </p:cNvGrpSpPr>
          <p:nvPr/>
        </p:nvGrpSpPr>
        <p:grpSpPr bwMode="auto">
          <a:xfrm>
            <a:off x="285750" y="2857500"/>
            <a:ext cx="3143250" cy="1571625"/>
            <a:chOff x="285750" y="2857496"/>
            <a:chExt cx="3143250" cy="1571629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 flipV="1">
              <a:off x="285750" y="2857496"/>
              <a:ext cx="1857375" cy="1571629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285750" y="4071937"/>
              <a:ext cx="3143250" cy="35718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143125" y="2857496"/>
              <a:ext cx="1285875" cy="12144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олилиния 13"/>
          <p:cNvSpPr/>
          <p:nvPr/>
        </p:nvSpPr>
        <p:spPr>
          <a:xfrm>
            <a:off x="282575" y="2881313"/>
            <a:ext cx="3163888" cy="1544637"/>
          </a:xfrm>
          <a:custGeom>
            <a:avLst/>
            <a:gdLst>
              <a:gd name="connsiteX0" fmla="*/ 0 w 3163986"/>
              <a:gd name="connsiteY0" fmla="*/ 1545578 h 1545578"/>
              <a:gd name="connsiteX1" fmla="*/ 1836892 w 3163986"/>
              <a:gd name="connsiteY1" fmla="*/ 0 h 1545578"/>
              <a:gd name="connsiteX2" fmla="*/ 3163986 w 3163986"/>
              <a:gd name="connsiteY2" fmla="*/ 1189529 h 1545578"/>
              <a:gd name="connsiteX3" fmla="*/ 0 w 3163986"/>
              <a:gd name="connsiteY3" fmla="*/ 1545578 h 154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3986" h="1545578">
                <a:moveTo>
                  <a:pt x="0" y="1545578"/>
                </a:moveTo>
                <a:lnTo>
                  <a:pt x="1836892" y="0"/>
                </a:lnTo>
                <a:lnTo>
                  <a:pt x="3163986" y="1189529"/>
                </a:lnTo>
                <a:lnTo>
                  <a:pt x="0" y="1545578"/>
                </a:lnTo>
                <a:close/>
              </a:path>
            </a:pathLst>
          </a:custGeom>
          <a:solidFill>
            <a:srgbClr val="82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2534" name="Группа 14"/>
          <p:cNvGrpSpPr>
            <a:grpSpLocks/>
          </p:cNvGrpSpPr>
          <p:nvPr/>
        </p:nvGrpSpPr>
        <p:grpSpPr bwMode="auto">
          <a:xfrm>
            <a:off x="3429000" y="2928938"/>
            <a:ext cx="2786063" cy="2414587"/>
            <a:chOff x="3714744" y="3286124"/>
            <a:chExt cx="2786082" cy="2414604"/>
          </a:xfrm>
        </p:grpSpPr>
        <p:grpSp>
          <p:nvGrpSpPr>
            <p:cNvPr id="22544" name="Группа 20"/>
            <p:cNvGrpSpPr>
              <a:grpSpLocks/>
            </p:cNvGrpSpPr>
            <p:nvPr/>
          </p:nvGrpSpPr>
          <p:grpSpPr bwMode="auto">
            <a:xfrm>
              <a:off x="3714744" y="3286124"/>
              <a:ext cx="2786082" cy="2414604"/>
              <a:chOff x="3857620" y="3443288"/>
              <a:chExt cx="2786082" cy="2414604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3857620" y="4572008"/>
                <a:ext cx="2786082" cy="1285884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6172211" y="3443288"/>
                <a:ext cx="471491" cy="2414604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flipV="1">
                <a:off x="3857620" y="3443288"/>
                <a:ext cx="2314591" cy="112872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Полилиния 16"/>
            <p:cNvSpPr/>
            <p:nvPr/>
          </p:nvSpPr>
          <p:spPr>
            <a:xfrm>
              <a:off x="3759194" y="3295649"/>
              <a:ext cx="2741632" cy="2382854"/>
            </a:xfrm>
            <a:custGeom>
              <a:avLst/>
              <a:gdLst>
                <a:gd name="connsiteX0" fmla="*/ 0 w 2743200"/>
                <a:gd name="connsiteY0" fmla="*/ 1117600 h 2381955"/>
                <a:gd name="connsiteX1" fmla="*/ 2280356 w 2743200"/>
                <a:gd name="connsiteY1" fmla="*/ 0 h 2381955"/>
                <a:gd name="connsiteX2" fmla="*/ 2743200 w 2743200"/>
                <a:gd name="connsiteY2" fmla="*/ 2381955 h 2381955"/>
                <a:gd name="connsiteX3" fmla="*/ 0 w 2743200"/>
                <a:gd name="connsiteY3" fmla="*/ 1117600 h 2381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2381955">
                  <a:moveTo>
                    <a:pt x="0" y="1117600"/>
                  </a:moveTo>
                  <a:lnTo>
                    <a:pt x="2280356" y="0"/>
                  </a:lnTo>
                  <a:lnTo>
                    <a:pt x="2743200" y="2381955"/>
                  </a:lnTo>
                  <a:lnTo>
                    <a:pt x="0" y="1117600"/>
                  </a:lnTo>
                  <a:close/>
                </a:path>
              </a:pathLst>
            </a:custGeom>
            <a:solidFill>
              <a:srgbClr val="82E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2535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8" y="176"/>
            <a:chExt cx="5408" cy="3928"/>
          </a:xfrm>
        </p:grpSpPr>
        <p:sp>
          <p:nvSpPr>
            <p:cNvPr id="22536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7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8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9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0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1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2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3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75" y="2286000"/>
            <a:ext cx="43148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5" name="Группа 11"/>
          <p:cNvGrpSpPr>
            <a:grpSpLocks/>
          </p:cNvGrpSpPr>
          <p:nvPr/>
        </p:nvGrpSpPr>
        <p:grpSpPr bwMode="auto">
          <a:xfrm>
            <a:off x="285750" y="2857500"/>
            <a:ext cx="3143250" cy="1571625"/>
            <a:chOff x="285750" y="2857496"/>
            <a:chExt cx="3143250" cy="1571629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 flipV="1">
              <a:off x="285750" y="2857496"/>
              <a:ext cx="1857375" cy="1571629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285750" y="4071937"/>
              <a:ext cx="3143250" cy="35718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143125" y="2857496"/>
              <a:ext cx="1285875" cy="12144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олилиния 13"/>
          <p:cNvSpPr/>
          <p:nvPr/>
        </p:nvSpPr>
        <p:spPr>
          <a:xfrm>
            <a:off x="282575" y="2881313"/>
            <a:ext cx="3163888" cy="1544637"/>
          </a:xfrm>
          <a:custGeom>
            <a:avLst/>
            <a:gdLst>
              <a:gd name="connsiteX0" fmla="*/ 0 w 3163986"/>
              <a:gd name="connsiteY0" fmla="*/ 1545578 h 1545578"/>
              <a:gd name="connsiteX1" fmla="*/ 1836892 w 3163986"/>
              <a:gd name="connsiteY1" fmla="*/ 0 h 1545578"/>
              <a:gd name="connsiteX2" fmla="*/ 3163986 w 3163986"/>
              <a:gd name="connsiteY2" fmla="*/ 1189529 h 1545578"/>
              <a:gd name="connsiteX3" fmla="*/ 0 w 3163986"/>
              <a:gd name="connsiteY3" fmla="*/ 1545578 h 154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3986" h="1545578">
                <a:moveTo>
                  <a:pt x="0" y="1545578"/>
                </a:moveTo>
                <a:lnTo>
                  <a:pt x="1836892" y="0"/>
                </a:lnTo>
                <a:lnTo>
                  <a:pt x="3163986" y="1189529"/>
                </a:lnTo>
                <a:lnTo>
                  <a:pt x="0" y="1545578"/>
                </a:lnTo>
                <a:close/>
              </a:path>
            </a:pathLst>
          </a:custGeom>
          <a:solidFill>
            <a:srgbClr val="82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3557" name="Группа 14"/>
          <p:cNvGrpSpPr>
            <a:grpSpLocks/>
          </p:cNvGrpSpPr>
          <p:nvPr/>
        </p:nvGrpSpPr>
        <p:grpSpPr bwMode="auto">
          <a:xfrm>
            <a:off x="3429000" y="2928938"/>
            <a:ext cx="2786063" cy="2414587"/>
            <a:chOff x="3714744" y="3286124"/>
            <a:chExt cx="2786082" cy="2414604"/>
          </a:xfrm>
        </p:grpSpPr>
        <p:grpSp>
          <p:nvGrpSpPr>
            <p:cNvPr id="23573" name="Группа 20"/>
            <p:cNvGrpSpPr>
              <a:grpSpLocks/>
            </p:cNvGrpSpPr>
            <p:nvPr/>
          </p:nvGrpSpPr>
          <p:grpSpPr bwMode="auto">
            <a:xfrm>
              <a:off x="3714744" y="3286124"/>
              <a:ext cx="2786082" cy="2414604"/>
              <a:chOff x="3857620" y="3443288"/>
              <a:chExt cx="2786082" cy="2414604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3857620" y="4572008"/>
                <a:ext cx="2786082" cy="1285884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6172211" y="3443288"/>
                <a:ext cx="471491" cy="2414604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flipV="1">
                <a:off x="3857620" y="3443288"/>
                <a:ext cx="2314591" cy="112872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Полилиния 16"/>
            <p:cNvSpPr/>
            <p:nvPr/>
          </p:nvSpPr>
          <p:spPr>
            <a:xfrm>
              <a:off x="3759194" y="3295649"/>
              <a:ext cx="2741632" cy="2382854"/>
            </a:xfrm>
            <a:custGeom>
              <a:avLst/>
              <a:gdLst>
                <a:gd name="connsiteX0" fmla="*/ 0 w 2743200"/>
                <a:gd name="connsiteY0" fmla="*/ 1117600 h 2381955"/>
                <a:gd name="connsiteX1" fmla="*/ 2280356 w 2743200"/>
                <a:gd name="connsiteY1" fmla="*/ 0 h 2381955"/>
                <a:gd name="connsiteX2" fmla="*/ 2743200 w 2743200"/>
                <a:gd name="connsiteY2" fmla="*/ 2381955 h 2381955"/>
                <a:gd name="connsiteX3" fmla="*/ 0 w 2743200"/>
                <a:gd name="connsiteY3" fmla="*/ 1117600 h 2381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2381955">
                  <a:moveTo>
                    <a:pt x="0" y="1117600"/>
                  </a:moveTo>
                  <a:lnTo>
                    <a:pt x="2280356" y="0"/>
                  </a:lnTo>
                  <a:lnTo>
                    <a:pt x="2743200" y="2381955"/>
                  </a:lnTo>
                  <a:lnTo>
                    <a:pt x="0" y="1117600"/>
                  </a:lnTo>
                  <a:close/>
                </a:path>
              </a:pathLst>
            </a:custGeom>
            <a:solidFill>
              <a:srgbClr val="82E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3558" name="Группа 27"/>
          <p:cNvGrpSpPr>
            <a:grpSpLocks/>
          </p:cNvGrpSpPr>
          <p:nvPr/>
        </p:nvGrpSpPr>
        <p:grpSpPr bwMode="auto">
          <a:xfrm>
            <a:off x="2143125" y="1714500"/>
            <a:ext cx="3609975" cy="1223963"/>
            <a:chOff x="2214546" y="1142984"/>
            <a:chExt cx="3609388" cy="1224678"/>
          </a:xfrm>
        </p:grpSpPr>
        <p:grpSp>
          <p:nvGrpSpPr>
            <p:cNvPr id="23568" name="Группа 25"/>
            <p:cNvGrpSpPr>
              <a:grpSpLocks/>
            </p:cNvGrpSpPr>
            <p:nvPr/>
          </p:nvGrpSpPr>
          <p:grpSpPr bwMode="auto">
            <a:xfrm>
              <a:off x="2214546" y="1142984"/>
              <a:ext cx="3609388" cy="1224678"/>
              <a:chOff x="2214546" y="1142984"/>
              <a:chExt cx="3609388" cy="1224678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2214546" y="1142984"/>
                <a:ext cx="2642758" cy="114366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16200000" flipH="1">
                <a:off x="4728280" y="1272008"/>
                <a:ext cx="1224678" cy="96663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H="1" flipV="1">
                <a:off x="2214546" y="2286652"/>
                <a:ext cx="3609388" cy="8101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Полилиния 26"/>
            <p:cNvSpPr/>
            <p:nvPr/>
          </p:nvSpPr>
          <p:spPr>
            <a:xfrm>
              <a:off x="2276449" y="1163634"/>
              <a:ext cx="3507805" cy="1181790"/>
            </a:xfrm>
            <a:custGeom>
              <a:avLst/>
              <a:gdLst>
                <a:gd name="connsiteX0" fmla="*/ 0 w 3508513"/>
                <a:gd name="connsiteY0" fmla="*/ 1103244 h 1182757"/>
                <a:gd name="connsiteX1" fmla="*/ 2574235 w 3508513"/>
                <a:gd name="connsiteY1" fmla="*/ 0 h 1182757"/>
                <a:gd name="connsiteX2" fmla="*/ 3508513 w 3508513"/>
                <a:gd name="connsiteY2" fmla="*/ 1182757 h 1182757"/>
                <a:gd name="connsiteX3" fmla="*/ 0 w 3508513"/>
                <a:gd name="connsiteY3" fmla="*/ 1103244 h 1182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8513" h="1182757">
                  <a:moveTo>
                    <a:pt x="0" y="1103244"/>
                  </a:moveTo>
                  <a:lnTo>
                    <a:pt x="2574235" y="0"/>
                  </a:lnTo>
                  <a:lnTo>
                    <a:pt x="3508513" y="1182757"/>
                  </a:lnTo>
                  <a:lnTo>
                    <a:pt x="0" y="1103244"/>
                  </a:lnTo>
                  <a:close/>
                </a:path>
              </a:pathLst>
            </a:custGeom>
            <a:solidFill>
              <a:srgbClr val="82E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3559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8" y="176"/>
            <a:chExt cx="5408" cy="3928"/>
          </a:xfrm>
        </p:grpSpPr>
        <p:sp>
          <p:nvSpPr>
            <p:cNvPr id="23560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1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2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3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4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5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6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7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1285875" y="357188"/>
            <a:ext cx="6715125" cy="5789612"/>
          </a:xfrm>
          <a:prstGeom prst="triangle">
            <a:avLst/>
          </a:prstGeom>
          <a:solidFill>
            <a:srgbClr val="82EB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>
            <a:endCxn id="4" idx="5"/>
          </p:cNvCxnSpPr>
          <p:nvPr/>
        </p:nvCxnSpPr>
        <p:spPr>
          <a:xfrm>
            <a:off x="3000375" y="3228975"/>
            <a:ext cx="3322638" cy="2222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4" idx="3"/>
          </p:cNvCxnSpPr>
          <p:nvPr/>
        </p:nvCxnSpPr>
        <p:spPr>
          <a:xfrm rot="16200000" flipH="1">
            <a:off x="2355851" y="3859212"/>
            <a:ext cx="2932112" cy="164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4" idx="5"/>
            <a:endCxn id="4" idx="3"/>
          </p:cNvCxnSpPr>
          <p:nvPr/>
        </p:nvCxnSpPr>
        <p:spPr>
          <a:xfrm flipH="1">
            <a:off x="4643438" y="3251200"/>
            <a:ext cx="1677987" cy="28956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8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8" y="176"/>
            <a:chExt cx="5408" cy="3928"/>
          </a:xfrm>
        </p:grpSpPr>
        <p:sp>
          <p:nvSpPr>
            <p:cNvPr id="24583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4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5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6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7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8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9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0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араллелограмм 40"/>
          <p:cNvSpPr/>
          <p:nvPr/>
        </p:nvSpPr>
        <p:spPr>
          <a:xfrm>
            <a:off x="428625" y="1714500"/>
            <a:ext cx="8358188" cy="3071813"/>
          </a:xfrm>
          <a:prstGeom prst="parallelogram">
            <a:avLst>
              <a:gd name="adj" fmla="val 5739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7" name="Прямая соединительная линия 46"/>
          <p:cNvCxnSpPr>
            <a:stCxn id="41" idx="3"/>
          </p:cNvCxnSpPr>
          <p:nvPr/>
        </p:nvCxnSpPr>
        <p:spPr>
          <a:xfrm rot="5400000" flipH="1">
            <a:off x="1434306" y="2494757"/>
            <a:ext cx="3071813" cy="15113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41" idx="3"/>
            <a:endCxn id="41" idx="1"/>
          </p:cNvCxnSpPr>
          <p:nvPr/>
        </p:nvCxnSpPr>
        <p:spPr>
          <a:xfrm rot="5400000" flipH="1" flipV="1">
            <a:off x="3071812" y="2368551"/>
            <a:ext cx="3071813" cy="17637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41" idx="1"/>
          </p:cNvCxnSpPr>
          <p:nvPr/>
        </p:nvCxnSpPr>
        <p:spPr>
          <a:xfrm rot="16200000" flipH="1">
            <a:off x="4709318" y="2494757"/>
            <a:ext cx="3071813" cy="15113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25606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8" y="176"/>
            <a:chExt cx="5408" cy="3928"/>
          </a:xfrm>
        </p:grpSpPr>
        <p:sp>
          <p:nvSpPr>
            <p:cNvPr id="25607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8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9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0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1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2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3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4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8"/>
          <p:cNvSpPr>
            <a:spLocks noChangeShapeType="1"/>
          </p:cNvSpPr>
          <p:nvPr/>
        </p:nvSpPr>
        <p:spPr bwMode="auto">
          <a:xfrm>
            <a:off x="395288" y="1982788"/>
            <a:ext cx="8424862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Line 18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Line 16"/>
          <p:cNvSpPr>
            <a:spLocks noChangeShapeType="1"/>
          </p:cNvSpPr>
          <p:nvPr/>
        </p:nvSpPr>
        <p:spPr bwMode="auto">
          <a:xfrm flipH="1">
            <a:off x="3098800" y="73025"/>
            <a:ext cx="46038" cy="678497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9" name="Line 30"/>
          <p:cNvSpPr>
            <a:spLocks noChangeShapeType="1"/>
          </p:cNvSpPr>
          <p:nvPr/>
        </p:nvSpPr>
        <p:spPr bwMode="auto">
          <a:xfrm>
            <a:off x="395288" y="3429000"/>
            <a:ext cx="8424862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0" name="Line 20"/>
          <p:cNvSpPr>
            <a:spLocks noChangeShapeType="1"/>
          </p:cNvSpPr>
          <p:nvPr/>
        </p:nvSpPr>
        <p:spPr bwMode="auto">
          <a:xfrm>
            <a:off x="5992813" y="0"/>
            <a:ext cx="0" cy="6858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1" name="Line 26"/>
          <p:cNvSpPr>
            <a:spLocks noChangeShapeType="1"/>
          </p:cNvSpPr>
          <p:nvPr/>
        </p:nvSpPr>
        <p:spPr bwMode="auto">
          <a:xfrm>
            <a:off x="430213" y="546100"/>
            <a:ext cx="8426450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2" name="Line 13"/>
          <p:cNvSpPr>
            <a:spLocks noChangeShapeType="1"/>
          </p:cNvSpPr>
          <p:nvPr/>
        </p:nvSpPr>
        <p:spPr bwMode="auto">
          <a:xfrm>
            <a:off x="971550" y="-71438"/>
            <a:ext cx="0" cy="6858001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3" name="Line 14"/>
          <p:cNvSpPr>
            <a:spLocks noChangeShapeType="1"/>
          </p:cNvSpPr>
          <p:nvPr/>
        </p:nvSpPr>
        <p:spPr bwMode="auto">
          <a:xfrm>
            <a:off x="1682750" y="73025"/>
            <a:ext cx="46038" cy="678497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4" name="Line 15"/>
          <p:cNvSpPr>
            <a:spLocks noChangeShapeType="1"/>
          </p:cNvSpPr>
          <p:nvPr/>
        </p:nvSpPr>
        <p:spPr bwMode="auto">
          <a:xfrm>
            <a:off x="2411413" y="73025"/>
            <a:ext cx="46037" cy="678497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5" name="Line 17"/>
          <p:cNvSpPr>
            <a:spLocks noChangeShapeType="1"/>
          </p:cNvSpPr>
          <p:nvPr/>
        </p:nvSpPr>
        <p:spPr bwMode="auto">
          <a:xfrm flipH="1">
            <a:off x="3786188" y="42863"/>
            <a:ext cx="66675" cy="681513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9"/>
          <p:cNvSpPr>
            <a:spLocks noChangeShapeType="1"/>
          </p:cNvSpPr>
          <p:nvPr/>
        </p:nvSpPr>
        <p:spPr bwMode="auto">
          <a:xfrm>
            <a:off x="5294313" y="0"/>
            <a:ext cx="0" cy="6858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21"/>
          <p:cNvSpPr>
            <a:spLocks noChangeShapeType="1"/>
          </p:cNvSpPr>
          <p:nvPr/>
        </p:nvSpPr>
        <p:spPr bwMode="auto">
          <a:xfrm>
            <a:off x="6732588" y="0"/>
            <a:ext cx="0" cy="6858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22"/>
          <p:cNvSpPr>
            <a:spLocks noChangeShapeType="1"/>
          </p:cNvSpPr>
          <p:nvPr/>
        </p:nvSpPr>
        <p:spPr bwMode="auto">
          <a:xfrm>
            <a:off x="7453313" y="0"/>
            <a:ext cx="0" cy="6858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23"/>
          <p:cNvSpPr>
            <a:spLocks noChangeShapeType="1"/>
          </p:cNvSpPr>
          <p:nvPr/>
        </p:nvSpPr>
        <p:spPr bwMode="auto">
          <a:xfrm>
            <a:off x="8172450" y="0"/>
            <a:ext cx="0" cy="6858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24"/>
          <p:cNvSpPr>
            <a:spLocks noChangeShapeType="1"/>
          </p:cNvSpPr>
          <p:nvPr/>
        </p:nvSpPr>
        <p:spPr bwMode="auto">
          <a:xfrm>
            <a:off x="395288" y="6308725"/>
            <a:ext cx="8424862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25"/>
          <p:cNvSpPr>
            <a:spLocks noChangeShapeType="1"/>
          </p:cNvSpPr>
          <p:nvPr/>
        </p:nvSpPr>
        <p:spPr bwMode="auto">
          <a:xfrm>
            <a:off x="360363" y="1268413"/>
            <a:ext cx="84232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27"/>
          <p:cNvSpPr>
            <a:spLocks noChangeShapeType="1"/>
          </p:cNvSpPr>
          <p:nvPr/>
        </p:nvSpPr>
        <p:spPr bwMode="auto">
          <a:xfrm>
            <a:off x="360363" y="2708275"/>
            <a:ext cx="84232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29"/>
          <p:cNvSpPr>
            <a:spLocks noChangeShapeType="1"/>
          </p:cNvSpPr>
          <p:nvPr/>
        </p:nvSpPr>
        <p:spPr bwMode="auto">
          <a:xfrm>
            <a:off x="360363" y="4149725"/>
            <a:ext cx="84232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31"/>
          <p:cNvSpPr>
            <a:spLocks noChangeShapeType="1"/>
          </p:cNvSpPr>
          <p:nvPr/>
        </p:nvSpPr>
        <p:spPr bwMode="auto">
          <a:xfrm>
            <a:off x="395288" y="5589588"/>
            <a:ext cx="8424862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32"/>
          <p:cNvSpPr>
            <a:spLocks noChangeShapeType="1"/>
          </p:cNvSpPr>
          <p:nvPr/>
        </p:nvSpPr>
        <p:spPr bwMode="auto">
          <a:xfrm>
            <a:off x="400050" y="4868863"/>
            <a:ext cx="8424863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TextBox 47"/>
          <p:cNvSpPr txBox="1">
            <a:spLocks noChangeArrowheads="1"/>
          </p:cNvSpPr>
          <p:nvPr/>
        </p:nvSpPr>
        <p:spPr bwMode="auto">
          <a:xfrm>
            <a:off x="500063" y="428625"/>
            <a:ext cx="8001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0" i="1">
                <a:cs typeface="Arial" charset="0"/>
              </a:rPr>
              <a:t>Тетраэдр</a:t>
            </a:r>
          </a:p>
        </p:txBody>
      </p:sp>
      <p:grpSp>
        <p:nvGrpSpPr>
          <p:cNvPr id="26647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8" y="176"/>
            <a:chExt cx="5408" cy="3928"/>
          </a:xfrm>
        </p:grpSpPr>
        <p:sp>
          <p:nvSpPr>
            <p:cNvPr id="26648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9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0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1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2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3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4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5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Аудио_физминутк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6491288"/>
            <a:ext cx="36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1" descr="pozitiv155[1]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12" descr="dove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3" y="647700"/>
            <a:ext cx="77882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84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7"/>
          <p:cNvSpPr>
            <a:spLocks noChangeShapeType="1"/>
          </p:cNvSpPr>
          <p:nvPr/>
        </p:nvSpPr>
        <p:spPr bwMode="auto">
          <a:xfrm>
            <a:off x="3852863" y="42863"/>
            <a:ext cx="0" cy="6858000"/>
          </a:xfrm>
          <a:prstGeom prst="line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5" name="Line 29"/>
          <p:cNvSpPr>
            <a:spLocks noChangeShapeType="1"/>
          </p:cNvSpPr>
          <p:nvPr/>
        </p:nvSpPr>
        <p:spPr bwMode="auto">
          <a:xfrm>
            <a:off x="360363" y="4149725"/>
            <a:ext cx="8423275" cy="0"/>
          </a:xfrm>
          <a:prstGeom prst="line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6" name="Line 25"/>
          <p:cNvSpPr>
            <a:spLocks noChangeShapeType="1"/>
          </p:cNvSpPr>
          <p:nvPr/>
        </p:nvSpPr>
        <p:spPr bwMode="auto">
          <a:xfrm>
            <a:off x="360363" y="1268413"/>
            <a:ext cx="8423275" cy="0"/>
          </a:xfrm>
          <a:prstGeom prst="line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7" name="Line 15"/>
          <p:cNvSpPr>
            <a:spLocks noChangeShapeType="1"/>
          </p:cNvSpPr>
          <p:nvPr/>
        </p:nvSpPr>
        <p:spPr bwMode="auto">
          <a:xfrm>
            <a:off x="2411413" y="73025"/>
            <a:ext cx="0" cy="6858000"/>
          </a:xfrm>
          <a:prstGeom prst="line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8" name="Line 27"/>
          <p:cNvSpPr>
            <a:spLocks noChangeShapeType="1"/>
          </p:cNvSpPr>
          <p:nvPr/>
        </p:nvSpPr>
        <p:spPr bwMode="auto">
          <a:xfrm>
            <a:off x="360363" y="2708275"/>
            <a:ext cx="8423275" cy="0"/>
          </a:xfrm>
          <a:prstGeom prst="line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9" name="Line 19"/>
          <p:cNvSpPr>
            <a:spLocks noChangeShapeType="1"/>
          </p:cNvSpPr>
          <p:nvPr/>
        </p:nvSpPr>
        <p:spPr bwMode="auto">
          <a:xfrm>
            <a:off x="5294313" y="0"/>
            <a:ext cx="0" cy="6858000"/>
          </a:xfrm>
          <a:prstGeom prst="line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20" name="Line 31"/>
          <p:cNvSpPr>
            <a:spLocks noChangeShapeType="1"/>
          </p:cNvSpPr>
          <p:nvPr/>
        </p:nvSpPr>
        <p:spPr bwMode="auto">
          <a:xfrm>
            <a:off x="395288" y="5589588"/>
            <a:ext cx="8424862" cy="0"/>
          </a:xfrm>
          <a:prstGeom prst="line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2345" name="Oval 9"/>
          <p:cNvSpPr>
            <a:spLocks noChangeArrowheads="1"/>
          </p:cNvSpPr>
          <p:nvPr/>
        </p:nvSpPr>
        <p:spPr bwMode="auto">
          <a:xfrm>
            <a:off x="3786188" y="5500688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46" name="Oval 10"/>
          <p:cNvSpPr>
            <a:spLocks noChangeArrowheads="1"/>
          </p:cNvSpPr>
          <p:nvPr/>
        </p:nvSpPr>
        <p:spPr bwMode="auto">
          <a:xfrm>
            <a:off x="5214938" y="1214438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47" name="Oval 11"/>
          <p:cNvSpPr>
            <a:spLocks noChangeArrowheads="1"/>
          </p:cNvSpPr>
          <p:nvPr/>
        </p:nvSpPr>
        <p:spPr bwMode="auto">
          <a:xfrm>
            <a:off x="6670675" y="4083050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4" name="Line 13"/>
          <p:cNvSpPr>
            <a:spLocks noChangeShapeType="1"/>
          </p:cNvSpPr>
          <p:nvPr/>
        </p:nvSpPr>
        <p:spPr bwMode="auto">
          <a:xfrm>
            <a:off x="971550" y="-71438"/>
            <a:ext cx="0" cy="6858001"/>
          </a:xfrm>
          <a:prstGeom prst="line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25" name="Line 14"/>
          <p:cNvSpPr>
            <a:spLocks noChangeShapeType="1"/>
          </p:cNvSpPr>
          <p:nvPr/>
        </p:nvSpPr>
        <p:spPr bwMode="auto">
          <a:xfrm>
            <a:off x="1714500" y="0"/>
            <a:ext cx="0" cy="6858000"/>
          </a:xfrm>
          <a:prstGeom prst="line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26" name="Line 16"/>
          <p:cNvSpPr>
            <a:spLocks noChangeShapeType="1"/>
          </p:cNvSpPr>
          <p:nvPr/>
        </p:nvSpPr>
        <p:spPr bwMode="auto">
          <a:xfrm>
            <a:off x="3144838" y="73025"/>
            <a:ext cx="0" cy="6858000"/>
          </a:xfrm>
          <a:prstGeom prst="line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27" name="Line 20"/>
          <p:cNvSpPr>
            <a:spLocks noChangeShapeType="1"/>
          </p:cNvSpPr>
          <p:nvPr/>
        </p:nvSpPr>
        <p:spPr bwMode="auto">
          <a:xfrm>
            <a:off x="5992813" y="0"/>
            <a:ext cx="0" cy="6858000"/>
          </a:xfrm>
          <a:prstGeom prst="line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28" name="Line 21"/>
          <p:cNvSpPr>
            <a:spLocks noChangeShapeType="1"/>
          </p:cNvSpPr>
          <p:nvPr/>
        </p:nvSpPr>
        <p:spPr bwMode="auto">
          <a:xfrm>
            <a:off x="6732588" y="0"/>
            <a:ext cx="0" cy="6858000"/>
          </a:xfrm>
          <a:prstGeom prst="line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29" name="Line 22"/>
          <p:cNvSpPr>
            <a:spLocks noChangeShapeType="1"/>
          </p:cNvSpPr>
          <p:nvPr/>
        </p:nvSpPr>
        <p:spPr bwMode="auto">
          <a:xfrm>
            <a:off x="7453313" y="0"/>
            <a:ext cx="0" cy="6858000"/>
          </a:xfrm>
          <a:prstGeom prst="line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30" name="Line 23"/>
          <p:cNvSpPr>
            <a:spLocks noChangeShapeType="1"/>
          </p:cNvSpPr>
          <p:nvPr/>
        </p:nvSpPr>
        <p:spPr bwMode="auto">
          <a:xfrm>
            <a:off x="8172450" y="0"/>
            <a:ext cx="0" cy="6858000"/>
          </a:xfrm>
          <a:prstGeom prst="line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31" name="Line 24"/>
          <p:cNvSpPr>
            <a:spLocks noChangeShapeType="1"/>
          </p:cNvSpPr>
          <p:nvPr/>
        </p:nvSpPr>
        <p:spPr bwMode="auto">
          <a:xfrm>
            <a:off x="395288" y="6308725"/>
            <a:ext cx="8424862" cy="0"/>
          </a:xfrm>
          <a:prstGeom prst="line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32" name="Line 26"/>
          <p:cNvSpPr>
            <a:spLocks noChangeShapeType="1"/>
          </p:cNvSpPr>
          <p:nvPr/>
        </p:nvSpPr>
        <p:spPr bwMode="auto">
          <a:xfrm>
            <a:off x="430213" y="546100"/>
            <a:ext cx="8426450" cy="0"/>
          </a:xfrm>
          <a:prstGeom prst="line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33" name="Line 28"/>
          <p:cNvSpPr>
            <a:spLocks noChangeShapeType="1"/>
          </p:cNvSpPr>
          <p:nvPr/>
        </p:nvSpPr>
        <p:spPr bwMode="auto">
          <a:xfrm>
            <a:off x="395288" y="1982788"/>
            <a:ext cx="8424862" cy="0"/>
          </a:xfrm>
          <a:prstGeom prst="line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34" name="Line 30"/>
          <p:cNvSpPr>
            <a:spLocks noChangeShapeType="1"/>
          </p:cNvSpPr>
          <p:nvPr/>
        </p:nvSpPr>
        <p:spPr bwMode="auto">
          <a:xfrm>
            <a:off x="395288" y="3429000"/>
            <a:ext cx="8424862" cy="0"/>
          </a:xfrm>
          <a:prstGeom prst="line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35" name="Line 32"/>
          <p:cNvSpPr>
            <a:spLocks noChangeShapeType="1"/>
          </p:cNvSpPr>
          <p:nvPr/>
        </p:nvSpPr>
        <p:spPr bwMode="auto">
          <a:xfrm>
            <a:off x="400050" y="4868863"/>
            <a:ext cx="8424863" cy="0"/>
          </a:xfrm>
          <a:prstGeom prst="line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36" name="Line 18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2372" name="Line 36"/>
          <p:cNvSpPr>
            <a:spLocks noChangeShapeType="1"/>
          </p:cNvSpPr>
          <p:nvPr/>
        </p:nvSpPr>
        <p:spPr bwMode="auto">
          <a:xfrm flipV="1">
            <a:off x="3857625" y="1285875"/>
            <a:ext cx="1428750" cy="4286250"/>
          </a:xfrm>
          <a:prstGeom prst="line">
            <a:avLst/>
          </a:prstGeom>
          <a:noFill/>
          <a:ln w="571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2373" name="Line 37"/>
          <p:cNvSpPr>
            <a:spLocks noChangeShapeType="1"/>
          </p:cNvSpPr>
          <p:nvPr/>
        </p:nvSpPr>
        <p:spPr bwMode="auto">
          <a:xfrm>
            <a:off x="2428875" y="4143375"/>
            <a:ext cx="1428750" cy="1428750"/>
          </a:xfrm>
          <a:prstGeom prst="line">
            <a:avLst/>
          </a:prstGeom>
          <a:noFill/>
          <a:ln w="571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2374" name="Line 38"/>
          <p:cNvSpPr>
            <a:spLocks noChangeShapeType="1"/>
          </p:cNvSpPr>
          <p:nvPr/>
        </p:nvSpPr>
        <p:spPr bwMode="auto">
          <a:xfrm>
            <a:off x="5286375" y="1285875"/>
            <a:ext cx="1435100" cy="2868613"/>
          </a:xfrm>
          <a:prstGeom prst="line">
            <a:avLst/>
          </a:prstGeom>
          <a:noFill/>
          <a:ln w="571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2375" name="Line 39"/>
          <p:cNvSpPr>
            <a:spLocks noChangeShapeType="1"/>
          </p:cNvSpPr>
          <p:nvPr/>
        </p:nvSpPr>
        <p:spPr bwMode="auto">
          <a:xfrm flipV="1">
            <a:off x="2428875" y="1285875"/>
            <a:ext cx="2849563" cy="2857500"/>
          </a:xfrm>
          <a:prstGeom prst="line">
            <a:avLst/>
          </a:prstGeom>
          <a:noFill/>
          <a:ln w="571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2376" name="Line 40"/>
          <p:cNvSpPr>
            <a:spLocks noChangeShapeType="1"/>
          </p:cNvSpPr>
          <p:nvPr/>
        </p:nvSpPr>
        <p:spPr bwMode="auto">
          <a:xfrm flipV="1">
            <a:off x="3857625" y="4143375"/>
            <a:ext cx="2849563" cy="1428750"/>
          </a:xfrm>
          <a:prstGeom prst="line">
            <a:avLst/>
          </a:prstGeom>
          <a:noFill/>
          <a:ln w="571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2377" name="Oval 41"/>
          <p:cNvSpPr>
            <a:spLocks noChangeArrowheads="1"/>
          </p:cNvSpPr>
          <p:nvPr/>
        </p:nvSpPr>
        <p:spPr bwMode="auto">
          <a:xfrm>
            <a:off x="2357438" y="4071938"/>
            <a:ext cx="146050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80" name="Line 44"/>
          <p:cNvSpPr>
            <a:spLocks noChangeShapeType="1"/>
          </p:cNvSpPr>
          <p:nvPr/>
        </p:nvSpPr>
        <p:spPr bwMode="auto">
          <a:xfrm>
            <a:off x="2428875" y="4143375"/>
            <a:ext cx="4286250" cy="46038"/>
          </a:xfrm>
          <a:prstGeom prst="line">
            <a:avLst/>
          </a:prstGeom>
          <a:noFill/>
          <a:ln w="57150">
            <a:solidFill>
              <a:schemeClr val="tx2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8704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8" y="176"/>
            <a:chExt cx="5408" cy="3928"/>
          </a:xfrm>
        </p:grpSpPr>
        <p:sp>
          <p:nvSpPr>
            <p:cNvPr id="28705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6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7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8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9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10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11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12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5" grpId="0" animBg="1"/>
      <p:bldP spid="142346" grpId="0" animBg="1"/>
      <p:bldP spid="142347" grpId="0" animBg="1"/>
      <p:bldP spid="14237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17" t="12074" r="5399" b="4601"/>
          <a:stretch>
            <a:fillRect/>
          </a:stretch>
        </p:blipFill>
        <p:spPr bwMode="auto">
          <a:xfrm>
            <a:off x="1143000" y="357188"/>
            <a:ext cx="64754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44" t="8012" r="5771" b="6306"/>
          <a:stretch>
            <a:fillRect/>
          </a:stretch>
        </p:blipFill>
        <p:spPr bwMode="auto">
          <a:xfrm>
            <a:off x="3000375" y="4071938"/>
            <a:ext cx="29718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21" t="5209" r="13939" b="11839"/>
          <a:stretch>
            <a:fillRect/>
          </a:stretch>
        </p:blipFill>
        <p:spPr bwMode="auto">
          <a:xfrm>
            <a:off x="5929313" y="3643313"/>
            <a:ext cx="28479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" t="4936" r="7852" b="10268"/>
          <a:stretch>
            <a:fillRect/>
          </a:stretch>
        </p:blipFill>
        <p:spPr bwMode="auto">
          <a:xfrm>
            <a:off x="142875" y="3357563"/>
            <a:ext cx="28670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571500" y="5572125"/>
            <a:ext cx="10715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/>
              <a:t>1</a:t>
            </a:r>
          </a:p>
        </p:txBody>
      </p:sp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3214688" y="6088063"/>
            <a:ext cx="10715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/>
              <a:t>2</a:t>
            </a:r>
          </a:p>
        </p:txBody>
      </p:sp>
      <p:sp>
        <p:nvSpPr>
          <p:cNvPr id="29704" name="TextBox 7"/>
          <p:cNvSpPr txBox="1">
            <a:spLocks noChangeArrowheads="1"/>
          </p:cNvSpPr>
          <p:nvPr/>
        </p:nvSpPr>
        <p:spPr bwMode="auto">
          <a:xfrm>
            <a:off x="6215063" y="5643563"/>
            <a:ext cx="10715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/>
              <a:t>3</a:t>
            </a:r>
          </a:p>
        </p:txBody>
      </p:sp>
      <p:grpSp>
        <p:nvGrpSpPr>
          <p:cNvPr id="29705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8" y="176"/>
            <a:chExt cx="5408" cy="3928"/>
          </a:xfrm>
        </p:grpSpPr>
        <p:sp>
          <p:nvSpPr>
            <p:cNvPr id="29707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8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9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0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1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2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3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4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" name="Управляющая кнопка: настраиваемая 17">
            <a:hlinkClick r:id="rId6" action="ppaction://hlinksldjump" highlightClick="1"/>
          </p:cNvPr>
          <p:cNvSpPr/>
          <p:nvPr/>
        </p:nvSpPr>
        <p:spPr>
          <a:xfrm>
            <a:off x="8786813" y="6572250"/>
            <a:ext cx="357187" cy="285750"/>
          </a:xfrm>
          <a:prstGeom prst="actionButtonBlank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 descr="Piramid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928688"/>
            <a:ext cx="8813800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8" y="176"/>
            <a:chExt cx="5408" cy="3928"/>
          </a:xfrm>
        </p:grpSpPr>
        <p:sp>
          <p:nvSpPr>
            <p:cNvPr id="30724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5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6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7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8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9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0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1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r_p_7135212c36f1cfa922c6a2118c4b62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8"/>
          <p:cNvSpPr>
            <a:spLocks noChangeShapeType="1"/>
          </p:cNvSpPr>
          <p:nvPr/>
        </p:nvSpPr>
        <p:spPr bwMode="auto">
          <a:xfrm>
            <a:off x="395288" y="1982788"/>
            <a:ext cx="8424862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7" name="Line 18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8" name="Line 16"/>
          <p:cNvSpPr>
            <a:spLocks noChangeShapeType="1"/>
          </p:cNvSpPr>
          <p:nvPr/>
        </p:nvSpPr>
        <p:spPr bwMode="auto">
          <a:xfrm>
            <a:off x="3144838" y="73025"/>
            <a:ext cx="0" cy="6858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Line 30"/>
          <p:cNvSpPr>
            <a:spLocks noChangeShapeType="1"/>
          </p:cNvSpPr>
          <p:nvPr/>
        </p:nvSpPr>
        <p:spPr bwMode="auto">
          <a:xfrm>
            <a:off x="395288" y="3429000"/>
            <a:ext cx="8424862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0" name="Line 20"/>
          <p:cNvSpPr>
            <a:spLocks noChangeShapeType="1"/>
          </p:cNvSpPr>
          <p:nvPr/>
        </p:nvSpPr>
        <p:spPr bwMode="auto">
          <a:xfrm>
            <a:off x="5992813" y="0"/>
            <a:ext cx="0" cy="6858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1" name="Line 26"/>
          <p:cNvSpPr>
            <a:spLocks noChangeShapeType="1"/>
          </p:cNvSpPr>
          <p:nvPr/>
        </p:nvSpPr>
        <p:spPr bwMode="auto">
          <a:xfrm>
            <a:off x="430213" y="546100"/>
            <a:ext cx="8426450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2" name="Line 13"/>
          <p:cNvSpPr>
            <a:spLocks noChangeShapeType="1"/>
          </p:cNvSpPr>
          <p:nvPr/>
        </p:nvSpPr>
        <p:spPr bwMode="auto">
          <a:xfrm>
            <a:off x="971550" y="-71438"/>
            <a:ext cx="0" cy="6858001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Line 14"/>
          <p:cNvSpPr>
            <a:spLocks noChangeShapeType="1"/>
          </p:cNvSpPr>
          <p:nvPr/>
        </p:nvSpPr>
        <p:spPr bwMode="auto">
          <a:xfrm>
            <a:off x="1682750" y="73025"/>
            <a:ext cx="0" cy="6858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4" name="Line 15"/>
          <p:cNvSpPr>
            <a:spLocks noChangeShapeType="1"/>
          </p:cNvSpPr>
          <p:nvPr/>
        </p:nvSpPr>
        <p:spPr bwMode="auto">
          <a:xfrm>
            <a:off x="2411413" y="73025"/>
            <a:ext cx="0" cy="6858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5" name="Line 17"/>
          <p:cNvSpPr>
            <a:spLocks noChangeShapeType="1"/>
          </p:cNvSpPr>
          <p:nvPr/>
        </p:nvSpPr>
        <p:spPr bwMode="auto">
          <a:xfrm>
            <a:off x="3852863" y="42863"/>
            <a:ext cx="0" cy="6858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6" name="Line 19"/>
          <p:cNvSpPr>
            <a:spLocks noChangeShapeType="1"/>
          </p:cNvSpPr>
          <p:nvPr/>
        </p:nvSpPr>
        <p:spPr bwMode="auto">
          <a:xfrm>
            <a:off x="5294313" y="0"/>
            <a:ext cx="0" cy="6858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7" name="Line 21"/>
          <p:cNvSpPr>
            <a:spLocks noChangeShapeType="1"/>
          </p:cNvSpPr>
          <p:nvPr/>
        </p:nvSpPr>
        <p:spPr bwMode="auto">
          <a:xfrm>
            <a:off x="6732588" y="0"/>
            <a:ext cx="0" cy="6858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8" name="Line 22"/>
          <p:cNvSpPr>
            <a:spLocks noChangeShapeType="1"/>
          </p:cNvSpPr>
          <p:nvPr/>
        </p:nvSpPr>
        <p:spPr bwMode="auto">
          <a:xfrm>
            <a:off x="7453313" y="0"/>
            <a:ext cx="0" cy="6858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9" name="Line 23"/>
          <p:cNvSpPr>
            <a:spLocks noChangeShapeType="1"/>
          </p:cNvSpPr>
          <p:nvPr/>
        </p:nvSpPr>
        <p:spPr bwMode="auto">
          <a:xfrm>
            <a:off x="8172450" y="0"/>
            <a:ext cx="0" cy="6858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0" name="Line 24"/>
          <p:cNvSpPr>
            <a:spLocks noChangeShapeType="1"/>
          </p:cNvSpPr>
          <p:nvPr/>
        </p:nvSpPr>
        <p:spPr bwMode="auto">
          <a:xfrm>
            <a:off x="395288" y="6308725"/>
            <a:ext cx="8424862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1" name="Line 25"/>
          <p:cNvSpPr>
            <a:spLocks noChangeShapeType="1"/>
          </p:cNvSpPr>
          <p:nvPr/>
        </p:nvSpPr>
        <p:spPr bwMode="auto">
          <a:xfrm>
            <a:off x="360363" y="1268413"/>
            <a:ext cx="84232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2" name="Line 27"/>
          <p:cNvSpPr>
            <a:spLocks noChangeShapeType="1"/>
          </p:cNvSpPr>
          <p:nvPr/>
        </p:nvSpPr>
        <p:spPr bwMode="auto">
          <a:xfrm>
            <a:off x="360363" y="2708275"/>
            <a:ext cx="84232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3" name="Line 29"/>
          <p:cNvSpPr>
            <a:spLocks noChangeShapeType="1"/>
          </p:cNvSpPr>
          <p:nvPr/>
        </p:nvSpPr>
        <p:spPr bwMode="auto">
          <a:xfrm>
            <a:off x="360363" y="4149725"/>
            <a:ext cx="84232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4" name="Line 31"/>
          <p:cNvSpPr>
            <a:spLocks noChangeShapeType="1"/>
          </p:cNvSpPr>
          <p:nvPr/>
        </p:nvSpPr>
        <p:spPr bwMode="auto">
          <a:xfrm>
            <a:off x="395288" y="5589588"/>
            <a:ext cx="8424862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5" name="Line 32"/>
          <p:cNvSpPr>
            <a:spLocks noChangeShapeType="1"/>
          </p:cNvSpPr>
          <p:nvPr/>
        </p:nvSpPr>
        <p:spPr bwMode="auto">
          <a:xfrm>
            <a:off x="400050" y="4868863"/>
            <a:ext cx="8424863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6" name="TextBox 47"/>
          <p:cNvSpPr txBox="1">
            <a:spLocks noChangeArrowheads="1"/>
          </p:cNvSpPr>
          <p:nvPr/>
        </p:nvSpPr>
        <p:spPr bwMode="auto">
          <a:xfrm>
            <a:off x="500063" y="428625"/>
            <a:ext cx="8001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0" i="1">
                <a:cs typeface="Arial" charset="0"/>
              </a:rPr>
              <a:t>Пирамида</a:t>
            </a:r>
          </a:p>
        </p:txBody>
      </p:sp>
      <p:grpSp>
        <p:nvGrpSpPr>
          <p:cNvPr id="6167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8" y="176"/>
            <a:chExt cx="5408" cy="3928"/>
          </a:xfrm>
        </p:grpSpPr>
        <p:sp>
          <p:nvSpPr>
            <p:cNvPr id="6168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9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0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1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2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3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4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5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15"/>
          <p:cNvSpPr>
            <a:spLocks noChangeArrowheads="1"/>
          </p:cNvSpPr>
          <p:nvPr/>
        </p:nvSpPr>
        <p:spPr bwMode="auto">
          <a:xfrm>
            <a:off x="2971800" y="2743200"/>
            <a:ext cx="1981200" cy="2667000"/>
          </a:xfrm>
          <a:prstGeom prst="rtTriangle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054" name="Object 2"/>
          <p:cNvGraphicFramePr>
            <a:graphicFrameLocks noChangeAspect="1"/>
          </p:cNvGraphicFramePr>
          <p:nvPr/>
        </p:nvGraphicFramePr>
        <p:xfrm>
          <a:off x="1000125" y="785813"/>
          <a:ext cx="1357313" cy="1409700"/>
        </p:xfrm>
        <a:graphic>
          <a:graphicData uri="http://schemas.openxmlformats.org/presentationml/2006/ole">
            <p:oleObj spid="_x0000_s2050" name="Точечный рисунок" r:id="rId3" imgW="1190476" imgH="1238423" progId="Paint.Picture">
              <p:embed/>
            </p:oleObj>
          </a:graphicData>
        </a:graphic>
      </p:graphicFrame>
      <p:sp>
        <p:nvSpPr>
          <p:cNvPr id="2052" name="Line 7"/>
          <p:cNvSpPr>
            <a:spLocks noChangeShapeType="1"/>
          </p:cNvSpPr>
          <p:nvPr/>
        </p:nvSpPr>
        <p:spPr bwMode="auto">
          <a:xfrm>
            <a:off x="2143125" y="1785938"/>
            <a:ext cx="3357563" cy="364331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3" name="Line 9"/>
          <p:cNvSpPr>
            <a:spLocks noChangeShapeType="1"/>
          </p:cNvSpPr>
          <p:nvPr/>
        </p:nvSpPr>
        <p:spPr bwMode="auto">
          <a:xfrm rot="-5400000">
            <a:off x="4224338" y="4133850"/>
            <a:ext cx="0" cy="2590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AutoShape 11"/>
          <p:cNvSpPr>
            <a:spLocks noChangeArrowheads="1"/>
          </p:cNvSpPr>
          <p:nvPr/>
        </p:nvSpPr>
        <p:spPr bwMode="auto">
          <a:xfrm flipH="1">
            <a:off x="1371600" y="2743200"/>
            <a:ext cx="1600200" cy="2667000"/>
          </a:xfrm>
          <a:prstGeom prst="rtTriangle">
            <a:avLst/>
          </a:prstGeom>
          <a:solidFill>
            <a:srgbClr val="FFCC66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AutoShape 12"/>
          <p:cNvSpPr>
            <a:spLocks noChangeArrowheads="1"/>
          </p:cNvSpPr>
          <p:nvPr/>
        </p:nvSpPr>
        <p:spPr bwMode="auto">
          <a:xfrm>
            <a:off x="2971800" y="2743200"/>
            <a:ext cx="1600200" cy="2667000"/>
          </a:xfrm>
          <a:prstGeom prst="rtTriangle">
            <a:avLst/>
          </a:prstGeom>
          <a:solidFill>
            <a:srgbClr val="FFCC66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Line 13"/>
          <p:cNvSpPr>
            <a:spLocks noChangeShapeType="1"/>
          </p:cNvSpPr>
          <p:nvPr/>
        </p:nvSpPr>
        <p:spPr bwMode="auto">
          <a:xfrm>
            <a:off x="2971800" y="2819400"/>
            <a:ext cx="0" cy="2590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7" name="WordArt 16"/>
          <p:cNvSpPr>
            <a:spLocks noChangeArrowheads="1" noChangeShapeType="1" noTextEdit="1"/>
          </p:cNvSpPr>
          <p:nvPr/>
        </p:nvSpPr>
        <p:spPr bwMode="auto">
          <a:xfrm>
            <a:off x="1785938" y="214313"/>
            <a:ext cx="69342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Высота пирамиды</a:t>
            </a:r>
          </a:p>
        </p:txBody>
      </p:sp>
      <p:pic>
        <p:nvPicPr>
          <p:cNvPr id="2058" name="Рисунок 13" descr="Фалес 1.jpg"/>
          <p:cNvPicPr>
            <a:picLocks noChangeAspect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6143625" y="1357313"/>
            <a:ext cx="2676525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9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8" y="176"/>
            <a:chExt cx="5408" cy="3928"/>
          </a:xfrm>
        </p:grpSpPr>
        <p:sp>
          <p:nvSpPr>
            <p:cNvPr id="2061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6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8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" name="TextBox 29"/>
          <p:cNvSpPr txBox="1">
            <a:spLocks noChangeArrowheads="1"/>
          </p:cNvSpPr>
          <p:nvPr/>
        </p:nvSpPr>
        <p:spPr bwMode="auto">
          <a:xfrm>
            <a:off x="6000750" y="4286250"/>
            <a:ext cx="31432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i="1" dirty="0">
                <a:solidFill>
                  <a:schemeClr val="tx2">
                    <a:lumMod val="75000"/>
                  </a:schemeClr>
                </a:solidFill>
              </a:rPr>
              <a:t>Фалес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004-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4106862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8" y="176"/>
            <a:chExt cx="5408" cy="3928"/>
          </a:xfrm>
        </p:grpSpPr>
        <p:sp>
          <p:nvSpPr>
            <p:cNvPr id="32773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4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5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6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7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8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9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0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0" y="285750"/>
            <a:ext cx="4357688" cy="6154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Наиболее значимые области применения пирамиды:</a:t>
            </a:r>
          </a:p>
          <a:p>
            <a:pPr>
              <a:defRPr/>
            </a:pP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pPr indent="447675">
              <a:buFont typeface="Wingdings" pitchFamily="2" charset="2"/>
              <a:buChar char="ü"/>
              <a:defRPr/>
            </a:pPr>
            <a:r>
              <a:rPr lang="ru-RU" sz="3000" b="1" i="1" dirty="0">
                <a:solidFill>
                  <a:schemeClr val="tx2">
                    <a:lumMod val="75000"/>
                  </a:schemeClr>
                </a:solidFill>
              </a:rPr>
              <a:t>Повышение урожайности семян;</a:t>
            </a:r>
          </a:p>
          <a:p>
            <a:pPr indent="447675">
              <a:buFont typeface="Wingdings" pitchFamily="2" charset="2"/>
              <a:buChar char="ü"/>
              <a:defRPr/>
            </a:pPr>
            <a:r>
              <a:rPr lang="ru-RU" sz="3000" b="1" i="1" dirty="0">
                <a:solidFill>
                  <a:schemeClr val="tx2">
                    <a:lumMod val="75000"/>
                  </a:schemeClr>
                </a:solidFill>
              </a:rPr>
              <a:t>Длительность хранения продуктов;</a:t>
            </a:r>
          </a:p>
          <a:p>
            <a:pPr indent="447675">
              <a:buFont typeface="Wingdings" pitchFamily="2" charset="2"/>
              <a:buChar char="ü"/>
              <a:defRPr/>
            </a:pPr>
            <a:r>
              <a:rPr lang="ru-RU" sz="3000" b="1" i="1" dirty="0">
                <a:solidFill>
                  <a:schemeClr val="tx2">
                    <a:lumMod val="75000"/>
                  </a:schemeClr>
                </a:solidFill>
              </a:rPr>
              <a:t>Оздоровление;</a:t>
            </a:r>
          </a:p>
          <a:p>
            <a:pPr indent="447675">
              <a:buFont typeface="Wingdings" pitchFamily="2" charset="2"/>
              <a:buChar char="ü"/>
              <a:defRPr/>
            </a:pPr>
            <a:r>
              <a:rPr lang="ru-RU" sz="3000" b="1" i="1" dirty="0">
                <a:solidFill>
                  <a:schemeClr val="tx2">
                    <a:lumMod val="75000"/>
                  </a:schemeClr>
                </a:solidFill>
              </a:rPr>
              <a:t>Энергоинформационная защита.</a:t>
            </a:r>
          </a:p>
          <a:p>
            <a:pPr>
              <a:defRPr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3" descr="Брюсов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5800" y="0"/>
            <a:ext cx="33782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428625" y="0"/>
            <a:ext cx="5643563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Вот как выглядит стих «Пирамида-треугольник»  </a:t>
            </a:r>
          </a:p>
          <a:p>
            <a:pPr algn="ctr">
              <a:defRPr/>
            </a:pPr>
            <a:endParaRPr lang="ru-RU" sz="2400" dirty="0"/>
          </a:p>
          <a:p>
            <a:pPr algn="ctr">
              <a:defRPr/>
            </a:pPr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  <a:t>Я</a:t>
            </a:r>
            <a:b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  <a:t>еле</a:t>
            </a:r>
            <a:b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  <a:t>качая</a:t>
            </a:r>
            <a:b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  <a:t>веревки,</a:t>
            </a:r>
            <a:b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  <a:t>в  синели</a:t>
            </a:r>
            <a:b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  <a:t>не различая</a:t>
            </a:r>
            <a:b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  <a:t>синих    тонов</a:t>
            </a:r>
            <a:b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  <a:t>и  милой головки,</a:t>
            </a:r>
            <a:b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  <a:t>летаю  в просторе</a:t>
            </a:r>
            <a:b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  <a:t>крылатый, как птица,</a:t>
            </a:r>
            <a:b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  <a:t>меж   лиловых   кустов !</a:t>
            </a:r>
            <a:b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  <a:t>Но   в   заманчивом   взоре,</a:t>
            </a:r>
            <a:b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  <a:t>знаю  блещет, алея, зарница!</a:t>
            </a:r>
            <a:b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  <a:t>И    я   счастлив   ею   без  слов!</a:t>
            </a:r>
          </a:p>
        </p:txBody>
      </p:sp>
      <p:grpSp>
        <p:nvGrpSpPr>
          <p:cNvPr id="33796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8" y="176"/>
            <a:chExt cx="5408" cy="3928"/>
          </a:xfrm>
        </p:grpSpPr>
        <p:sp>
          <p:nvSpPr>
            <p:cNvPr id="33798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9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0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1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2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3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4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5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786438" y="4214813"/>
            <a:ext cx="3357562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Валерий Брюсов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r_p_7135212c36f1cfa922c6a2118c4b62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Nebula_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0"/>
            <a:ext cx="5572125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5" descr="p00000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3"/>
            <a:ext cx="43592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4357688" y="4333875"/>
            <a:ext cx="4786312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Известно, что  расположение  трёх  крупнейших  пирамид  в  Гизе –точно  такое  же, как  у  звёзд, известных  под  названием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Пояс  Ориона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35845" name="Picture 8" descr="Image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357563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страиваемая 5">
            <a:hlinkClick r:id="rId5" action="ppaction://hlinksldjump" highlightClick="1"/>
          </p:cNvPr>
          <p:cNvSpPr/>
          <p:nvPr/>
        </p:nvSpPr>
        <p:spPr>
          <a:xfrm>
            <a:off x="8858250" y="6500813"/>
            <a:ext cx="285750" cy="357187"/>
          </a:xfrm>
          <a:prstGeom prst="actionButtonBlank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85750" y="1285875"/>
            <a:ext cx="1714500" cy="1643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85750" y="3214688"/>
            <a:ext cx="1714500" cy="164306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57188" y="5000625"/>
            <a:ext cx="1714500" cy="164306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57438" y="1285875"/>
            <a:ext cx="6786562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Если ты был активным на уроке и тебе  все было понятно и интересно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3286125"/>
            <a:ext cx="68580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Если что-то тебе мешало  быть активным и что-то осталось  еще не понятным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8875" y="5500688"/>
            <a:ext cx="56435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остальных случаях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63" y="0"/>
            <a:ext cx="8215312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cap="small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Включим светофор</a:t>
            </a:r>
          </a:p>
        </p:txBody>
      </p:sp>
      <p:grpSp>
        <p:nvGrpSpPr>
          <p:cNvPr id="36873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8" y="176"/>
            <a:chExt cx="5408" cy="3928"/>
          </a:xfrm>
        </p:grpSpPr>
        <p:sp>
          <p:nvSpPr>
            <p:cNvPr id="36874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5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6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7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8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9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0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1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8" y="176"/>
            <a:chExt cx="5408" cy="3928"/>
          </a:xfrm>
        </p:grpSpPr>
        <p:sp>
          <p:nvSpPr>
            <p:cNvPr id="37892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3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4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5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7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8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9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7891" name="Рисунок 4" descr="47909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4214813" y="571500"/>
            <a:ext cx="421481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333399"/>
                </a:solidFill>
                <a:latin typeface="Times New Roman" pitchFamily="18" charset="0"/>
              </a:rPr>
              <a:t>Пирамида олицетворяла огонь, поскольку его вершина устремлена вверх, как у разгоревшегося пламени.</a:t>
            </a:r>
            <a:endParaRPr lang="ru-RU" sz="2800"/>
          </a:p>
        </p:txBody>
      </p:sp>
      <p:pic>
        <p:nvPicPr>
          <p:cNvPr id="7171" name="Picture 11" descr="http://tmn.fio.ru/works/26x/304/images/ogon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57188" y="1500188"/>
            <a:ext cx="332581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1071563" y="4357688"/>
            <a:ext cx="228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71"/>
                </a:solidFill>
                <a:cs typeface="Times New Roman" pitchFamily="18" charset="0"/>
              </a:rPr>
              <a:t>  </a:t>
            </a:r>
            <a:r>
              <a:rPr lang="ru-RU" sz="3600" b="1">
                <a:solidFill>
                  <a:srgbClr val="FF0000"/>
                </a:solidFill>
                <a:cs typeface="Times New Roman" pitchFamily="18" charset="0"/>
              </a:rPr>
              <a:t>огонь</a:t>
            </a:r>
            <a:endParaRPr lang="ru-RU" sz="3600" b="1">
              <a:solidFill>
                <a:srgbClr val="FF0000"/>
              </a:solidFill>
            </a:endParaRPr>
          </a:p>
        </p:txBody>
      </p:sp>
      <p:pic>
        <p:nvPicPr>
          <p:cNvPr id="7173" name="Picture 6" descr="Модель тетраэдра (VRML)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232" t="12308" r="12308" b="18462"/>
          <a:stretch>
            <a:fillRect/>
          </a:stretch>
        </p:blipFill>
        <p:spPr bwMode="auto">
          <a:xfrm>
            <a:off x="4357688" y="3071813"/>
            <a:ext cx="4214812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4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8" y="176"/>
            <a:chExt cx="5408" cy="3928"/>
          </a:xfrm>
        </p:grpSpPr>
        <p:sp>
          <p:nvSpPr>
            <p:cNvPr id="7175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6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7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8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0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1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2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14313" y="642938"/>
            <a:ext cx="1857375" cy="1643062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6643688" y="428625"/>
            <a:ext cx="2143125" cy="2214563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43250" y="5000625"/>
            <a:ext cx="2357438" cy="10715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14438" y="3071813"/>
            <a:ext cx="1643062" cy="15716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омб 8"/>
          <p:cNvSpPr/>
          <p:nvPr/>
        </p:nvSpPr>
        <p:spPr>
          <a:xfrm>
            <a:off x="4929188" y="214313"/>
            <a:ext cx="1571625" cy="2428875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Трапеция 10"/>
          <p:cNvSpPr/>
          <p:nvPr/>
        </p:nvSpPr>
        <p:spPr>
          <a:xfrm>
            <a:off x="6143625" y="5072063"/>
            <a:ext cx="1928813" cy="142875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Куб 19"/>
          <p:cNvSpPr/>
          <p:nvPr/>
        </p:nvSpPr>
        <p:spPr>
          <a:xfrm>
            <a:off x="2214563" y="214313"/>
            <a:ext cx="1500187" cy="2286000"/>
          </a:xfrm>
          <a:prstGeom prst="cub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8201" name="Группа 25"/>
          <p:cNvGrpSpPr>
            <a:grpSpLocks/>
          </p:cNvGrpSpPr>
          <p:nvPr/>
        </p:nvGrpSpPr>
        <p:grpSpPr bwMode="auto">
          <a:xfrm>
            <a:off x="5857875" y="2714625"/>
            <a:ext cx="2355850" cy="2143125"/>
            <a:chOff x="685800" y="838200"/>
            <a:chExt cx="3889375" cy="3746500"/>
          </a:xfrm>
        </p:grpSpPr>
        <p:sp>
          <p:nvSpPr>
            <p:cNvPr id="8213" name="AutoShape 24"/>
            <p:cNvSpPr>
              <a:spLocks noChangeArrowheads="1"/>
            </p:cNvSpPr>
            <p:nvPr/>
          </p:nvSpPr>
          <p:spPr bwMode="auto">
            <a:xfrm rot="-1653858">
              <a:off x="2324100" y="838200"/>
              <a:ext cx="1511300" cy="360045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66CC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14" name="Line 26"/>
            <p:cNvSpPr>
              <a:spLocks noChangeShapeType="1"/>
            </p:cNvSpPr>
            <p:nvPr/>
          </p:nvSpPr>
          <p:spPr bwMode="auto">
            <a:xfrm flipV="1">
              <a:off x="685800" y="3876675"/>
              <a:ext cx="38893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8215" name="Freeform 59"/>
            <p:cNvSpPr>
              <a:spLocks/>
            </p:cNvSpPr>
            <p:nvPr/>
          </p:nvSpPr>
          <p:spPr bwMode="auto">
            <a:xfrm>
              <a:off x="685800" y="1028700"/>
              <a:ext cx="2552700" cy="3556000"/>
            </a:xfrm>
            <a:custGeom>
              <a:avLst/>
              <a:gdLst>
                <a:gd name="T0" fmla="*/ 2147483647 w 1608"/>
                <a:gd name="T1" fmla="*/ 2147483647 h 2240"/>
                <a:gd name="T2" fmla="*/ 2147483647 w 1608"/>
                <a:gd name="T3" fmla="*/ 0 h 2240"/>
                <a:gd name="T4" fmla="*/ 0 w 1608"/>
                <a:gd name="T5" fmla="*/ 2147483647 h 2240"/>
                <a:gd name="T6" fmla="*/ 2147483647 w 1608"/>
                <a:gd name="T7" fmla="*/ 2147483647 h 2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08"/>
                <a:gd name="T13" fmla="*/ 0 h 2240"/>
                <a:gd name="T14" fmla="*/ 1608 w 1608"/>
                <a:gd name="T15" fmla="*/ 2240 h 2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08" h="2240">
                  <a:moveTo>
                    <a:pt x="1608" y="2240"/>
                  </a:moveTo>
                  <a:lnTo>
                    <a:pt x="984" y="0"/>
                  </a:lnTo>
                  <a:lnTo>
                    <a:pt x="0" y="1800"/>
                  </a:lnTo>
                  <a:lnTo>
                    <a:pt x="1608" y="2240"/>
                  </a:lnTo>
                  <a:close/>
                </a:path>
              </a:pathLst>
            </a:custGeom>
            <a:solidFill>
              <a:srgbClr val="FF33CC">
                <a:alpha val="5098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820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8" y="176"/>
            <a:chExt cx="5408" cy="3928"/>
          </a:xfrm>
        </p:grpSpPr>
        <p:sp>
          <p:nvSpPr>
            <p:cNvPr id="8205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8203" name="Picture 12" descr="Модель икосаэдра - первый вариант раскраски (VRML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2000250"/>
            <a:ext cx="292893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0" descr="Модель октаэдра (VRML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4714875"/>
            <a:ext cx="19288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Прямая соединительная линия 54"/>
          <p:cNvCxnSpPr/>
          <p:nvPr/>
        </p:nvCxnSpPr>
        <p:spPr>
          <a:xfrm rot="5400000">
            <a:off x="1832769" y="3682206"/>
            <a:ext cx="5772150" cy="793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Равнобедренный треугольник 3"/>
          <p:cNvSpPr/>
          <p:nvPr/>
        </p:nvSpPr>
        <p:spPr>
          <a:xfrm>
            <a:off x="857250" y="4643438"/>
            <a:ext cx="1928813" cy="1857375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4857750" y="1785938"/>
            <a:ext cx="1714500" cy="1809750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00313" y="4214813"/>
            <a:ext cx="1928812" cy="121443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50" y="3500438"/>
            <a:ext cx="1214438" cy="121443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омб 8"/>
          <p:cNvSpPr/>
          <p:nvPr/>
        </p:nvSpPr>
        <p:spPr>
          <a:xfrm>
            <a:off x="2571750" y="1785938"/>
            <a:ext cx="1214438" cy="2214562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Трапеция 10"/>
          <p:cNvSpPr/>
          <p:nvPr/>
        </p:nvSpPr>
        <p:spPr>
          <a:xfrm>
            <a:off x="500063" y="1857375"/>
            <a:ext cx="1643062" cy="1357313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Куб 19"/>
          <p:cNvSpPr/>
          <p:nvPr/>
        </p:nvSpPr>
        <p:spPr>
          <a:xfrm>
            <a:off x="4857750" y="4500563"/>
            <a:ext cx="1214438" cy="1928812"/>
          </a:xfrm>
          <a:prstGeom prst="cub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9226" name="Группа 25"/>
          <p:cNvGrpSpPr>
            <a:grpSpLocks/>
          </p:cNvGrpSpPr>
          <p:nvPr/>
        </p:nvGrpSpPr>
        <p:grpSpPr bwMode="auto">
          <a:xfrm>
            <a:off x="7000875" y="1643063"/>
            <a:ext cx="1855788" cy="1857375"/>
            <a:chOff x="685800" y="838200"/>
            <a:chExt cx="3889375" cy="3746500"/>
          </a:xfrm>
        </p:grpSpPr>
        <p:sp>
          <p:nvSpPr>
            <p:cNvPr id="9244" name="AutoShape 24"/>
            <p:cNvSpPr>
              <a:spLocks noChangeArrowheads="1"/>
            </p:cNvSpPr>
            <p:nvPr/>
          </p:nvSpPr>
          <p:spPr bwMode="auto">
            <a:xfrm rot="-1653858">
              <a:off x="2324100" y="838200"/>
              <a:ext cx="1511300" cy="360045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66CC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245" name="Line 26"/>
            <p:cNvSpPr>
              <a:spLocks noChangeShapeType="1"/>
            </p:cNvSpPr>
            <p:nvPr/>
          </p:nvSpPr>
          <p:spPr bwMode="auto">
            <a:xfrm flipV="1">
              <a:off x="685800" y="3876675"/>
              <a:ext cx="38893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246" name="Freeform 59"/>
            <p:cNvSpPr>
              <a:spLocks/>
            </p:cNvSpPr>
            <p:nvPr/>
          </p:nvSpPr>
          <p:spPr bwMode="auto">
            <a:xfrm>
              <a:off x="685800" y="1028700"/>
              <a:ext cx="2552700" cy="3556000"/>
            </a:xfrm>
            <a:custGeom>
              <a:avLst/>
              <a:gdLst>
                <a:gd name="T0" fmla="*/ 2147483647 w 1608"/>
                <a:gd name="T1" fmla="*/ 2147483647 h 2240"/>
                <a:gd name="T2" fmla="*/ 2147483647 w 1608"/>
                <a:gd name="T3" fmla="*/ 0 h 2240"/>
                <a:gd name="T4" fmla="*/ 0 w 1608"/>
                <a:gd name="T5" fmla="*/ 2147483647 h 2240"/>
                <a:gd name="T6" fmla="*/ 2147483647 w 1608"/>
                <a:gd name="T7" fmla="*/ 2147483647 h 2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08"/>
                <a:gd name="T13" fmla="*/ 0 h 2240"/>
                <a:gd name="T14" fmla="*/ 1608 w 1608"/>
                <a:gd name="T15" fmla="*/ 2240 h 2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08" h="2240">
                  <a:moveTo>
                    <a:pt x="1608" y="2240"/>
                  </a:moveTo>
                  <a:lnTo>
                    <a:pt x="984" y="0"/>
                  </a:lnTo>
                  <a:lnTo>
                    <a:pt x="0" y="1800"/>
                  </a:lnTo>
                  <a:lnTo>
                    <a:pt x="1608" y="2240"/>
                  </a:lnTo>
                  <a:close/>
                </a:path>
              </a:pathLst>
            </a:custGeom>
            <a:solidFill>
              <a:srgbClr val="FF33CC">
                <a:alpha val="5098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35" name="Круглая лента лицом вниз 34"/>
          <p:cNvSpPr/>
          <p:nvPr/>
        </p:nvSpPr>
        <p:spPr>
          <a:xfrm>
            <a:off x="473075" y="214313"/>
            <a:ext cx="4108450" cy="785812"/>
          </a:xfrm>
          <a:prstGeom prst="ellipseRibbon">
            <a:avLst>
              <a:gd name="adj1" fmla="val 25000"/>
              <a:gd name="adj2" fmla="val 71362"/>
              <a:gd name="adj3" fmla="val 125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Круглая лента лицом вниз 35"/>
          <p:cNvSpPr/>
          <p:nvPr/>
        </p:nvSpPr>
        <p:spPr>
          <a:xfrm>
            <a:off x="4857750" y="214313"/>
            <a:ext cx="3798888" cy="785812"/>
          </a:xfrm>
          <a:prstGeom prst="ellipseRibbon">
            <a:avLst>
              <a:gd name="adj1" fmla="val 25000"/>
              <a:gd name="adj2" fmla="val 70903"/>
              <a:gd name="adj3" fmla="val 125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1066800" y="354013"/>
            <a:ext cx="29337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плоские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29250" y="354013"/>
            <a:ext cx="26844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объемные</a:t>
            </a:r>
          </a:p>
        </p:txBody>
      </p:sp>
      <p:grpSp>
        <p:nvGrpSpPr>
          <p:cNvPr id="9231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8" y="176"/>
            <a:chExt cx="5408" cy="3928"/>
          </a:xfrm>
        </p:grpSpPr>
        <p:sp>
          <p:nvSpPr>
            <p:cNvPr id="9236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7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8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9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0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1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2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3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42938" y="1071563"/>
            <a:ext cx="37861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многоугольники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00625" y="1071563"/>
            <a:ext cx="37861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многогранники</a:t>
            </a:r>
          </a:p>
        </p:txBody>
      </p:sp>
      <p:pic>
        <p:nvPicPr>
          <p:cNvPr id="9234" name="Picture 12" descr="Модель икосаэдра - первый вариант раскраски (VRML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3286125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10" descr="Модель октаэдра (VRML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188" y="4929188"/>
            <a:ext cx="19288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8" y="176"/>
            <a:chExt cx="5408" cy="3928"/>
          </a:xfrm>
        </p:grpSpPr>
        <p:sp>
          <p:nvSpPr>
            <p:cNvPr id="10268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9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0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1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2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3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4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5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" name="Полилиния 47"/>
          <p:cNvSpPr/>
          <p:nvPr/>
        </p:nvSpPr>
        <p:spPr>
          <a:xfrm>
            <a:off x="725488" y="431800"/>
            <a:ext cx="7689850" cy="5915025"/>
          </a:xfrm>
          <a:custGeom>
            <a:avLst/>
            <a:gdLst>
              <a:gd name="connsiteX0" fmla="*/ 3623094 w 6763109"/>
              <a:gd name="connsiteY0" fmla="*/ 0 h 4917056"/>
              <a:gd name="connsiteX1" fmla="*/ 0 w 6763109"/>
              <a:gd name="connsiteY1" fmla="*/ 3571336 h 4917056"/>
              <a:gd name="connsiteX2" fmla="*/ 1932317 w 6763109"/>
              <a:gd name="connsiteY2" fmla="*/ 4917056 h 4917056"/>
              <a:gd name="connsiteX3" fmla="*/ 6763109 w 6763109"/>
              <a:gd name="connsiteY3" fmla="*/ 3588588 h 4917056"/>
              <a:gd name="connsiteX4" fmla="*/ 3623094 w 6763109"/>
              <a:gd name="connsiteY4" fmla="*/ 0 h 491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3109" h="4917056">
                <a:moveTo>
                  <a:pt x="3623094" y="0"/>
                </a:moveTo>
                <a:lnTo>
                  <a:pt x="0" y="3571336"/>
                </a:lnTo>
                <a:lnTo>
                  <a:pt x="1932317" y="4917056"/>
                </a:lnTo>
                <a:lnTo>
                  <a:pt x="6763109" y="3588588"/>
                </a:lnTo>
                <a:lnTo>
                  <a:pt x="3623094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олилиния 45"/>
          <p:cNvSpPr/>
          <p:nvPr/>
        </p:nvSpPr>
        <p:spPr>
          <a:xfrm>
            <a:off x="725488" y="4727575"/>
            <a:ext cx="7689850" cy="1619250"/>
          </a:xfrm>
          <a:custGeom>
            <a:avLst/>
            <a:gdLst>
              <a:gd name="connsiteX0" fmla="*/ 0 w 6763109"/>
              <a:gd name="connsiteY0" fmla="*/ 0 h 1345720"/>
              <a:gd name="connsiteX1" fmla="*/ 6763109 w 6763109"/>
              <a:gd name="connsiteY1" fmla="*/ 17252 h 1345720"/>
              <a:gd name="connsiteX2" fmla="*/ 1932317 w 6763109"/>
              <a:gd name="connsiteY2" fmla="*/ 1345720 h 1345720"/>
              <a:gd name="connsiteX3" fmla="*/ 0 w 6763109"/>
              <a:gd name="connsiteY3" fmla="*/ 0 h 13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3109" h="1345720">
                <a:moveTo>
                  <a:pt x="0" y="0"/>
                </a:moveTo>
                <a:lnTo>
                  <a:pt x="6763109" y="17252"/>
                </a:lnTo>
                <a:lnTo>
                  <a:pt x="1932317" y="13457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10800000">
            <a:off x="714375" y="4746625"/>
            <a:ext cx="2192338" cy="1611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627857" y="515143"/>
            <a:ext cx="4318000" cy="41449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4485482" y="802481"/>
            <a:ext cx="4318000" cy="3570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49"/>
          <p:cNvSpPr txBox="1">
            <a:spLocks noChangeArrowheads="1"/>
          </p:cNvSpPr>
          <p:nvPr/>
        </p:nvSpPr>
        <p:spPr bwMode="auto">
          <a:xfrm>
            <a:off x="571500" y="5643563"/>
            <a:ext cx="3143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</a:rPr>
              <a:t>ребро основания</a:t>
            </a:r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 flipV="1">
            <a:off x="1143000" y="5429250"/>
            <a:ext cx="431800" cy="4381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" name="Text Box 49"/>
          <p:cNvSpPr txBox="1">
            <a:spLocks noChangeArrowheads="1"/>
          </p:cNvSpPr>
          <p:nvPr/>
        </p:nvSpPr>
        <p:spPr bwMode="auto">
          <a:xfrm>
            <a:off x="6143625" y="214313"/>
            <a:ext cx="2714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</a:rPr>
              <a:t>боковое ребро</a:t>
            </a:r>
          </a:p>
        </p:txBody>
      </p:sp>
      <p:sp>
        <p:nvSpPr>
          <p:cNvPr id="56" name="Полилиния 55"/>
          <p:cNvSpPr/>
          <p:nvPr/>
        </p:nvSpPr>
        <p:spPr>
          <a:xfrm>
            <a:off x="714375" y="4714875"/>
            <a:ext cx="7688263" cy="1619250"/>
          </a:xfrm>
          <a:custGeom>
            <a:avLst/>
            <a:gdLst>
              <a:gd name="connsiteX0" fmla="*/ 0 w 6763109"/>
              <a:gd name="connsiteY0" fmla="*/ 0 h 1345720"/>
              <a:gd name="connsiteX1" fmla="*/ 6763109 w 6763109"/>
              <a:gd name="connsiteY1" fmla="*/ 17252 h 1345720"/>
              <a:gd name="connsiteX2" fmla="*/ 1932317 w 6763109"/>
              <a:gd name="connsiteY2" fmla="*/ 1345720 h 1345720"/>
              <a:gd name="connsiteX3" fmla="*/ 0 w 6763109"/>
              <a:gd name="connsiteY3" fmla="*/ 0 h 13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3109" h="1345720">
                <a:moveTo>
                  <a:pt x="0" y="0"/>
                </a:moveTo>
                <a:lnTo>
                  <a:pt x="6763109" y="17252"/>
                </a:lnTo>
                <a:lnTo>
                  <a:pt x="1932317" y="13457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Line 50"/>
          <p:cNvSpPr>
            <a:spLocks noChangeShapeType="1"/>
          </p:cNvSpPr>
          <p:nvPr/>
        </p:nvSpPr>
        <p:spPr bwMode="auto">
          <a:xfrm flipH="1">
            <a:off x="5572125" y="857250"/>
            <a:ext cx="698500" cy="357188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>
            <a:off x="918369" y="2416969"/>
            <a:ext cx="5929313" cy="1952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714375" y="4714875"/>
            <a:ext cx="2214563" cy="1643063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" name="Text Box 49"/>
          <p:cNvSpPr txBox="1">
            <a:spLocks noChangeArrowheads="1"/>
          </p:cNvSpPr>
          <p:nvPr/>
        </p:nvSpPr>
        <p:spPr bwMode="auto">
          <a:xfrm>
            <a:off x="5500688" y="5857875"/>
            <a:ext cx="3143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</a:rPr>
              <a:t>основание</a:t>
            </a:r>
          </a:p>
        </p:txBody>
      </p:sp>
      <p:sp>
        <p:nvSpPr>
          <p:cNvPr id="59" name="Text Box 47"/>
          <p:cNvSpPr txBox="1">
            <a:spLocks noChangeArrowheads="1"/>
          </p:cNvSpPr>
          <p:nvPr/>
        </p:nvSpPr>
        <p:spPr bwMode="auto">
          <a:xfrm>
            <a:off x="6786563" y="1571625"/>
            <a:ext cx="23574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</a:rPr>
              <a:t>боковая грань</a:t>
            </a:r>
          </a:p>
        </p:txBody>
      </p:sp>
      <p:sp>
        <p:nvSpPr>
          <p:cNvPr id="61" name="Полилиния 60"/>
          <p:cNvSpPr/>
          <p:nvPr/>
        </p:nvSpPr>
        <p:spPr>
          <a:xfrm>
            <a:off x="2928938" y="500063"/>
            <a:ext cx="5438775" cy="5892800"/>
          </a:xfrm>
          <a:custGeom>
            <a:avLst/>
            <a:gdLst>
              <a:gd name="connsiteX0" fmla="*/ 1932317 w 5417389"/>
              <a:gd name="connsiteY0" fmla="*/ 0 h 5900468"/>
              <a:gd name="connsiteX1" fmla="*/ 0 w 5417389"/>
              <a:gd name="connsiteY1" fmla="*/ 5900468 h 5900468"/>
              <a:gd name="connsiteX2" fmla="*/ 5417389 w 5417389"/>
              <a:gd name="connsiteY2" fmla="*/ 4278702 h 5900468"/>
              <a:gd name="connsiteX3" fmla="*/ 1932317 w 5417389"/>
              <a:gd name="connsiteY3" fmla="*/ 0 h 590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7389" h="5900468">
                <a:moveTo>
                  <a:pt x="1932317" y="0"/>
                </a:moveTo>
                <a:lnTo>
                  <a:pt x="0" y="5900468"/>
                </a:lnTo>
                <a:lnTo>
                  <a:pt x="5417389" y="4278702"/>
                </a:lnTo>
                <a:lnTo>
                  <a:pt x="193231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2906713" y="4746625"/>
            <a:ext cx="5522912" cy="1611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14375" y="4725988"/>
            <a:ext cx="7715250" cy="20637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Line 51"/>
          <p:cNvSpPr>
            <a:spLocks noChangeShapeType="1"/>
          </p:cNvSpPr>
          <p:nvPr/>
        </p:nvSpPr>
        <p:spPr bwMode="auto">
          <a:xfrm>
            <a:off x="4857750" y="428625"/>
            <a:ext cx="3571875" cy="4357688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" name="Line 48"/>
          <p:cNvSpPr>
            <a:spLocks noChangeShapeType="1"/>
          </p:cNvSpPr>
          <p:nvPr/>
        </p:nvSpPr>
        <p:spPr bwMode="auto">
          <a:xfrm flipH="1">
            <a:off x="5954713" y="2857500"/>
            <a:ext cx="1617662" cy="1093788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8" name="Line 50"/>
          <p:cNvSpPr>
            <a:spLocks noChangeShapeType="1"/>
          </p:cNvSpPr>
          <p:nvPr/>
        </p:nvSpPr>
        <p:spPr bwMode="auto">
          <a:xfrm flipH="1" flipV="1">
            <a:off x="5572125" y="5286375"/>
            <a:ext cx="1214438" cy="72390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2" name="Oval 54"/>
          <p:cNvSpPr>
            <a:spLocks noChangeArrowheads="1"/>
          </p:cNvSpPr>
          <p:nvPr/>
        </p:nvSpPr>
        <p:spPr bwMode="auto">
          <a:xfrm>
            <a:off x="4786313" y="357188"/>
            <a:ext cx="214312" cy="215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FF"/>
              </a:solidFill>
            </a:endParaRPr>
          </a:p>
        </p:txBody>
      </p:sp>
      <p:sp>
        <p:nvSpPr>
          <p:cNvPr id="63" name="Text Box 52"/>
          <p:cNvSpPr txBox="1">
            <a:spLocks noChangeArrowheads="1"/>
          </p:cNvSpPr>
          <p:nvPr/>
        </p:nvSpPr>
        <p:spPr bwMode="auto">
          <a:xfrm>
            <a:off x="642938" y="500063"/>
            <a:ext cx="2578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</a:rPr>
              <a:t>вершины</a:t>
            </a:r>
          </a:p>
        </p:txBody>
      </p:sp>
      <p:sp>
        <p:nvSpPr>
          <p:cNvPr id="64" name="Line 53"/>
          <p:cNvSpPr>
            <a:spLocks noChangeShapeType="1"/>
          </p:cNvSpPr>
          <p:nvPr/>
        </p:nvSpPr>
        <p:spPr bwMode="auto">
          <a:xfrm flipV="1">
            <a:off x="3143250" y="500063"/>
            <a:ext cx="1500188" cy="428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" name="Oval 54"/>
          <p:cNvSpPr>
            <a:spLocks noChangeArrowheads="1"/>
          </p:cNvSpPr>
          <p:nvPr/>
        </p:nvSpPr>
        <p:spPr bwMode="auto">
          <a:xfrm>
            <a:off x="642938" y="4572000"/>
            <a:ext cx="214312" cy="215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FF"/>
              </a:solidFill>
            </a:endParaRPr>
          </a:p>
        </p:txBody>
      </p:sp>
      <p:sp>
        <p:nvSpPr>
          <p:cNvPr id="35" name="Line 53"/>
          <p:cNvSpPr>
            <a:spLocks noChangeShapeType="1"/>
          </p:cNvSpPr>
          <p:nvPr/>
        </p:nvSpPr>
        <p:spPr bwMode="auto">
          <a:xfrm flipH="1">
            <a:off x="714375" y="1000125"/>
            <a:ext cx="2428875" cy="3429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  <p:bldP spid="53" grpId="0"/>
      <p:bldP spid="56" grpId="0" animBg="1"/>
      <p:bldP spid="54" grpId="0" animBg="1"/>
      <p:bldP spid="52" grpId="0" animBg="1"/>
      <p:bldP spid="57" grpId="0"/>
      <p:bldP spid="59" grpId="0"/>
      <p:bldP spid="61" grpId="0" animBg="1"/>
      <p:bldP spid="55" grpId="0" animBg="1"/>
      <p:bldP spid="62" grpId="0" animBg="1"/>
      <p:bldP spid="63" grpId="0"/>
      <p:bldP spid="64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8" y="176"/>
            <a:chExt cx="5408" cy="3928"/>
          </a:xfrm>
        </p:grpSpPr>
        <p:sp>
          <p:nvSpPr>
            <p:cNvPr id="11276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7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8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9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0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1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2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3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267" name="Группа 48"/>
          <p:cNvGrpSpPr>
            <a:grpSpLocks/>
          </p:cNvGrpSpPr>
          <p:nvPr/>
        </p:nvGrpSpPr>
        <p:grpSpPr bwMode="auto">
          <a:xfrm>
            <a:off x="714375" y="428625"/>
            <a:ext cx="7715250" cy="5929313"/>
            <a:chOff x="714348" y="428604"/>
            <a:chExt cx="6786610" cy="4929224"/>
          </a:xfrm>
        </p:grpSpPr>
        <p:sp>
          <p:nvSpPr>
            <p:cNvPr id="48" name="Полилиния 47"/>
            <p:cNvSpPr/>
            <p:nvPr/>
          </p:nvSpPr>
          <p:spPr>
            <a:xfrm>
              <a:off x="724123" y="431243"/>
              <a:ext cx="6764267" cy="4917346"/>
            </a:xfrm>
            <a:custGeom>
              <a:avLst/>
              <a:gdLst>
                <a:gd name="connsiteX0" fmla="*/ 3623094 w 6763109"/>
                <a:gd name="connsiteY0" fmla="*/ 0 h 4917056"/>
                <a:gd name="connsiteX1" fmla="*/ 0 w 6763109"/>
                <a:gd name="connsiteY1" fmla="*/ 3571336 h 4917056"/>
                <a:gd name="connsiteX2" fmla="*/ 1932317 w 6763109"/>
                <a:gd name="connsiteY2" fmla="*/ 4917056 h 4917056"/>
                <a:gd name="connsiteX3" fmla="*/ 6763109 w 6763109"/>
                <a:gd name="connsiteY3" fmla="*/ 3588588 h 4917056"/>
                <a:gd name="connsiteX4" fmla="*/ 3623094 w 6763109"/>
                <a:gd name="connsiteY4" fmla="*/ 0 h 491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3109" h="4917056">
                  <a:moveTo>
                    <a:pt x="3623094" y="0"/>
                  </a:moveTo>
                  <a:lnTo>
                    <a:pt x="0" y="3571336"/>
                  </a:lnTo>
                  <a:lnTo>
                    <a:pt x="1932317" y="4917056"/>
                  </a:lnTo>
                  <a:lnTo>
                    <a:pt x="6763109" y="3588588"/>
                  </a:lnTo>
                  <a:lnTo>
                    <a:pt x="3623094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724123" y="4002456"/>
              <a:ext cx="6764267" cy="1346133"/>
            </a:xfrm>
            <a:custGeom>
              <a:avLst/>
              <a:gdLst>
                <a:gd name="connsiteX0" fmla="*/ 0 w 6763109"/>
                <a:gd name="connsiteY0" fmla="*/ 0 h 1345720"/>
                <a:gd name="connsiteX1" fmla="*/ 6763109 w 6763109"/>
                <a:gd name="connsiteY1" fmla="*/ 17252 h 1345720"/>
                <a:gd name="connsiteX2" fmla="*/ 1932317 w 6763109"/>
                <a:gd name="connsiteY2" fmla="*/ 1345720 h 1345720"/>
                <a:gd name="connsiteX3" fmla="*/ 0 w 6763109"/>
                <a:gd name="connsiteY3" fmla="*/ 0 h 13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3109" h="1345720">
                  <a:moveTo>
                    <a:pt x="0" y="0"/>
                  </a:moveTo>
                  <a:lnTo>
                    <a:pt x="6763109" y="17252"/>
                  </a:lnTo>
                  <a:lnTo>
                    <a:pt x="1932317" y="1345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714348" y="4001137"/>
              <a:ext cx="6786610" cy="17156"/>
            </a:xfrm>
            <a:prstGeom prst="line">
              <a:avLst/>
            </a:prstGeom>
            <a:ln w="571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10800000" flipV="1">
              <a:off x="2642807" y="4018293"/>
              <a:ext cx="4858151" cy="13395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714348" y="4018293"/>
              <a:ext cx="1928459" cy="13395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742533" y="400419"/>
              <a:ext cx="3589689" cy="3646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6200000" flipH="1">
              <a:off x="4135838" y="653172"/>
              <a:ext cx="3589689" cy="31405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1036994" y="2034417"/>
              <a:ext cx="4929224" cy="1717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Группа 31"/>
          <p:cNvGrpSpPr>
            <a:grpSpLocks/>
          </p:cNvGrpSpPr>
          <p:nvPr/>
        </p:nvGrpSpPr>
        <p:grpSpPr bwMode="auto">
          <a:xfrm>
            <a:off x="428625" y="428625"/>
            <a:ext cx="8001000" cy="6000750"/>
            <a:chOff x="571472" y="500042"/>
            <a:chExt cx="8143904" cy="6143625"/>
          </a:xfrm>
        </p:grpSpPr>
        <p:sp>
          <p:nvSpPr>
            <p:cNvPr id="30" name="Полилиния 29"/>
            <p:cNvSpPr/>
            <p:nvPr/>
          </p:nvSpPr>
          <p:spPr>
            <a:xfrm>
              <a:off x="577935" y="4587666"/>
              <a:ext cx="8084118" cy="2038123"/>
            </a:xfrm>
            <a:custGeom>
              <a:avLst/>
              <a:gdLst>
                <a:gd name="connsiteX0" fmla="*/ 48126 w 8085221"/>
                <a:gd name="connsiteY0" fmla="*/ 1925053 h 2037347"/>
                <a:gd name="connsiteX1" fmla="*/ 2662989 w 8085221"/>
                <a:gd name="connsiteY1" fmla="*/ 0 h 2037347"/>
                <a:gd name="connsiteX2" fmla="*/ 8085221 w 8085221"/>
                <a:gd name="connsiteY2" fmla="*/ 80211 h 2037347"/>
                <a:gd name="connsiteX3" fmla="*/ 5983705 w 8085221"/>
                <a:gd name="connsiteY3" fmla="*/ 2037347 h 2037347"/>
                <a:gd name="connsiteX4" fmla="*/ 0 w 8085221"/>
                <a:gd name="connsiteY4" fmla="*/ 1941095 h 2037347"/>
                <a:gd name="connsiteX5" fmla="*/ 48126 w 8085221"/>
                <a:gd name="connsiteY5" fmla="*/ 1925053 h 203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85221" h="2037347">
                  <a:moveTo>
                    <a:pt x="48126" y="1925053"/>
                  </a:moveTo>
                  <a:lnTo>
                    <a:pt x="2662989" y="0"/>
                  </a:lnTo>
                  <a:lnTo>
                    <a:pt x="8085221" y="80211"/>
                  </a:lnTo>
                  <a:lnTo>
                    <a:pt x="5983705" y="2037347"/>
                  </a:lnTo>
                  <a:lnTo>
                    <a:pt x="0" y="1941095"/>
                  </a:lnTo>
                  <a:lnTo>
                    <a:pt x="48126" y="1925053"/>
                  </a:lnTo>
                  <a:close/>
                </a:path>
              </a:pathLst>
            </a:custGeom>
            <a:solidFill>
              <a:srgbClr val="8AC9DA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2301" name="Группа 26"/>
            <p:cNvGrpSpPr>
              <a:grpSpLocks/>
            </p:cNvGrpSpPr>
            <p:nvPr/>
          </p:nvGrpSpPr>
          <p:grpSpPr bwMode="auto">
            <a:xfrm>
              <a:off x="571472" y="500042"/>
              <a:ext cx="8143904" cy="6143625"/>
              <a:chOff x="428596" y="0"/>
              <a:chExt cx="8143904" cy="6143625"/>
            </a:xfrm>
          </p:grpSpPr>
          <p:sp>
            <p:nvSpPr>
              <p:cNvPr id="12302" name="Freeform 13"/>
              <p:cNvSpPr>
                <a:spLocks/>
              </p:cNvSpPr>
              <p:nvPr/>
            </p:nvSpPr>
            <p:spPr bwMode="auto">
              <a:xfrm>
                <a:off x="428596" y="0"/>
                <a:ext cx="8143875" cy="6143625"/>
              </a:xfrm>
              <a:custGeom>
                <a:avLst/>
                <a:gdLst>
                  <a:gd name="T0" fmla="*/ 2147483647 w 2880"/>
                  <a:gd name="T1" fmla="*/ 2147483647 h 2488"/>
                  <a:gd name="T2" fmla="*/ 0 w 2880"/>
                  <a:gd name="T3" fmla="*/ 2147483647 h 2488"/>
                  <a:gd name="T4" fmla="*/ 2147483647 w 2880"/>
                  <a:gd name="T5" fmla="*/ 2147483647 h 2488"/>
                  <a:gd name="T6" fmla="*/ 2147483647 w 2880"/>
                  <a:gd name="T7" fmla="*/ 2147483647 h 2488"/>
                  <a:gd name="T8" fmla="*/ 2147483647 w 2880"/>
                  <a:gd name="T9" fmla="*/ 2147483647 h 2488"/>
                  <a:gd name="T10" fmla="*/ 2147483647 w 2880"/>
                  <a:gd name="T11" fmla="*/ 0 h 2488"/>
                  <a:gd name="T12" fmla="*/ 2147483647 w 2880"/>
                  <a:gd name="T13" fmla="*/ 2147483647 h 2488"/>
                  <a:gd name="T14" fmla="*/ 2147483647 w 2880"/>
                  <a:gd name="T15" fmla="*/ 2147483647 h 2488"/>
                  <a:gd name="T16" fmla="*/ 2147483647 w 2880"/>
                  <a:gd name="T17" fmla="*/ 2147483647 h 2488"/>
                  <a:gd name="T18" fmla="*/ 2147483647 w 2880"/>
                  <a:gd name="T19" fmla="*/ 2147483647 h 24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80"/>
                  <a:gd name="T31" fmla="*/ 0 h 2488"/>
                  <a:gd name="T32" fmla="*/ 2880 w 2880"/>
                  <a:gd name="T33" fmla="*/ 2488 h 24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80" h="2488">
                    <a:moveTo>
                      <a:pt x="1424" y="2"/>
                    </a:moveTo>
                    <a:lnTo>
                      <a:pt x="0" y="2440"/>
                    </a:lnTo>
                    <a:lnTo>
                      <a:pt x="2112" y="2488"/>
                    </a:lnTo>
                    <a:lnTo>
                      <a:pt x="2112" y="2480"/>
                    </a:lnTo>
                    <a:lnTo>
                      <a:pt x="2112" y="2464"/>
                    </a:lnTo>
                    <a:lnTo>
                      <a:pt x="1424" y="0"/>
                    </a:lnTo>
                    <a:lnTo>
                      <a:pt x="2880" y="1672"/>
                    </a:lnTo>
                    <a:lnTo>
                      <a:pt x="2112" y="2480"/>
                    </a:lnTo>
                    <a:lnTo>
                      <a:pt x="2112" y="2464"/>
                    </a:lnTo>
                    <a:lnTo>
                      <a:pt x="2112" y="2488"/>
                    </a:lnTo>
                  </a:path>
                </a:pathLst>
              </a:custGeom>
              <a:solidFill>
                <a:srgbClr val="33CCFF">
                  <a:alpha val="3019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3072133" y="4071371"/>
                <a:ext cx="5500367" cy="5688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>
                <a:stCxn id="12302" idx="1"/>
              </p:cNvCxnSpPr>
              <p:nvPr/>
            </p:nvCxnSpPr>
            <p:spPr>
              <a:xfrm flipV="1">
                <a:off x="428596" y="4071371"/>
                <a:ext cx="2643537" cy="195360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1786619" y="1428540"/>
                <a:ext cx="3928345" cy="1357317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8" y="176"/>
            <a:chExt cx="5408" cy="3928"/>
          </a:xfrm>
        </p:grpSpPr>
        <p:sp>
          <p:nvSpPr>
            <p:cNvPr id="12292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7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9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205</Words>
  <Application>Microsoft Office PowerPoint</Application>
  <PresentationFormat>Экран (4:3)</PresentationFormat>
  <Paragraphs>76</Paragraphs>
  <Slides>36</Slides>
  <Notes>2</Notes>
  <HiddenSlides>1</HiddenSlides>
  <MMClips>3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Arial</vt:lpstr>
      <vt:lpstr>Calibri</vt:lpstr>
      <vt:lpstr>Times New Roman</vt:lpstr>
      <vt:lpstr>Algerian</vt:lpstr>
      <vt:lpstr>Wingdings</vt:lpstr>
      <vt:lpstr>Тема Office</vt:lpstr>
      <vt:lpstr>Microsoft Equation 3.0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RuVaReZ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PUTNIK OS</dc:creator>
  <cp:lastModifiedBy>Win 7</cp:lastModifiedBy>
  <cp:revision>51</cp:revision>
  <dcterms:created xsi:type="dcterms:W3CDTF">2009-01-29T10:14:09Z</dcterms:created>
  <dcterms:modified xsi:type="dcterms:W3CDTF">2015-02-09T05:30:54Z</dcterms:modified>
</cp:coreProperties>
</file>