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9" r:id="rId2"/>
    <p:sldId id="260" r:id="rId3"/>
    <p:sldId id="262" r:id="rId4"/>
    <p:sldId id="263" r:id="rId5"/>
    <p:sldId id="267" r:id="rId6"/>
    <p:sldId id="268" r:id="rId7"/>
    <p:sldId id="277" r:id="rId8"/>
    <p:sldId id="281" r:id="rId9"/>
    <p:sldId id="287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71FA0-9E24-4E52-8596-54C2D691F81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C97E5-FB11-438B-BA01-5D2B3028C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0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C97E5-FB11-438B-BA01-5D2B3028C1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9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9FC387-C4F6-48C0-9643-245D96D46D1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2BB24C-1EC5-421A-96BE-B3EAB13938C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481" y="548680"/>
            <a:ext cx="7704856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Государственное бюджетное общеобразовательное учреждение средняя общеобразовательная школа №435 </a:t>
            </a:r>
          </a:p>
          <a:p>
            <a:pPr algn="ctr"/>
            <a:r>
              <a:rPr lang="ru-RU" dirty="0" smtClean="0"/>
              <a:t>Курортного района г. Санкт-Петербурга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30561" y="41490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Верченко</a:t>
            </a:r>
            <a:r>
              <a:rPr lang="ru-RU" dirty="0" smtClean="0"/>
              <a:t> Ольга Николаевна,</a:t>
            </a:r>
          </a:p>
          <a:p>
            <a:pPr algn="ctr"/>
            <a:r>
              <a:rPr lang="ru-RU" dirty="0" smtClean="0"/>
              <a:t>учитель истории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6131" y="529487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Презентация </a:t>
            </a:r>
            <a:r>
              <a:rPr lang="ru-RU" dirty="0"/>
              <a:t>для проведения урока по средневековой истории по теме «Рыцарство»</a:t>
            </a:r>
          </a:p>
        </p:txBody>
      </p:sp>
    </p:spTree>
    <p:extLst>
      <p:ext uri="{BB962C8B-B14F-4D97-AF65-F5344CB8AC3E}">
        <p14:creationId xmlns:p14="http://schemas.microsoft.com/office/powerpoint/2010/main" val="14341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Снаряжение рыцаря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0764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96" y="1556792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04" y="1556793"/>
            <a:ext cx="1743075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94" y="4079435"/>
            <a:ext cx="2028007" cy="27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1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Снаряжение рыцаря</a:t>
            </a:r>
            <a:endParaRPr lang="ru-RU" dirty="0"/>
          </a:p>
        </p:txBody>
      </p:sp>
      <p:pic>
        <p:nvPicPr>
          <p:cNvPr id="1030" name="Picture 6" descr="http://ppt4web.ru/images/287/45873/64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" y="129892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169788" y="2320144"/>
            <a:ext cx="5562453" cy="46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75463" y="1915681"/>
            <a:ext cx="142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ШЛЕМ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89920" y="3717032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22493" y="3402706"/>
            <a:ext cx="2017019" cy="830997"/>
          </a:xfrm>
          <a:prstGeom prst="bentArrow">
            <a:avLst>
              <a:gd name="adj1" fmla="val 25000"/>
              <a:gd name="adj2" fmla="val 25834"/>
              <a:gd name="adj3" fmla="val 25000"/>
              <a:gd name="adj4" fmla="val 4375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КОЖАНАЯ БРОНЯ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79912" y="3150809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5465" y="2941041"/>
            <a:ext cx="201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КОЛЬЧУГА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508104" y="270892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25147" y="2479376"/>
            <a:ext cx="11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ЩИТ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393776" y="4650045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32240" y="4233703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ПЛАСТИНЧА-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ТЫЕ ЛАТЫ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025" name="Прямая со стрелкой 1024"/>
          <p:cNvCxnSpPr/>
          <p:nvPr/>
        </p:nvCxnSpPr>
        <p:spPr>
          <a:xfrm>
            <a:off x="3106594" y="5661249"/>
            <a:ext cx="3615775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extBox 1028"/>
          <p:cNvSpPr txBox="1"/>
          <p:nvPr/>
        </p:nvSpPr>
        <p:spPr>
          <a:xfrm>
            <a:off x="6831119" y="5270756"/>
            <a:ext cx="2214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ЖЕЛЕЗНЫЕ ЛАТЫ ДЛЯ ЖИВОТНЫХ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31" grpId="0"/>
      <p:bldP spid="10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844824"/>
            <a:ext cx="46863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715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700809"/>
            <a:ext cx="27146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693611"/>
            <a:ext cx="27363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Жак де Моле, Франция</a:t>
            </a:r>
            <a:r>
              <a:rPr lang="ru-RU" sz="2000" dirty="0" smtClean="0"/>
              <a:t>.</a:t>
            </a:r>
          </a:p>
          <a:p>
            <a:endParaRPr lang="ru-RU" dirty="0"/>
          </a:p>
          <a:p>
            <a:r>
              <a:rPr lang="ru-RU" dirty="0"/>
              <a:t>Жак де Моле - двадцать третий и последний великий магистр ордена тамплиеров. Существует легенда о том, что Жак де Моле перед смертью основал первые масонские ложи, в которых должен был сохраниться в подполье запрещённый орден тамплиеров.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15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90500"/>
            <a:ext cx="44291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2871303"/>
            <a:ext cx="30243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Рыцарь </a:t>
            </a:r>
            <a:r>
              <a:rPr lang="ru-RU" sz="2000" dirty="0" err="1"/>
              <a:t>Галахад</a:t>
            </a:r>
            <a:r>
              <a:rPr lang="ru-RU" sz="2000" dirty="0"/>
              <a:t>, Уэльс</a:t>
            </a:r>
            <a:r>
              <a:rPr lang="ru-RU" sz="2000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Галахад</a:t>
            </a:r>
            <a:r>
              <a:rPr lang="ru-RU" dirty="0"/>
              <a:t>, в кельтской мифологии единственный рыцарь короля Артура, которому довелось увидеть святой Грааль в его истинном виде.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90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рыцарства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676" y="1484784"/>
            <a:ext cx="3822192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Всадник в Древнем Риме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0" y="1340768"/>
            <a:ext cx="3822192" cy="6480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Средневековый рыцарь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1" y="2348881"/>
            <a:ext cx="4040188" cy="37772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350" y="2420889"/>
            <a:ext cx="4041775" cy="3763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28083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85791"/>
            <a:ext cx="30963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 для записи в опорный конспект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564905"/>
            <a:ext cx="7560840" cy="31854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u="sng" dirty="0">
                <a:ln w="50800"/>
                <a:solidFill>
                  <a:schemeClr val="bg1">
                    <a:shade val="50000"/>
                  </a:schemeClr>
                </a:solidFill>
              </a:rPr>
              <a:t>Рыцарь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средневековый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дворянский почётный титул в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Европе, военное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и землевладельческое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сословие.</a:t>
            </a:r>
          </a:p>
          <a:p>
            <a:pPr algn="just"/>
            <a:r>
              <a:rPr lang="ru-RU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Всадник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– 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древнейшие времена выражение "римский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всадник"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применялось исключительно к служащему в коннице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римскому гражданину.</a:t>
            </a:r>
          </a:p>
          <a:p>
            <a:pPr algn="just"/>
            <a:r>
              <a:rPr lang="ru-RU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Неофит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– 1) в основном значении — новый приверженец (новообращённый) в какую-нибудь религию,</a:t>
            </a:r>
          </a:p>
          <a:p>
            <a:pPr algn="just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2) в общем — новый приверженец какого-либо учения или общественного движения, новичок в каком-либо деле.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/>
            <a:r>
              <a:rPr lang="ru-RU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Кавалерия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- конница, род войск, в котором для ведения боевых действий и передвижения использовалась верховая лошадь.</a:t>
            </a:r>
          </a:p>
        </p:txBody>
      </p:sp>
    </p:spTree>
    <p:extLst>
      <p:ext uri="{BB962C8B-B14F-4D97-AF65-F5344CB8AC3E}">
        <p14:creationId xmlns:p14="http://schemas.microsoft.com/office/powerpoint/2010/main" val="6586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Посвящение в рыцари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23716"/>
            <a:ext cx="4572000" cy="4093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i="1" dirty="0"/>
              <a:t>посвящение в рыцари — это изначально ритуал вручения оружия, он получает христианское прочтение, добавляются многочисленные христианские элементы: ночные бдения, когда молодой человек должен провести ночь в молитве в церкви перед вступлением в рыцари; особая рубашка по аналогии с крестильной и так далее. Иногда тот, кто посвящает в рыцари, называется «крестным отцом», то есть ритуал крещения становится прототипом ритуала посвящения в рыцари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77" y="2060849"/>
            <a:ext cx="21602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53418"/>
            <a:ext cx="38576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692696"/>
            <a:ext cx="3672408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фильме «Царство небесное» (2005) есть сюжет посвящения </a:t>
            </a:r>
            <a:r>
              <a:rPr lang="ru-RU" dirty="0" err="1" smtClean="0"/>
              <a:t>Балиана</a:t>
            </a:r>
            <a:r>
              <a:rPr lang="ru-RU" dirty="0" smtClean="0"/>
              <a:t> </a:t>
            </a:r>
            <a:r>
              <a:rPr lang="ru-RU" dirty="0"/>
              <a:t>в рыцари. </a:t>
            </a:r>
            <a:r>
              <a:rPr lang="ru-RU" dirty="0" smtClean="0"/>
              <a:t>В отгороженное </a:t>
            </a:r>
            <a:r>
              <a:rPr lang="ru-RU" dirty="0"/>
              <a:t>белым </a:t>
            </a:r>
            <a:r>
              <a:rPr lang="ru-RU" dirty="0" smtClean="0"/>
              <a:t>занавесом помещение </a:t>
            </a:r>
            <a:r>
              <a:rPr lang="ru-RU" dirty="0"/>
              <a:t>приводят </a:t>
            </a:r>
            <a:r>
              <a:rPr lang="ru-RU" dirty="0" err="1"/>
              <a:t>Балиана</a:t>
            </a:r>
            <a:r>
              <a:rPr lang="ru-RU" dirty="0"/>
              <a:t>, одетого в белую рубашку. Его ждет Годфри </a:t>
            </a:r>
            <a:r>
              <a:rPr lang="ru-RU" dirty="0" err="1"/>
              <a:t>Ибелин</a:t>
            </a:r>
            <a:r>
              <a:rPr lang="ru-RU" dirty="0"/>
              <a:t>, священник-госпитальер, и ещё несколько рыцарей в полном облачении и в белых одеждах. Посвящение очень просто: барон велит </a:t>
            </a:r>
            <a:r>
              <a:rPr lang="ru-RU" dirty="0" err="1"/>
              <a:t>Балиану</a:t>
            </a:r>
            <a:r>
              <a:rPr lang="ru-RU" dirty="0"/>
              <a:t> встать на колени и произносит клятву: </a:t>
            </a:r>
          </a:p>
        </p:txBody>
      </p:sp>
    </p:spTree>
    <p:extLst>
      <p:ext uri="{BB962C8B-B14F-4D97-AF65-F5344CB8AC3E}">
        <p14:creationId xmlns:p14="http://schemas.microsoft.com/office/powerpoint/2010/main" val="1839696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Кодекс чести рыцаря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412776"/>
            <a:ext cx="3888432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Первая заповедь Кодекса чести гласила, что рыцарем мог стать только глубоко верующий христианин, с молоком матери впитавший великие заповеди христианства. Истинный рыцарь обязан был жить в христианской вере и, если нужно, умереть за нее.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1443086"/>
            <a:ext cx="4680520" cy="5226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Второй заповедью рыцарства была клятва охранять церковь. Вручая меч молодому рыцарю, священник говорил</a:t>
            </a:r>
            <a:r>
              <a:rPr lang="ru-RU" sz="2000" dirty="0" smtClean="0">
                <a:solidFill>
                  <a:schemeClr val="bg1"/>
                </a:solidFill>
              </a:rPr>
              <a:t>: - </a:t>
            </a:r>
            <a:r>
              <a:rPr lang="ru-RU" sz="2000" dirty="0">
                <a:solidFill>
                  <a:schemeClr val="bg1"/>
                </a:solidFill>
              </a:rPr>
              <a:t>Во имя Отца и Сына и Святого Духа, пользуйся этим мечом для защиты себя и святой церкви - дома Господня, для поражения врагов креста Христова и веры христианской. Иди и сражайся, но помни, что святые завоевывали царства не мечом, а верой. Долг клириков </a:t>
            </a:r>
            <a:r>
              <a:rPr lang="ru-RU" sz="2000" dirty="0" smtClean="0">
                <a:solidFill>
                  <a:schemeClr val="bg1"/>
                </a:solidFill>
              </a:rPr>
              <a:t>– служить Богу </a:t>
            </a:r>
            <a:r>
              <a:rPr lang="ru-RU" sz="2000" dirty="0">
                <a:solidFill>
                  <a:schemeClr val="bg1"/>
                </a:solidFill>
              </a:rPr>
              <a:t>и молиться, призывая милость к заблудшим, а долг рыцаря - охранять и защищать святую церковь.</a:t>
            </a:r>
          </a:p>
        </p:txBody>
      </p:sp>
    </p:spTree>
    <p:extLst>
      <p:ext uri="{BB962C8B-B14F-4D97-AF65-F5344CB8AC3E}">
        <p14:creationId xmlns:p14="http://schemas.microsoft.com/office/powerpoint/2010/main" val="5045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750</TotalTime>
  <Words>490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Возникновение рыцарства</vt:lpstr>
      <vt:lpstr>Слова для записи в опорный конспект</vt:lpstr>
      <vt:lpstr>Посвящение в рыцари</vt:lpstr>
      <vt:lpstr>Презентация PowerPoint</vt:lpstr>
      <vt:lpstr>Кодекс чести рыцаря</vt:lpstr>
      <vt:lpstr>Снаряжение рыцаря</vt:lpstr>
      <vt:lpstr>Снаряжение рыцаря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РЫЦАРСТВО</dc:title>
  <dc:creator>Maks</dc:creator>
  <cp:lastModifiedBy>Методический кабинет</cp:lastModifiedBy>
  <cp:revision>38</cp:revision>
  <dcterms:created xsi:type="dcterms:W3CDTF">2014-01-18T14:32:58Z</dcterms:created>
  <dcterms:modified xsi:type="dcterms:W3CDTF">2014-12-16T12:49:27Z</dcterms:modified>
</cp:coreProperties>
</file>