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1" r:id="rId2"/>
    <p:sldId id="262" r:id="rId3"/>
    <p:sldId id="263" r:id="rId4"/>
    <p:sldId id="260" r:id="rId5"/>
    <p:sldId id="264" r:id="rId6"/>
    <p:sldId id="265" r:id="rId7"/>
    <p:sldId id="266" r:id="rId8"/>
    <p:sldId id="268" r:id="rId9"/>
    <p:sldId id="269" r:id="rId10"/>
    <p:sldId id="267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8B81F-1496-4873-8394-821563ABF14D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1EE2E-A303-4B57-889F-CCA32E5C69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63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CA871-05FC-4409-A56A-3B8EE0292B1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CA871-05FC-4409-A56A-3B8EE0292B15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CA871-05FC-4409-A56A-3B8EE0292B15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CA871-05FC-4409-A56A-3B8EE0292B15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CA871-05FC-4409-A56A-3B8EE0292B15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CA871-05FC-4409-A56A-3B8EE0292B15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CA871-05FC-4409-A56A-3B8EE0292B15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CA871-05FC-4409-A56A-3B8EE0292B15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CA871-05FC-4409-A56A-3B8EE0292B15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CA871-05FC-4409-A56A-3B8EE0292B15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CA871-05FC-4409-A56A-3B8EE0292B15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CA871-05FC-4409-A56A-3B8EE0292B15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CA871-05FC-4409-A56A-3B8EE0292B15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CA871-05FC-4409-A56A-3B8EE0292B15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CA871-05FC-4409-A56A-3B8EE0292B15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CA871-05FC-4409-A56A-3B8EE0292B15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4CBB8-FA79-4A19-9687-12714709D5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609600"/>
            <a:ext cx="8001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077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CC61D76-03DB-4C06-93A4-0B956443AC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4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40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6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Дворец Советов - Виртуальные самоделки - Российский Фан Форум ЛЕГ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1" y="0"/>
            <a:ext cx="9144001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47664" y="188640"/>
            <a:ext cx="673434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i="1" dirty="0">
                <a:ln w="28575">
                  <a:solidFill>
                    <a:srgbClr val="FFFF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Культура 1930-х гг.</a:t>
            </a:r>
          </a:p>
        </p:txBody>
      </p:sp>
    </p:spTree>
    <p:extLst>
      <p:ext uri="{BB962C8B-B14F-4D97-AF65-F5344CB8AC3E}">
        <p14:creationId xmlns:p14="http://schemas.microsoft.com/office/powerpoint/2010/main" val="200255707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572000" cy="5778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49008" y="5778500"/>
            <a:ext cx="2311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chemeClr val="bg1"/>
                </a:solidFill>
              </a:rPr>
              <a:t>М.А. Шолохов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3" r="2830"/>
          <a:stretch/>
        </p:blipFill>
        <p:spPr bwMode="auto">
          <a:xfrm>
            <a:off x="4151899" y="1981200"/>
            <a:ext cx="4839701" cy="4985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639932" y="1340768"/>
            <a:ext cx="22519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chemeClr val="bg1"/>
                </a:solidFill>
              </a:rPr>
              <a:t>А.Н. Толстой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25160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00850" cy="3861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3872487"/>
            <a:ext cx="36994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chemeClr val="bg1"/>
                </a:solidFill>
              </a:rPr>
              <a:t>Кадр из кинофильма братьев Васильевых «Чапаев»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5" r="2739" b="279"/>
          <a:stretch/>
        </p:blipFill>
        <p:spPr bwMode="auto">
          <a:xfrm>
            <a:off x="4166948" y="3212976"/>
            <a:ext cx="5001314" cy="3648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49520" y="2000258"/>
            <a:ext cx="35895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chemeClr val="bg1"/>
                </a:solidFill>
              </a:rPr>
              <a:t>Кадр из кинофильма Г. Александрова «Веселые ребята»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61928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8" r="2894"/>
          <a:stretch/>
        </p:blipFill>
        <p:spPr bwMode="auto">
          <a:xfrm>
            <a:off x="-1" y="16024"/>
            <a:ext cx="6119941" cy="463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4653135"/>
            <a:ext cx="3779912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А.М. Герасимов.          «И.В. Сталин и К.Е. Ворошилов в Кремле».1938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82"/>
          <a:stretch/>
        </p:blipFill>
        <p:spPr bwMode="auto">
          <a:xfrm>
            <a:off x="3351985" y="3356992"/>
            <a:ext cx="5768708" cy="350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201912" y="2156936"/>
            <a:ext cx="24705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А.А. Пластов. Колхозный праздник.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14640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891"/>
            <a:ext cx="741461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491880" y="1989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 Дворца Советов (арх. Б.М. </a:t>
            </a:r>
            <a:r>
              <a:rPr lang="ru-RU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Иофан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В.Г. </a:t>
            </a:r>
            <a:r>
              <a:rPr lang="ru-RU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Гельфрейх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А.В. Щусев)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85051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711862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855351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123946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24744"/>
            <a:ext cx="79928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Система образования.</a:t>
            </a:r>
          </a:p>
          <a:p>
            <a:pPr marL="342900" indent="-342900">
              <a:buAutoNum type="arabicPeriod"/>
            </a:pPr>
            <a:r>
              <a:rPr lang="ru-RU" sz="28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Точные и естественные 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науки.</a:t>
            </a:r>
          </a:p>
          <a:p>
            <a:pPr marL="342900" indent="-342900">
              <a:buFontTx/>
              <a:buAutoNum type="arabicPeriod"/>
            </a:pPr>
            <a:r>
              <a:rPr lang="ru-RU" sz="28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Идеология и общественные 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науки.</a:t>
            </a:r>
          </a:p>
          <a:p>
            <a:pPr marL="342900" indent="-342900">
              <a:buFontTx/>
              <a:buAutoNum type="arabicPeriod"/>
            </a:pPr>
            <a:r>
              <a:rPr lang="ru-RU" sz="28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РАПП и его ликвидация. Создание Союза </a:t>
            </a:r>
            <a:endParaRPr lang="ru-RU" sz="28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советских писателей</a:t>
            </a:r>
            <a:r>
              <a:rPr lang="ru-RU" sz="28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Социалистический </a:t>
            </a:r>
            <a:endParaRPr lang="ru-RU" sz="28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реализм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5. Литературное творчество.</a:t>
            </a:r>
          </a:p>
          <a:p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6. Театр</a:t>
            </a:r>
            <a:r>
              <a:rPr lang="ru-RU" sz="28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Музыка. Кинематограф.</a:t>
            </a:r>
          </a:p>
          <a:p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7. Изобразительное </a:t>
            </a:r>
            <a:r>
              <a:rPr lang="ru-RU" sz="28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искусство и архитектура</a:t>
            </a:r>
          </a:p>
          <a:p>
            <a:pPr marL="342900" indent="-342900">
              <a:buAutoNum type="arabicPeriod"/>
            </a:pPr>
            <a:endParaRPr lang="ru-RU" sz="28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28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12434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Реальность этноса глазами ученых SakhaLif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54470"/>
            <a:ext cx="31794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Институт народов Севера</a:t>
            </a:r>
          </a:p>
        </p:txBody>
      </p:sp>
      <p:pic>
        <p:nvPicPr>
          <p:cNvPr id="1027" name="Picture 3" descr="C:\Users\user\Desktop\7[1]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39" b="23123"/>
          <a:stretch/>
        </p:blipFill>
        <p:spPr bwMode="auto">
          <a:xfrm>
            <a:off x="2464167" y="3539897"/>
            <a:ext cx="6652003" cy="331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275283" y="6488668"/>
            <a:ext cx="14230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МИФЛИ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62500" y="476672"/>
            <a:ext cx="41299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       В </a:t>
            </a:r>
            <a:r>
              <a:rPr lang="ru-RU" sz="2000" b="1" dirty="0">
                <a:solidFill>
                  <a:schemeClr val="bg1"/>
                </a:solidFill>
              </a:rPr>
              <a:t>1930-х гг. была в основном преодолена неграмот­ность (в 1939 г. читать и писать умели 90,8% мужчин и 72,6% женщин), введено всеобщее начальное образование, в городах практически завершился переход к </a:t>
            </a:r>
            <a:r>
              <a:rPr lang="ru-RU" sz="2000" b="1" dirty="0" smtClean="0">
                <a:solidFill>
                  <a:schemeClr val="bg1"/>
                </a:solidFill>
              </a:rPr>
              <a:t>всеобщему </a:t>
            </a:r>
            <a:r>
              <a:rPr lang="ru-RU" sz="2000" b="1" dirty="0">
                <a:solidFill>
                  <a:schemeClr val="bg1"/>
                </a:solidFill>
              </a:rPr>
              <a:t>7-летнему образованию.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61389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Развивалось </a:t>
            </a:r>
            <a:r>
              <a:rPr lang="ru-RU" sz="2000" b="1" dirty="0">
                <a:solidFill>
                  <a:schemeClr val="bg1"/>
                </a:solidFill>
              </a:rPr>
              <a:t>высшее </a:t>
            </a:r>
            <a:r>
              <a:rPr lang="ru-RU" sz="2000" b="1" dirty="0" err="1" smtClean="0">
                <a:solidFill>
                  <a:schemeClr val="bg1"/>
                </a:solidFill>
              </a:rPr>
              <a:t>образо-вание</a:t>
            </a:r>
            <a:r>
              <a:rPr lang="ru-RU" sz="2000" b="1" dirty="0">
                <a:solidFill>
                  <a:schemeClr val="bg1"/>
                </a:solidFill>
              </a:rPr>
              <a:t>. К 1938 г. в СССР было 23 университета, в которых обуча­лись 47,7 тыс. студентов. С 1936 г. изменились правила приема в вузы. Были введены экзамены.  </a:t>
            </a:r>
            <a:r>
              <a:rPr lang="ru-RU" sz="2000" b="1" dirty="0" smtClean="0">
                <a:solidFill>
                  <a:schemeClr val="bg1"/>
                </a:solidFill>
              </a:rPr>
              <a:t>Ограничения</a:t>
            </a:r>
            <a:r>
              <a:rPr lang="ru-RU" sz="2000" b="1" dirty="0">
                <a:solidFill>
                  <a:schemeClr val="bg1"/>
                </a:solidFill>
              </a:rPr>
              <a:t>, связанные с социальным происхождением поступаю­щих, отменялись.</a:t>
            </a:r>
          </a:p>
        </p:txBody>
      </p:sp>
    </p:spTree>
    <p:extLst>
      <p:ext uri="{BB962C8B-B14F-4D97-AF65-F5344CB8AC3E}">
        <p14:creationId xmlns:p14="http://schemas.microsoft.com/office/powerpoint/2010/main" val="245839458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3-tub-ru.yandex.net/i?id=e96e8b3fa6c7ef59321fe9a1c0198b8c-38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16632"/>
            <a:ext cx="4512502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3059668"/>
            <a:ext cx="30553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</a:rPr>
              <a:t>Академик П.Л. </a:t>
            </a:r>
            <a:r>
              <a:rPr lang="ru-RU" sz="2000" b="1" i="1" dirty="0" err="1">
                <a:solidFill>
                  <a:schemeClr val="bg1"/>
                </a:solidFill>
              </a:rPr>
              <a:t>Капица</a:t>
            </a:r>
            <a:r>
              <a:rPr lang="ru-RU" sz="2000" b="1" i="1" dirty="0">
                <a:solidFill>
                  <a:schemeClr val="bg1"/>
                </a:solidFill>
              </a:rPr>
              <a:t> 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496" y="1196752"/>
            <a:ext cx="4162496" cy="550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774280" y="6165304"/>
            <a:ext cx="30315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</a:rPr>
              <a:t>Академик А.Ф. Иоффе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501008"/>
            <a:ext cx="44279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При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поддержке Ленинградского физико-техническо­го института, главой которого был академик А.Ф. Иоф­фе, возникли аналогичные институты в Харькове, Днепропетровске, Свердловске, Томске. Крупнейшим центром теоретической физики стал московский Физи­ческий институт им. П.Н. Лебедева (ФИАН).</a:t>
            </a:r>
          </a:p>
        </p:txBody>
      </p:sp>
    </p:spTree>
    <p:extLst>
      <p:ext uri="{BB962C8B-B14F-4D97-AF65-F5344CB8AC3E}">
        <p14:creationId xmlns:p14="http://schemas.microsoft.com/office/powerpoint/2010/main" val="398458080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Разделы и рубрики журнала &quot;НАУКА И ЖИЗНЬ&quot;, Статьи, Кроссворд…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32" y="188639"/>
            <a:ext cx="3690179" cy="515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64702" y="4973258"/>
            <a:ext cx="32044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</a:rPr>
              <a:t>Академик Н.К. Кольцов 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105" y="1105922"/>
            <a:ext cx="5232367" cy="5592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427984" y="1163627"/>
            <a:ext cx="43504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</a:rPr>
              <a:t>Академик Н.И. Вавилов (30-х гг.)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37602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4235509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71600" y="6488668"/>
            <a:ext cx="31628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</a:rPr>
              <a:t>Академик Т.Д. Лысенко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15021" y="332656"/>
            <a:ext cx="462147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Начал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свою научную карьеру Т.Д. Лы­сенко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его работы были характерны подтасовка экспериментальных данных, невнимание к чистоте и достоверности опытов. Он полностью игно­рировал работы зарубежных ученых как «буржуазную лженауку», зато не скупился на обещания, например, вывести новый сорт с определенными свойствами все­го за два с половиной года. Суля быстрые результаты, Лысенко завоевал симпатии власти.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4692" y="5777880"/>
            <a:ext cx="21301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Т.Д. Лы­сенко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608927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0" t="1616" r="3942" b="1414"/>
          <a:stretch/>
        </p:blipFill>
        <p:spPr bwMode="auto">
          <a:xfrm>
            <a:off x="124690" y="110836"/>
            <a:ext cx="4184073" cy="6650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27984" y="566678"/>
            <a:ext cx="4211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В сентябре 1938 г. был опубликован «Краткий курс истории ВКП(б)».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Специа­льным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постановлением ЦК ВКП(б) эта книга была объявлена «энциклопедией основных знаний в области марксизма-ленинизма», где дано «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официальное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прове­ренное ЦК ВКП(б) толкование истории ВКП(б) и мар­ксизма-ленинизма, не допускающее никаких произволь­ных толкований».</a:t>
            </a:r>
          </a:p>
        </p:txBody>
      </p:sp>
    </p:spTree>
    <p:extLst>
      <p:ext uri="{BB962C8B-B14F-4D97-AF65-F5344CB8AC3E}">
        <p14:creationId xmlns:p14="http://schemas.microsoft.com/office/powerpoint/2010/main" val="42930037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-1635"/>
            <a:ext cx="6033540" cy="4293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4233146"/>
            <a:ext cx="820891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В </a:t>
            </a: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литературе конца 1920-х гг. продолжалась острая идейная борьба. РАПП стремился окончательно под­чинить себе литературную жизнь. Большинство других группировок были распущены в 1926-1930 гг. Жертва­ми </a:t>
            </a:r>
            <a:r>
              <a:rPr lang="ru-RU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рапповских</a:t>
            </a: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нападок становились не только Булга­ков, Пильняк или Платонов, но и 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Маяковский, </a:t>
            </a: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даже Горький.</a:t>
            </a:r>
          </a:p>
        </p:txBody>
      </p:sp>
    </p:spTree>
    <p:extLst>
      <p:ext uri="{BB962C8B-B14F-4D97-AF65-F5344CB8AC3E}">
        <p14:creationId xmlns:p14="http://schemas.microsoft.com/office/powerpoint/2010/main" val="27648498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4499992" cy="5841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5594932"/>
            <a:ext cx="34950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chemeClr val="bg1"/>
                </a:solidFill>
              </a:rPr>
              <a:t>М. Горького в 30-х гг.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2"/>
          <a:stretch/>
        </p:blipFill>
        <p:spPr bwMode="auto">
          <a:xfrm>
            <a:off x="4607497" y="658920"/>
            <a:ext cx="4386484" cy="5871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64088" y="428087"/>
            <a:ext cx="25431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А.А. Фадеев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15854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48a69e8ef45add27d5e046254571e72c70c5d4"/>
</p:tagLst>
</file>

<file path=ppt/theme/theme1.xml><?xml version="1.0" encoding="utf-8"?>
<a:theme xmlns:a="http://schemas.openxmlformats.org/drawingml/2006/main" name="shablon_blackboard_rus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C Futura Casual"/>
        <a:ea typeface=""/>
        <a:cs typeface=""/>
      </a:majorFont>
      <a:minorFont>
        <a:latin typeface="CAC Futura Casu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shablon_blackboard_rus</Template>
  <TotalTime>159</TotalTime>
  <Words>472</Words>
  <Application>Microsoft Office PowerPoint</Application>
  <PresentationFormat>Экран (4:3)</PresentationFormat>
  <Paragraphs>49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shablon_blackboard_rus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30</cp:revision>
  <dcterms:created xsi:type="dcterms:W3CDTF">2014-04-21T23:59:56Z</dcterms:created>
  <dcterms:modified xsi:type="dcterms:W3CDTF">2014-12-11T03:03:27Z</dcterms:modified>
</cp:coreProperties>
</file>