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309" r:id="rId2"/>
    <p:sldId id="315" r:id="rId3"/>
    <p:sldId id="298" r:id="rId4"/>
    <p:sldId id="258" r:id="rId5"/>
    <p:sldId id="310" r:id="rId6"/>
    <p:sldId id="311" r:id="rId7"/>
    <p:sldId id="312" r:id="rId8"/>
    <p:sldId id="303" r:id="rId9"/>
    <p:sldId id="306" r:id="rId10"/>
    <p:sldId id="305" r:id="rId11"/>
    <p:sldId id="263" r:id="rId12"/>
    <p:sldId id="264" r:id="rId13"/>
    <p:sldId id="266" r:id="rId14"/>
    <p:sldId id="299" r:id="rId15"/>
    <p:sldId id="317" r:id="rId16"/>
    <p:sldId id="313" r:id="rId17"/>
    <p:sldId id="314" r:id="rId1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CCFF"/>
    <a:srgbClr val="FF9933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39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40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6C99-F59B-4A3D-A36E-2483AD7A2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B1333-8D34-4FC0-ABDD-40660FC4B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AC625-8AFF-41F5-8042-BF4579856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58360-D845-4C5C-8A6C-CA7FC6C65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CC80-FAD4-4486-8836-85D83EC07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4E2CD-CD22-442F-BB49-375F1D2FB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47BBA-A3AC-4A43-922E-DF40F897B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419A2-4E64-4648-AD4C-0DB5756F8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1858-C555-4691-94CA-99FAC8932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8631-9C7F-458C-A7BF-AECEE0E0A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4EBC3-B1AD-4FFC-A52E-239498E3F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EA7FF-DFD8-4BAB-9349-0C64BBEC2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1A630-613B-4172-921B-4F8512BC1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434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35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436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6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7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7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7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37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7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7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7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7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0C0DF59-320C-4038-90B5-FC673A1F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3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>
    <p:strips dir="l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401050" cy="57737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Что такое компьютер?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 виде чего представлена информация в компьютере?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Как можно сформулировать тему нашего урока?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357188" y="476250"/>
            <a:ext cx="8426450" cy="1166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Непозиционные</a:t>
            </a:r>
          </a:p>
          <a:p>
            <a:r>
              <a:rPr lang="ru-RU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системы счисления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468313" y="2636838"/>
            <a:ext cx="7993062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Непозиционной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называют систему счисления, в которой количественное значение цифры не зависит от ее положения в числе.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472487" cy="12938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C000"/>
                </a:solidFill>
              </a:rPr>
              <a:t>Единичная система счисления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2400" smtClean="0">
                <a:latin typeface="Times New Roman" pitchFamily="18" charset="0"/>
              </a:rPr>
              <a:t>	В древние времена, когда люди начали считать, появилась потребность в записи чисел. Первоначально количество предметов отображали равным количеством каких-нибудь значков: насечек, черточек, точек.</a:t>
            </a:r>
          </a:p>
          <a:p>
            <a:pPr eaLnBrk="1" hangingPunct="1">
              <a:defRPr/>
            </a:pPr>
            <a:endParaRPr lang="ru-RU" sz="2800" smtClean="0">
              <a:latin typeface="Times New Roman" pitchFamily="18" charset="0"/>
            </a:endParaRPr>
          </a:p>
        </p:txBody>
      </p:sp>
      <p:pic>
        <p:nvPicPr>
          <p:cNvPr id="13316" name="Picture 4" descr="Image2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084763"/>
            <a:ext cx="1166812" cy="9874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pic>
        <p:nvPicPr>
          <p:cNvPr id="13317" name="Picture 6" descr="Image2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5084763"/>
            <a:ext cx="1166812" cy="9874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pic>
        <p:nvPicPr>
          <p:cNvPr id="13318" name="Picture 7" descr="Image2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5084763"/>
            <a:ext cx="1166813" cy="9874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2051050" y="5229225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Verdana" pitchFamily="34" charset="0"/>
              </a:rPr>
              <a:t>+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995738" y="522922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Verdana" pitchFamily="34" charset="0"/>
              </a:rPr>
              <a:t>+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156325" y="515778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Verdana" pitchFamily="34" charset="0"/>
              </a:rPr>
              <a:t>=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C000"/>
                </a:solidFill>
              </a:rPr>
              <a:t>Десятичная древнеегипетская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система счисления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    Для обозначения ключевых чисел использовали специальные значки-иероглифы:</a:t>
            </a:r>
          </a:p>
          <a:p>
            <a:pPr eaLnBrk="1" hangingPunct="1">
              <a:defRPr/>
            </a:pPr>
            <a:endParaRPr lang="ru-RU" sz="2800" dirty="0" smtClean="0">
              <a:latin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839913" y="1466850"/>
            <a:ext cx="4960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(Вторая половина третьего тысячелетия)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716338"/>
            <a:ext cx="80645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сс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5260975"/>
            <a:ext cx="23749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928688" y="285750"/>
            <a:ext cx="8229601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C000"/>
                </a:solidFill>
              </a:rPr>
              <a:t>Римская система счисления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92375"/>
            <a:ext cx="9144000" cy="45307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effectLst/>
                <a:latin typeface="Times New Roman" pitchFamily="18" charset="0"/>
              </a:rPr>
              <a:t>До нас дошла римская система записи чисел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effectLst/>
                <a:latin typeface="Times New Roman" pitchFamily="18" charset="0"/>
              </a:rPr>
              <a:t>Применяется более 2500 лет.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effectLst/>
                <a:latin typeface="Times New Roman" pitchFamily="18" charset="0"/>
              </a:rPr>
              <a:t>В качестве цифр в ней используются латинские буквы: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  <a:latin typeface="Times New Roman" pitchFamily="18" charset="0"/>
              </a:rPr>
              <a:t>     </a:t>
            </a:r>
            <a:endParaRPr lang="ru-RU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  <a:latin typeface="Times New Roman" pitchFamily="18" charset="0"/>
              </a:rPr>
              <a:t>   </a:t>
            </a:r>
            <a:r>
              <a:rPr lang="en-US" sz="2800" b="1" dirty="0" smtClean="0">
                <a:effectLst/>
                <a:latin typeface="Times New Roman" pitchFamily="18" charset="0"/>
              </a:rPr>
              <a:t>I      V       X       L      </a:t>
            </a:r>
            <a:r>
              <a:rPr lang="ru-RU" sz="2800" b="1" dirty="0" smtClean="0">
                <a:effectLst/>
                <a:latin typeface="Times New Roman" pitchFamily="18" charset="0"/>
              </a:rPr>
              <a:t> </a:t>
            </a:r>
            <a:r>
              <a:rPr lang="en-US" sz="2800" b="1" dirty="0" smtClean="0">
                <a:effectLst/>
                <a:latin typeface="Times New Roman" pitchFamily="18" charset="0"/>
              </a:rPr>
              <a:t>C        </a:t>
            </a:r>
            <a:r>
              <a:rPr lang="ru-RU" sz="2800" b="1" dirty="0" smtClean="0">
                <a:effectLst/>
                <a:latin typeface="Times New Roman" pitchFamily="18" charset="0"/>
              </a:rPr>
              <a:t>  </a:t>
            </a:r>
            <a:r>
              <a:rPr lang="en-US" sz="2800" b="1" dirty="0" smtClean="0">
                <a:effectLst/>
                <a:latin typeface="Times New Roman" pitchFamily="18" charset="0"/>
              </a:rPr>
              <a:t>D         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  <a:latin typeface="Times New Roman" pitchFamily="18" charset="0"/>
              </a:rPr>
              <a:t>   1      5       10     50    100     500     1000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u="sng" dirty="0" smtClean="0">
                <a:effectLst/>
                <a:latin typeface="Times New Roman" pitchFamily="18" charset="0"/>
              </a:rPr>
              <a:t>Например:</a:t>
            </a:r>
            <a:r>
              <a:rPr lang="ru-RU" sz="28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  <a:latin typeface="Times New Roman" pitchFamily="18" charset="0"/>
              </a:rPr>
              <a:t>CXXVIII = 100 </a:t>
            </a:r>
            <a:r>
              <a:rPr lang="ru-RU" sz="2800" b="1" dirty="0" smtClean="0">
                <a:effectLst/>
                <a:latin typeface="Times New Roman" pitchFamily="18" charset="0"/>
              </a:rPr>
              <a:t>+10 +10 +5 +1 +1 +1=128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b="1" dirty="0" smtClean="0">
              <a:latin typeface="Times New Roman" pitchFamily="18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250825" y="4437063"/>
            <a:ext cx="8388350" cy="1225550"/>
          </a:xfrm>
          <a:prstGeom prst="rect">
            <a:avLst/>
          </a:prstGeom>
          <a:solidFill>
            <a:srgbClr val="FFCCFF">
              <a:alpha val="20000"/>
            </a:srgbClr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CCFF"/>
              </a:solidFill>
              <a:latin typeface="Verdana" pitchFamily="34" charset="0"/>
            </a:endParaRPr>
          </a:p>
        </p:txBody>
      </p:sp>
      <p:pic>
        <p:nvPicPr>
          <p:cNvPr id="24582" name="Picture 6" descr="цифербла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88913"/>
            <a:ext cx="2066925" cy="180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0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Карточка №2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229600" cy="45307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	</a:t>
            </a:r>
            <a:r>
              <a:rPr lang="ru-RU" sz="1800" b="1" dirty="0" smtClean="0">
                <a:latin typeface="+mj-lt"/>
              </a:rPr>
              <a:t>Запишите в римской системе счисления числа:</a:t>
            </a:r>
            <a:endParaRPr lang="ru-RU" sz="4800" u="sng" dirty="0" smtClean="0">
              <a:solidFill>
                <a:schemeClr val="folHlink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+mj-lt"/>
              </a:rPr>
              <a:t>1. 		9 =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+mj-lt"/>
              </a:rPr>
              <a:t>    		12 =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+mj-lt"/>
              </a:rPr>
              <a:t> 		2778 =</a:t>
            </a:r>
            <a:endParaRPr lang="ru-RU" sz="1800" b="1" dirty="0" smtClean="0">
              <a:solidFill>
                <a:srgbClr val="FFFF00"/>
              </a:solidFill>
              <a:latin typeface="+mj-lt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+mj-lt"/>
              </a:rPr>
              <a:t>2.	 Какие числа записаны с помощью римских цифр:</a:t>
            </a:r>
            <a:endParaRPr lang="en-US" sz="1800" b="1" dirty="0" smtClean="0">
              <a:latin typeface="+mj-lt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+mj-lt"/>
              </a:rPr>
              <a:t>		</a:t>
            </a:r>
            <a:r>
              <a:rPr lang="en-US" sz="1800" b="1" dirty="0" smtClean="0">
                <a:latin typeface="+mj-lt"/>
              </a:rPr>
              <a:t>LXV</a:t>
            </a:r>
            <a:r>
              <a:rPr lang="ru-RU" sz="1800" b="1" dirty="0" smtClean="0">
                <a:latin typeface="+mj-lt"/>
              </a:rPr>
              <a:t>=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+mj-lt"/>
              </a:rPr>
              <a:t> </a:t>
            </a:r>
            <a:r>
              <a:rPr lang="ru-RU" sz="1800" b="1" dirty="0" smtClean="0">
                <a:latin typeface="+mj-lt"/>
              </a:rPr>
              <a:t>		</a:t>
            </a:r>
            <a:r>
              <a:rPr lang="en-US" sz="1800" b="1" dirty="0" smtClean="0">
                <a:latin typeface="+mj-lt"/>
              </a:rPr>
              <a:t>MCMLXXXVI</a:t>
            </a:r>
            <a:r>
              <a:rPr lang="ru-RU" sz="1800" b="1" dirty="0" smtClean="0">
                <a:latin typeface="+mj-lt"/>
              </a:rPr>
              <a:t> =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+mj-lt"/>
              </a:rPr>
              <a:t>__________________________</a:t>
            </a:r>
            <a:r>
              <a:rPr lang="ru-RU" sz="1800" b="1" dirty="0" smtClean="0">
                <a:solidFill>
                  <a:srgbClr val="FFFF00"/>
                </a:solidFill>
                <a:latin typeface="+mj-lt"/>
              </a:rPr>
              <a:t>+ (дополнительно)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+mj-lt"/>
              </a:rPr>
              <a:t>	Исправьте неверные равенства, переложив с одного места на другое только одну палочку:</a:t>
            </a:r>
            <a:endParaRPr lang="it-IT" sz="1800" b="1" dirty="0" smtClean="0">
              <a:latin typeface="+mj-lt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+mj-lt"/>
              </a:rPr>
              <a:t>	</a:t>
            </a:r>
            <a:r>
              <a:rPr lang="it-IT" sz="1800" b="1" dirty="0" smtClean="0">
                <a:latin typeface="+mj-lt"/>
              </a:rPr>
              <a:t>VII –V = XI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+mj-lt"/>
              </a:rPr>
              <a:t>	</a:t>
            </a:r>
            <a:r>
              <a:rPr lang="it-IT" sz="1800" b="1" dirty="0" smtClean="0">
                <a:latin typeface="+mj-lt"/>
              </a:rPr>
              <a:t>IX – V = VI</a:t>
            </a:r>
            <a:endParaRPr lang="en-US" sz="1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+mj-lt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4105275" cy="1139825"/>
          </a:xfrm>
        </p:spPr>
        <p:txBody>
          <a:bodyPr/>
          <a:lstStyle/>
          <a:p>
            <a:pPr algn="l" eaLnBrk="1" hangingPunct="1"/>
            <a:r>
              <a:rPr lang="ru-RU" sz="3600" b="1" u="sng" smtClean="0">
                <a:solidFill>
                  <a:srgbClr val="FFC000"/>
                </a:solidFill>
                <a:effectLst/>
              </a:rPr>
              <a:t>Цели урока: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612313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u="sng" dirty="0" smtClean="0">
                <a:latin typeface="Times New Roman" pitchFamily="18" charset="0"/>
              </a:rPr>
              <a:t>Усвоить</a:t>
            </a:r>
            <a:r>
              <a:rPr lang="ru-RU" sz="2800" b="1" dirty="0" smtClean="0">
                <a:latin typeface="Times New Roman" pitchFamily="18" charset="0"/>
              </a:rPr>
              <a:t> определение следующих понятий:</a:t>
            </a:r>
            <a:r>
              <a:rPr lang="ru-RU" sz="3600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</a:rPr>
              <a:t>	Система счисления, цифра, число, основание системы счисления,  алфавит, непозиционная система счисления, позиционная система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</a:rPr>
              <a:t>	счисления.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latin typeface="Times New Roman" pitchFamily="18" charset="0"/>
              </a:rPr>
              <a:t>Научиться записывать</a:t>
            </a:r>
            <a:r>
              <a:rPr lang="ru-RU" sz="2400" b="1" dirty="0" smtClean="0">
                <a:latin typeface="Times New Roman" pitchFamily="18" charset="0"/>
              </a:rPr>
              <a:t>: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	десятичное число в римской системе счисления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latin typeface="Times New Roman" pitchFamily="18" charset="0"/>
              </a:rPr>
              <a:t>Уметь</a:t>
            </a:r>
            <a:r>
              <a:rPr lang="ru-RU" sz="2400" b="1" dirty="0" smtClean="0">
                <a:latin typeface="Times New Roman" pitchFamily="18" charset="0"/>
              </a:rPr>
              <a:t>: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	определять основание системы счисления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</a:rPr>
              <a:t>приводить примеры чисел различных позиционных систем  счисления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</a:rPr>
              <a:t>объяснить разницу между числом и цифрой позиционной и 	непозиционной системой счисления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endParaRPr lang="ru-RU" sz="20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  <a:defRPr/>
            </a:pPr>
            <a:endParaRPr lang="ru-RU" sz="1800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186738" cy="5794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C000"/>
                </a:solidFill>
              </a:rPr>
              <a:t>Лист самооценки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857250"/>
            <a:ext cx="8929687" cy="6215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Поставить знак «+» или «-»</a:t>
            </a:r>
          </a:p>
          <a:p>
            <a:pPr eaLnBrk="1" hangingPunct="1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Я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знаю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определение следующих понятий:</a:t>
            </a:r>
          </a:p>
          <a:p>
            <a:pPr eaLnBrk="1" hangingPunct="1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Система счисления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Цифра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-Число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-Основание системы счисления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-Алфавит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-Непозиционная система счисления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-Позиционная система счисления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Умею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 записывать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десятичное число в римской системе счисления</a:t>
            </a:r>
          </a:p>
          <a:p>
            <a:pPr eaLnBrk="1" hangingPunct="1">
              <a:defRPr/>
            </a:pP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Умею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 приводить примеры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чисел различных позиционных систем счисления</a:t>
            </a:r>
          </a:p>
          <a:p>
            <a:pPr eaLnBrk="1" hangingPunct="1">
              <a:defRPr/>
            </a:pP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Умею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 объяснить разницу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между цифрой и числом</a:t>
            </a:r>
          </a:p>
          <a:p>
            <a:pPr eaLnBrk="1" hangingPunct="1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позиционной и непозиционной системой счисления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Придумайте  свою непозиционную систему счисления, указав при этом: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- какие знаки используются в качестве цифр;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- правила, по которым формируются из этих цифр числа.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FFC000"/>
                </a:solidFill>
                <a:latin typeface="+mj-lt"/>
              </a:rPr>
              <a:t>Представление числовой информации с помощью систем счисления</a:t>
            </a:r>
            <a:endParaRPr lang="ru-RU" sz="4400" b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4099" name="Picture 5" descr="ри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3786188"/>
            <a:ext cx="155733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4105275" cy="1139825"/>
          </a:xfrm>
        </p:spPr>
        <p:txBody>
          <a:bodyPr/>
          <a:lstStyle/>
          <a:p>
            <a:pPr algn="l" eaLnBrk="1" hangingPunct="1"/>
            <a:r>
              <a:rPr lang="ru-RU" sz="3600" b="1" u="sng" smtClean="0">
                <a:solidFill>
                  <a:srgbClr val="FFC000"/>
                </a:solidFill>
                <a:effectLst/>
              </a:rPr>
              <a:t>Цели урока: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612313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u="sng" dirty="0" smtClean="0">
                <a:latin typeface="Times New Roman" pitchFamily="18" charset="0"/>
              </a:rPr>
              <a:t>Усвоить</a:t>
            </a:r>
            <a:r>
              <a:rPr lang="ru-RU" sz="2800" b="1" dirty="0" smtClean="0">
                <a:latin typeface="Times New Roman" pitchFamily="18" charset="0"/>
              </a:rPr>
              <a:t> определение следующих понятий:</a:t>
            </a:r>
            <a:r>
              <a:rPr lang="ru-RU" sz="3600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</a:rPr>
              <a:t>	Система счисления, цифра, число, основание системы счисления,  алфавит, непозиционная система счисления, позиционная система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</a:rPr>
              <a:t>	счисления.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latin typeface="Times New Roman" pitchFamily="18" charset="0"/>
              </a:rPr>
              <a:t>Научиться записывать</a:t>
            </a:r>
            <a:r>
              <a:rPr lang="ru-RU" sz="2400" b="1" dirty="0" smtClean="0">
                <a:latin typeface="Times New Roman" pitchFamily="18" charset="0"/>
              </a:rPr>
              <a:t>: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	десятичное число в римской системе счисления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latin typeface="Times New Roman" pitchFamily="18" charset="0"/>
              </a:rPr>
              <a:t>Уметь</a:t>
            </a:r>
            <a:r>
              <a:rPr lang="ru-RU" sz="2400" b="1" dirty="0" smtClean="0">
                <a:latin typeface="Times New Roman" pitchFamily="18" charset="0"/>
              </a:rPr>
              <a:t>: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	определять основание системы счисления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</a:rPr>
              <a:t>приводить примеры чисел различных позиционных систем  счисления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</a:rPr>
              <a:t>объяснить разницу между числом и цифрой позиционной и 	непозиционной системой счисления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endParaRPr lang="ru-RU" sz="20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SzPct val="100000"/>
              <a:buFont typeface="Symbol" pitchFamily="18" charset="2"/>
              <a:buChar char=""/>
              <a:defRPr/>
            </a:pPr>
            <a:endParaRPr lang="ru-RU" sz="1800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>
            <a:off x="611188" y="765175"/>
            <a:ext cx="7705725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"Все есть число"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924300" y="2708275"/>
            <a:ext cx="486251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  <a:spcBef>
                <a:spcPct val="50000"/>
              </a:spcBef>
            </a:pPr>
            <a:r>
              <a:rPr lang="ru-RU">
                <a:latin typeface="Verdana" pitchFamily="34" charset="0"/>
              </a:rPr>
              <a:t> </a:t>
            </a:r>
            <a:r>
              <a:rPr lang="ru-RU" sz="2400" b="1">
                <a:latin typeface="Verdana" pitchFamily="34" charset="0"/>
              </a:rPr>
              <a:t>Что имели в виду древние пифагорейцы?</a:t>
            </a:r>
            <a:endParaRPr lang="ru-RU" sz="2400" b="1"/>
          </a:p>
        </p:txBody>
      </p:sp>
      <p:pic>
        <p:nvPicPr>
          <p:cNvPr id="6148" name="Picture 8" descr="сс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2F4F5"/>
              </a:clrFrom>
              <a:clrTo>
                <a:srgbClr val="F2F4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2928938"/>
            <a:ext cx="2386013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Алгоритм выполнения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1</a:t>
            </a:r>
            <a:r>
              <a:rPr lang="ru-RU" dirty="0" smtClean="0"/>
              <a:t>.Выполни в тетради задание в </a:t>
            </a:r>
            <a:r>
              <a:rPr lang="ru-RU" b="1" dirty="0" smtClean="0"/>
              <a:t>карточке </a:t>
            </a:r>
            <a:r>
              <a:rPr lang="ru-RU" b="1" smtClean="0"/>
              <a:t>№</a:t>
            </a:r>
            <a:r>
              <a:rPr lang="ru-RU" b="1" smtClean="0"/>
              <a:t>1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Карточка №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258175" cy="49879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Выпишите все </a:t>
            </a:r>
            <a:r>
              <a:rPr lang="ru-RU" sz="2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основные понятия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изучаемой темы, которые необходимы вам для работы с различными системами счисления: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система счисления</a:t>
            </a:r>
            <a:r>
              <a:rPr lang="ru-RU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цифра</a:t>
            </a:r>
            <a:r>
              <a:rPr lang="ru-RU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число</a:t>
            </a:r>
            <a:r>
              <a:rPr lang="ru-RU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алфавит системы счисления</a:t>
            </a:r>
            <a:r>
              <a:rPr lang="ru-RU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основание системы счисления, непозиционная система счисления, позиционная система счисления.</a:t>
            </a:r>
            <a:endParaRPr lang="ru-RU" sz="28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3600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58175" cy="5845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Цифры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это значки, которыми записываются числа.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Число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некоторая величина, которая складывается из цифр по особым правилам.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Система счисления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способ записи чисел с помощью цифр.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79388" y="260350"/>
            <a:ext cx="80645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системы счисления</a:t>
            </a:r>
            <a:r>
              <a:rPr lang="ru-RU" sz="7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 rot="2610410">
            <a:off x="2547938" y="1466850"/>
            <a:ext cx="315912" cy="2879725"/>
          </a:xfrm>
          <a:prstGeom prst="downArrow">
            <a:avLst>
              <a:gd name="adj1" fmla="val 50000"/>
              <a:gd name="adj2" fmla="val 227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-2638086">
            <a:off x="5681663" y="1222375"/>
            <a:ext cx="315912" cy="4605338"/>
          </a:xfrm>
          <a:prstGeom prst="downArrow">
            <a:avLst>
              <a:gd name="adj1" fmla="val 50000"/>
              <a:gd name="adj2" fmla="val 3644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14313" y="4000500"/>
            <a:ext cx="327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позиционные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786313" y="5286375"/>
            <a:ext cx="3789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непозиционные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70661" grpId="0"/>
      <p:bldP spid="706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57188" y="188913"/>
            <a:ext cx="8607425" cy="1239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Позиционные</a:t>
            </a:r>
          </a:p>
          <a:p>
            <a:r>
              <a:rPr lang="ru-RU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системы счисления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642938" y="2428875"/>
            <a:ext cx="81359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Позиционной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называют систему счисления, в которой количественное значение цифры  зависит от ее положения в числе.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водный</Template>
  <TotalTime>1346</TotalTime>
  <Words>377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Times New Roman</vt:lpstr>
      <vt:lpstr>Arial</vt:lpstr>
      <vt:lpstr>Verdana</vt:lpstr>
      <vt:lpstr>Wingdings</vt:lpstr>
      <vt:lpstr>Calibri</vt:lpstr>
      <vt:lpstr>Symbol</vt:lpstr>
      <vt:lpstr>Глобус</vt:lpstr>
      <vt:lpstr>Слайд 1</vt:lpstr>
      <vt:lpstr>Слайд 2</vt:lpstr>
      <vt:lpstr>Цели урока:</vt:lpstr>
      <vt:lpstr>Слайд 4</vt:lpstr>
      <vt:lpstr>Алгоритм выполнения самостоятельной работы</vt:lpstr>
      <vt:lpstr>Карточка № 1</vt:lpstr>
      <vt:lpstr>Слайд 7</vt:lpstr>
      <vt:lpstr>Слайд 8</vt:lpstr>
      <vt:lpstr>Слайд 9</vt:lpstr>
      <vt:lpstr>Слайд 10</vt:lpstr>
      <vt:lpstr>Единичная система счисления</vt:lpstr>
      <vt:lpstr>Десятичная древнеегипетская система счисления</vt:lpstr>
      <vt:lpstr>Римская система счисления</vt:lpstr>
      <vt:lpstr>Карточка №2</vt:lpstr>
      <vt:lpstr>Цели урока:</vt:lpstr>
      <vt:lpstr>Лист самооценки</vt:lpstr>
      <vt:lpstr>Домашнее задание</vt:lpstr>
    </vt:vector>
  </TitlesOfParts>
  <Company>School 1308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теме:  «Системы счисления»</dc:title>
  <dc:creator>LBatalova</dc:creator>
  <cp:lastModifiedBy>Ольга</cp:lastModifiedBy>
  <cp:revision>99</cp:revision>
  <dcterms:created xsi:type="dcterms:W3CDTF">2008-01-21T14:06:16Z</dcterms:created>
  <dcterms:modified xsi:type="dcterms:W3CDTF">2015-01-28T11:17:57Z</dcterms:modified>
</cp:coreProperties>
</file>