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DF4AB-B00F-4656-9B89-032DCD983FDD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ADAB5-D562-4DD5-8A13-EDD54EAE5B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одирование звука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68407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№3. </a:t>
            </a:r>
            <a:r>
              <a:rPr lang="ru-RU" sz="2800" dirty="0" smtClean="0"/>
              <a:t>Определите длительность звукового файла, который уместится на дискете 3,5</a:t>
            </a:r>
            <a:r>
              <a:rPr lang="en-US" sz="2800" dirty="0" smtClean="0"/>
              <a:t>”</a:t>
            </a:r>
            <a:r>
              <a:rPr lang="ru-RU" sz="2800" dirty="0" smtClean="0"/>
              <a:t> размером 1,39 Мбайт при:</a:t>
            </a:r>
          </a:p>
          <a:p>
            <a:r>
              <a:rPr lang="ru-RU" sz="2800" dirty="0" smtClean="0"/>
              <a:t> </a:t>
            </a:r>
            <a:r>
              <a:rPr lang="ru-RU" sz="2800" dirty="0" smtClean="0"/>
              <a:t>а) качестве звука моно, 8 битов, 8000 измерений в секунду;</a:t>
            </a:r>
          </a:p>
          <a:p>
            <a:r>
              <a:rPr lang="ru-RU" sz="2800" dirty="0" smtClean="0"/>
              <a:t> б) качестве звука стерео, 16 битов, 48000 измерений в секунду 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дирование звука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14290"/>
            <a:ext cx="6462685" cy="48577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1472" y="5072074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Человек воспринимает звуковые волны с помощью слуха в форме звука различной </a:t>
            </a:r>
            <a:r>
              <a:rPr lang="ru-RU" sz="3200" b="1" dirty="0" smtClean="0"/>
              <a:t>громкости</a:t>
            </a:r>
            <a:r>
              <a:rPr lang="ru-RU" sz="3200" dirty="0" smtClean="0"/>
              <a:t> и </a:t>
            </a:r>
            <a:r>
              <a:rPr lang="ru-RU" sz="3200" b="1" dirty="0" smtClean="0"/>
              <a:t>тона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дирование зву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14290"/>
            <a:ext cx="5572164" cy="33126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3318570"/>
            <a:ext cx="8001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 кодировании звука на компьютере звуковая волна разбивается на отдельные маленькие временные участки, причём для каждого такого участка устанавливается определённый уровень громкости. Этот процесс называется временной </a:t>
            </a:r>
            <a:r>
              <a:rPr lang="ru-RU" sz="3200" b="1" dirty="0" smtClean="0"/>
              <a:t>дискретизацией 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дирование зву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85728"/>
            <a:ext cx="6072302" cy="36099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4000504"/>
            <a:ext cx="8358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«Частота» сетки, т. е. количество измерений громкости звука за 1 с называется </a:t>
            </a:r>
            <a:r>
              <a:rPr lang="ru-RU" sz="3200" b="1" dirty="0" smtClean="0"/>
              <a:t>частотой дискретизации звука (</a:t>
            </a:r>
            <a:r>
              <a:rPr lang="en-US" sz="3200" b="1" dirty="0" smtClean="0"/>
              <a:t>k)</a:t>
            </a:r>
            <a:r>
              <a:rPr lang="ru-RU" sz="3200" b="1" dirty="0" smtClean="0"/>
              <a:t>. </a:t>
            </a:r>
          </a:p>
          <a:p>
            <a:r>
              <a:rPr lang="ru-RU" sz="3200" dirty="0" smtClean="0"/>
              <a:t>Диапазон от 8 кГц до 48 кГц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дирование зву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1" y="0"/>
            <a:ext cx="5000660" cy="29729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2826127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Каждой «ступеньке» присваивается определённый уровень громкости звука. Уровни громкости звука можно рассматривать как </a:t>
            </a:r>
            <a:r>
              <a:rPr lang="ru-RU" sz="3200" b="1" dirty="0" smtClean="0"/>
              <a:t>набор </a:t>
            </a:r>
            <a:r>
              <a:rPr lang="en-US" sz="3200" b="1" dirty="0" smtClean="0"/>
              <a:t>N </a:t>
            </a:r>
            <a:r>
              <a:rPr lang="ru-RU" sz="3200" b="1" dirty="0" smtClean="0"/>
              <a:t>возможных состояний</a:t>
            </a:r>
            <a:r>
              <a:rPr lang="ru-RU" sz="3200" dirty="0" smtClean="0"/>
              <a:t>, для кодирования которых необходимо определённое количество информации </a:t>
            </a:r>
            <a:r>
              <a:rPr lang="en-US" sz="3200" b="1" dirty="0" smtClean="0"/>
              <a:t>I</a:t>
            </a:r>
            <a:r>
              <a:rPr lang="ru-RU" sz="3200" dirty="0" smtClean="0"/>
              <a:t>, которое называется </a:t>
            </a:r>
            <a:r>
              <a:rPr lang="ru-RU" sz="3200" b="1" dirty="0" smtClean="0"/>
              <a:t>глубиной кодирования звука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дирование зву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0"/>
            <a:ext cx="4286280" cy="25482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2333685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Дано:                Решение:</a:t>
            </a:r>
          </a:p>
          <a:p>
            <a:r>
              <a:rPr lang="en-US" sz="3200" dirty="0" smtClean="0"/>
              <a:t>I = </a:t>
            </a:r>
            <a:r>
              <a:rPr lang="ru-RU" sz="3200" dirty="0" smtClean="0"/>
              <a:t>16 бит         </a:t>
            </a:r>
            <a:r>
              <a:rPr lang="en-US" sz="3200" dirty="0" smtClean="0"/>
              <a:t>N = 2</a:t>
            </a:r>
            <a:r>
              <a:rPr lang="en-US" sz="3200" baseline="30000" dirty="0" smtClean="0"/>
              <a:t>I</a:t>
            </a:r>
            <a:endParaRPr lang="ru-RU" sz="3200" baseline="30000" dirty="0" smtClean="0"/>
          </a:p>
          <a:p>
            <a:r>
              <a:rPr lang="en-US" sz="3200" dirty="0" smtClean="0"/>
              <a:t>N - </a:t>
            </a:r>
            <a:r>
              <a:rPr lang="ru-RU" sz="3200" dirty="0" smtClean="0"/>
              <a:t>?</a:t>
            </a:r>
            <a:r>
              <a:rPr lang="en-US" sz="3200" dirty="0" smtClean="0"/>
              <a:t>                  N = 2 </a:t>
            </a:r>
            <a:r>
              <a:rPr lang="en-US" sz="3200" baseline="30000" dirty="0" smtClean="0"/>
              <a:t>16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  N = 65 536</a:t>
            </a:r>
          </a:p>
          <a:p>
            <a:r>
              <a:rPr lang="ru-RU" sz="3200" dirty="0" smtClean="0"/>
              <a:t>Т. о. каждому уровню громкости будет соответствовать свой двоичный код, где наименьшему уровню громкости будет соответствовать код 0000000000000000, а наибольшему код 1111111111111111.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001026" y="3285330"/>
            <a:ext cx="1571636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034" y="3357562"/>
            <a:ext cx="2286016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дирование зву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14290"/>
            <a:ext cx="4357718" cy="25906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2826127"/>
            <a:ext cx="81439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Т. о. качество оцифрованного звука зависит от частоты дискретизации и глубины кодирования звука</a:t>
            </a:r>
            <a:r>
              <a:rPr lang="ru-RU" sz="3200" b="1" dirty="0" smtClean="0"/>
              <a:t>:    </a:t>
            </a:r>
            <a:r>
              <a:rPr lang="en-US" sz="3200" b="1" dirty="0" err="1" smtClean="0"/>
              <a:t>Ic</a:t>
            </a:r>
            <a:r>
              <a:rPr lang="en-US" sz="3200" b="1" dirty="0" smtClean="0"/>
              <a:t> = k * I *t</a:t>
            </a:r>
            <a:r>
              <a:rPr lang="en-US" sz="3200" dirty="0" smtClean="0"/>
              <a:t>, </a:t>
            </a:r>
            <a:r>
              <a:rPr lang="ru-RU" sz="3200" dirty="0" smtClean="0"/>
              <a:t>(если стерео, то </a:t>
            </a:r>
            <a:r>
              <a:rPr lang="ru-RU" sz="3200" b="1" dirty="0" smtClean="0"/>
              <a:t>*2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Самое низкое качество – 8 кГц при </a:t>
            </a:r>
            <a:r>
              <a:rPr lang="en-US" sz="3200" dirty="0" smtClean="0"/>
              <a:t>I = </a:t>
            </a:r>
            <a:r>
              <a:rPr lang="ru-RU" sz="3200" dirty="0" smtClean="0"/>
              <a:t>8 битов и записи одной звуковой дорожки (</a:t>
            </a:r>
            <a:r>
              <a:rPr lang="ru-RU" sz="3200" i="1" dirty="0" smtClean="0"/>
              <a:t>моно</a:t>
            </a:r>
            <a:r>
              <a:rPr lang="ru-RU" sz="3200" dirty="0" smtClean="0"/>
              <a:t>), самое высокое – 48 кГц при </a:t>
            </a:r>
            <a:r>
              <a:rPr lang="en-US" sz="3200" dirty="0" smtClean="0"/>
              <a:t>I = 16 </a:t>
            </a:r>
            <a:r>
              <a:rPr lang="ru-RU" sz="3200" dirty="0" smtClean="0"/>
              <a:t>битов и записи двух звуковых дорожек (</a:t>
            </a:r>
            <a:r>
              <a:rPr lang="ru-RU" sz="3200" i="1" dirty="0" smtClean="0"/>
              <a:t>стерео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дирование зву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3725099" cy="22145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9058" y="285728"/>
            <a:ext cx="50006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№1.</a:t>
            </a:r>
            <a:r>
              <a:rPr lang="ru-RU" sz="2800" i="1" dirty="0" smtClean="0"/>
              <a:t> Вычислить </a:t>
            </a:r>
            <a:r>
              <a:rPr lang="ru-RU" sz="2800" i="1" dirty="0" smtClean="0"/>
              <a:t>информационный объём </a:t>
            </a:r>
            <a:r>
              <a:rPr lang="ru-RU" sz="2800" i="1" dirty="0" err="1" smtClean="0"/>
              <a:t>стереозвукового</a:t>
            </a:r>
            <a:r>
              <a:rPr lang="ru-RU" sz="2800" i="1" dirty="0" smtClean="0"/>
              <a:t> файла при качестве звука 16 битов, 24 кГц и времени </a:t>
            </a:r>
            <a:r>
              <a:rPr lang="ru-RU" sz="2800" i="1" dirty="0" smtClean="0"/>
              <a:t>звучания </a:t>
            </a:r>
            <a:r>
              <a:rPr lang="ru-RU" sz="2800" i="1" dirty="0" smtClean="0"/>
              <a:t>1 мин.</a:t>
            </a:r>
            <a:endParaRPr lang="ru-RU" sz="28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дирование зву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3512575" cy="20882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9058" y="285728"/>
            <a:ext cx="50006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№2.</a:t>
            </a:r>
            <a:r>
              <a:rPr lang="ru-RU" sz="2800" i="1" dirty="0" smtClean="0"/>
              <a:t> Вычислить </a:t>
            </a:r>
            <a:r>
              <a:rPr lang="ru-RU" sz="2800" i="1" dirty="0" smtClean="0"/>
              <a:t>информационный объём </a:t>
            </a:r>
            <a:r>
              <a:rPr lang="ru-RU" sz="2800" i="1" dirty="0" err="1" smtClean="0"/>
              <a:t>монозвукового</a:t>
            </a:r>
            <a:r>
              <a:rPr lang="ru-RU" sz="2800" i="1" dirty="0" smtClean="0"/>
              <a:t> </a:t>
            </a:r>
            <a:r>
              <a:rPr lang="ru-RU" sz="2800" i="1" dirty="0" smtClean="0"/>
              <a:t>файла при </a:t>
            </a:r>
            <a:r>
              <a:rPr lang="ru-RU" sz="2800" i="1" dirty="0" smtClean="0"/>
              <a:t>количестве уровней громкости 256, частотой дискретизации 16 </a:t>
            </a:r>
            <a:r>
              <a:rPr lang="ru-RU" sz="2800" i="1" dirty="0" smtClean="0"/>
              <a:t>кГц и времени </a:t>
            </a:r>
            <a:r>
              <a:rPr lang="ru-RU" sz="2800" i="1" dirty="0" smtClean="0"/>
              <a:t>звучания 2 </a:t>
            </a:r>
            <a:r>
              <a:rPr lang="ru-RU" sz="2800" i="1" dirty="0" smtClean="0"/>
              <a:t>мин.</a:t>
            </a:r>
            <a:endParaRPr lang="ru-RU" sz="28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322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3D</cp:lastModifiedBy>
  <cp:revision>10</cp:revision>
  <dcterms:created xsi:type="dcterms:W3CDTF">2013-05-23T02:08:25Z</dcterms:created>
  <dcterms:modified xsi:type="dcterms:W3CDTF">2013-05-23T05:56:38Z</dcterms:modified>
</cp:coreProperties>
</file>