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4" r:id="rId9"/>
    <p:sldId id="260" r:id="rId10"/>
    <p:sldId id="261" r:id="rId11"/>
    <p:sldId id="26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9A70-1393-4B39-8B17-406724D4D302}" type="datetimeFigureOut">
              <a:rPr lang="ru-RU"/>
              <a:pPr>
                <a:defRPr/>
              </a:pPr>
              <a:t>17.02.2011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DFAB9-8569-42F8-9E76-958914131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8F50C-5FC0-46AC-BA90-7916C7F91AE7}" type="datetimeFigureOut">
              <a:rPr lang="ru-RU"/>
              <a:pPr>
                <a:defRPr/>
              </a:pPr>
              <a:t>17.02.2011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D28AC-2F40-43CF-B3DD-F2528445F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F96C4-1F0E-4343-B199-10424468A54B}" type="datetimeFigureOut">
              <a:rPr lang="ru-RU"/>
              <a:pPr>
                <a:defRPr/>
              </a:pPr>
              <a:t>17.02.2011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BDE6B-B149-4550-A4F8-89290D459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F434D-860B-4AB2-8083-BEBD821580CD}" type="datetimeFigureOut">
              <a:rPr lang="ru-RU"/>
              <a:pPr>
                <a:defRPr/>
              </a:pPr>
              <a:t>17.02.2011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1862A-6C59-4DB0-B937-BB349EB1B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07D67-7DBC-4A08-B7BC-E74C5D66E510}" type="datetimeFigureOut">
              <a:rPr lang="ru-RU"/>
              <a:pPr>
                <a:defRPr/>
              </a:pPr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AFDC-FAE7-43FE-9230-8AC26F10A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D2853-91AB-4CB1-A878-FC2C54F0A727}" type="datetimeFigureOut">
              <a:rPr lang="ru-RU"/>
              <a:pPr>
                <a:defRPr/>
              </a:pPr>
              <a:t>17.02.2011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DE508-7B33-4068-928F-60D9F2E3A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4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535114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2" y="2362202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362202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9296F-9A12-48A1-A0D0-BF07EF45C226}" type="datetimeFigureOut">
              <a:rPr lang="ru-RU"/>
              <a:pPr>
                <a:defRPr/>
              </a:pPr>
              <a:t>17.02.2011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0882D-D317-40A0-8A87-8D00AF33C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5D98A-ADB1-4BF4-90ED-4D0DA72D348F}" type="datetimeFigureOut">
              <a:rPr lang="ru-RU"/>
              <a:pPr>
                <a:defRPr/>
              </a:pPr>
              <a:t>17.02.2011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51C4F-28FF-492B-8B94-B50A397F3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999E-6CFD-44D5-A20D-BDF4C9A02B8C}" type="datetimeFigureOut">
              <a:rPr lang="ru-RU"/>
              <a:pPr>
                <a:defRPr/>
              </a:pPr>
              <a:t>17.02.2011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C25F6-C1D1-458E-909D-6385F53B0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2" y="1524002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20A5A-8423-405E-B24F-1DB902BF84A1}" type="datetimeFigureOut">
              <a:rPr lang="ru-RU"/>
              <a:pPr>
                <a:defRPr/>
              </a:pPr>
              <a:t>17.02.2011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0C302-C073-4565-ABCD-0491B9321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996D8-E868-45CE-8F08-BF32A25D6516}" type="datetimeFigureOut">
              <a:rPr lang="ru-RU"/>
              <a:pPr>
                <a:defRPr/>
              </a:pPr>
              <a:t>17.02.2011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2EF58-A802-4F40-9E68-E8EB75CBF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D9C536-BA3E-47DB-A448-7991C77C2AB2}" type="datetimeFigureOut">
              <a:rPr lang="ru-RU"/>
              <a:pPr>
                <a:defRPr/>
              </a:pPr>
              <a:t>17.02.2011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806AAB-DDC2-4097-AE57-1BF92A3B9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488" y="274639"/>
            <a:ext cx="5829312" cy="386874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0000"/>
                </a:solidFill>
                <a:effectLst/>
                <a:latin typeface="+mn-lt"/>
              </a:rPr>
              <a:t>Национальная политика СССР в годы правления Сталина как эпоха эскалации межнациональных отношений.</a:t>
            </a:r>
            <a:endParaRPr lang="ru-RU" sz="3600" dirty="0">
              <a:solidFill>
                <a:srgbClr val="FF0000"/>
              </a:solidFill>
              <a:effectLst/>
              <a:latin typeface="+mn-lt"/>
            </a:endParaRPr>
          </a:p>
        </p:txBody>
      </p:sp>
      <p:pic>
        <p:nvPicPr>
          <p:cNvPr id="13314" name="Picture 2" descr="F:\Новая папка (3)\narod_russia-580x3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4071938"/>
            <a:ext cx="4243387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F:\Новая папка (3)\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571625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42875" y="1928813"/>
            <a:ext cx="8858250" cy="4786312"/>
          </a:xfrm>
        </p:spPr>
        <p:txBody>
          <a:bodyPr/>
          <a:lstStyle/>
          <a:p>
            <a:pPr eaLnBrk="1" hangingPunct="1">
              <a:buFont typeface="Wingdings 2" pitchFamily="18" charset="2"/>
              <a:buBlip>
                <a:blip r:embed="rId2"/>
              </a:buBlip>
            </a:pPr>
            <a:r>
              <a:rPr lang="ru-RU" sz="4400" b="1" i="1" smtClean="0">
                <a:solidFill>
                  <a:schemeClr val="bg1"/>
                </a:solidFill>
              </a:rPr>
              <a:t>Привлек меня тем…</a:t>
            </a:r>
          </a:p>
          <a:p>
            <a:pPr eaLnBrk="1" hangingPunct="1">
              <a:buFont typeface="Wingdings 2" pitchFamily="18" charset="2"/>
              <a:buBlip>
                <a:blip r:embed="rId2"/>
              </a:buBlip>
            </a:pPr>
            <a:endParaRPr lang="ru-RU" sz="4400" b="1" i="1" smtClean="0">
              <a:solidFill>
                <a:schemeClr val="bg1"/>
              </a:solidFill>
            </a:endParaRPr>
          </a:p>
          <a:p>
            <a:pPr eaLnBrk="1" hangingPunct="1">
              <a:buFont typeface="Wingdings 2" pitchFamily="18" charset="2"/>
              <a:buBlip>
                <a:blip r:embed="rId2"/>
              </a:buBlip>
            </a:pPr>
            <a:r>
              <a:rPr lang="ru-RU" sz="4400" b="1" i="1" smtClean="0">
                <a:solidFill>
                  <a:schemeClr val="bg1"/>
                </a:solidFill>
              </a:rPr>
              <a:t>Показался интересным, т.к. …</a:t>
            </a:r>
          </a:p>
          <a:p>
            <a:pPr eaLnBrk="1" hangingPunct="1">
              <a:buFont typeface="Wingdings 2" pitchFamily="18" charset="2"/>
              <a:buBlip>
                <a:blip r:embed="rId2"/>
              </a:buBlip>
            </a:pPr>
            <a:endParaRPr lang="ru-RU" sz="4400" b="1" i="1" smtClean="0">
              <a:solidFill>
                <a:schemeClr val="bg1"/>
              </a:solidFill>
            </a:endParaRPr>
          </a:p>
          <a:p>
            <a:pPr eaLnBrk="1" hangingPunct="1">
              <a:buFont typeface="Wingdings 2" pitchFamily="18" charset="2"/>
              <a:buBlip>
                <a:blip r:embed="rId2"/>
              </a:buBlip>
            </a:pPr>
            <a:r>
              <a:rPr lang="ru-RU" sz="4400" b="1" i="1" smtClean="0">
                <a:solidFill>
                  <a:schemeClr val="bg1"/>
                </a:solidFill>
              </a:rPr>
              <a:t>Оставил меня равнодушным…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28604"/>
            <a:ext cx="7643866" cy="1928826"/>
          </a:xfrm>
          <a:prstGeom prst="rect">
            <a:avLst/>
          </a:prstGeom>
          <a:noFill/>
        </p:spPr>
        <p:txBody>
          <a:bodyPr wrap="none">
            <a:prstTxWarp prst="textDeflateBottom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Сегодня урок: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439982"/>
          </a:xfrm>
        </p:spPr>
        <p:txBody>
          <a:bodyPr numCol="1">
            <a:prstTxWarp prst="textDeflateBottom">
              <a:avLst>
                <a:gd name="adj" fmla="val 66239"/>
              </a:avLst>
            </a:prstTxWarp>
            <a:sp3d extrusionH="57150" prstMaterial="softEdge">
              <a:bevelT h="25400" prst="softRound"/>
            </a:sp3d>
          </a:bodyPr>
          <a:lstStyle/>
          <a:p>
            <a:pPr eaLnBrk="1" hangingPunct="1">
              <a:defRPr/>
            </a:pP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Выразите свое отношение к услышанному на уроке одним словом:</a:t>
            </a:r>
            <a:endParaRPr lang="ru-RU" dirty="0"/>
          </a:p>
        </p:txBody>
      </p:sp>
      <p:sp>
        <p:nvSpPr>
          <p:cNvPr id="23554" name="Содержимое 9"/>
          <p:cNvSpPr>
            <a:spLocks noGrp="1"/>
          </p:cNvSpPr>
          <p:nvPr>
            <p:ph sz="half" idx="1"/>
          </p:nvPr>
        </p:nvSpPr>
        <p:spPr>
          <a:xfrm>
            <a:off x="214313" y="2571750"/>
            <a:ext cx="4429125" cy="37861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Blip>
                <a:blip r:embed="rId2"/>
              </a:buBlip>
            </a:pPr>
            <a:r>
              <a:rPr lang="ru-RU" sz="4400" b="1" i="1" smtClean="0">
                <a:solidFill>
                  <a:schemeClr val="bg1"/>
                </a:solidFill>
              </a:rPr>
              <a:t>увлечен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Blip>
                <a:blip r:embed="rId2"/>
              </a:buBlip>
            </a:pPr>
            <a:endParaRPr lang="ru-RU" sz="4400" b="1" i="1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 2" pitchFamily="18" charset="2"/>
              <a:buBlip>
                <a:blip r:embed="rId2"/>
              </a:buBlip>
            </a:pPr>
            <a:r>
              <a:rPr lang="ru-RU" sz="4400" b="1" i="1" smtClean="0">
                <a:solidFill>
                  <a:schemeClr val="bg1"/>
                </a:solidFill>
              </a:rPr>
              <a:t>заинтересован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sz="4400" b="1" i="1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 2" pitchFamily="18" charset="2"/>
              <a:buBlip>
                <a:blip r:embed="rId2"/>
              </a:buBlip>
            </a:pPr>
            <a:r>
              <a:rPr lang="ru-RU" sz="4400" b="1" i="1" smtClean="0">
                <a:solidFill>
                  <a:schemeClr val="bg1"/>
                </a:solidFill>
              </a:rPr>
              <a:t>интересно</a:t>
            </a:r>
          </a:p>
          <a:p>
            <a:pPr eaLnBrk="1" hangingPunct="1">
              <a:buFont typeface="Wingdings 2" pitchFamily="18" charset="2"/>
              <a:buNone/>
            </a:pPr>
            <a:endParaRPr lang="ru-RU" sz="4400" b="1" i="1" smtClean="0">
              <a:solidFill>
                <a:schemeClr val="bg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4400" b="1" i="1" smtClean="0">
              <a:solidFill>
                <a:schemeClr val="bg1"/>
              </a:solidFill>
            </a:endParaRPr>
          </a:p>
        </p:txBody>
      </p:sp>
      <p:sp>
        <p:nvSpPr>
          <p:cNvPr id="23555" name="Содержимое 10"/>
          <p:cNvSpPr>
            <a:spLocks noGrp="1"/>
          </p:cNvSpPr>
          <p:nvPr>
            <p:ph sz="half" idx="2"/>
          </p:nvPr>
        </p:nvSpPr>
        <p:spPr>
          <a:xfrm>
            <a:off x="4714875" y="2571750"/>
            <a:ext cx="4214813" cy="407193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Blip>
                <a:blip r:embed="rId2"/>
              </a:buBlip>
            </a:pPr>
            <a:r>
              <a:rPr lang="ru-RU" sz="4400" b="1" i="1" smtClean="0">
                <a:solidFill>
                  <a:schemeClr val="bg1"/>
                </a:solidFill>
              </a:rPr>
              <a:t>полезно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sz="4400" b="1" i="1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 2" pitchFamily="18" charset="2"/>
              <a:buBlip>
                <a:blip r:embed="rId2"/>
              </a:buBlip>
            </a:pPr>
            <a:r>
              <a:rPr lang="ru-RU" sz="4400" b="1" i="1" smtClean="0">
                <a:solidFill>
                  <a:schemeClr val="bg1"/>
                </a:solidFill>
              </a:rPr>
              <a:t>нужно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Blip>
                <a:blip r:embed="rId2"/>
              </a:buBlip>
            </a:pPr>
            <a:endParaRPr lang="ru-RU" sz="4400" b="1" i="1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 2" pitchFamily="18" charset="2"/>
              <a:buBlip>
                <a:blip r:embed="rId2"/>
              </a:buBlip>
            </a:pPr>
            <a:r>
              <a:rPr lang="ru-RU" sz="4400" b="1" i="1" smtClean="0">
                <a:solidFill>
                  <a:schemeClr val="bg1"/>
                </a:solidFill>
              </a:rPr>
              <a:t>узнал новое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Завуч\Рабочий стол\14050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33375"/>
            <a:ext cx="40005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39" name="Содержимое 3"/>
          <p:cNvSpPr>
            <a:spLocks noGrp="1"/>
          </p:cNvSpPr>
          <p:nvPr>
            <p:ph idx="1"/>
          </p:nvPr>
        </p:nvSpPr>
        <p:spPr>
          <a:xfrm>
            <a:off x="755650" y="714375"/>
            <a:ext cx="8245475" cy="5715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                                            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b="1" smtClean="0">
                <a:solidFill>
                  <a:schemeClr val="bg1"/>
                </a:solidFill>
              </a:rPr>
              <a:t>          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>
                <a:solidFill>
                  <a:schemeClr val="bg1"/>
                </a:solidFill>
              </a:rPr>
              <a:t>          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>
                <a:solidFill>
                  <a:schemeClr val="bg1"/>
                </a:solidFill>
              </a:rPr>
              <a:t>                                     </a:t>
            </a:r>
            <a:r>
              <a:rPr lang="ru-RU" sz="3200" b="1" u="sng" smtClean="0">
                <a:solidFill>
                  <a:schemeClr val="bg1"/>
                </a:solidFill>
              </a:rPr>
              <a:t>Эскалация</a:t>
            </a:r>
            <a:r>
              <a:rPr lang="ru-RU" sz="3200" smtClean="0">
                <a:solidFill>
                  <a:schemeClr val="bg1"/>
                </a:solidFill>
              </a:rPr>
              <a:t> (англ. 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>
                <a:solidFill>
                  <a:schemeClr val="bg1"/>
                </a:solidFill>
              </a:rPr>
              <a:t>                                 escalation восхождение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>
                <a:solidFill>
                  <a:schemeClr val="bg1"/>
                </a:solidFill>
              </a:rPr>
              <a:t>                                 при помощи лестницы) –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>
                <a:solidFill>
                  <a:schemeClr val="bg1"/>
                </a:solidFill>
              </a:rPr>
              <a:t>                                 обострение чего – либо,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>
                <a:solidFill>
                  <a:schemeClr val="bg1"/>
                </a:solidFill>
              </a:rPr>
              <a:t>например, конфликта, межнациональных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>
                <a:solidFill>
                  <a:schemeClr val="bg1"/>
                </a:solidFill>
              </a:rPr>
              <a:t>отношений и т.п.</a:t>
            </a: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274638"/>
            <a:ext cx="4972056" cy="336867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0000"/>
                </a:solidFill>
                <a:effectLst/>
              </a:rPr>
              <a:t>Национальная политика СССР в годы правления Сталина как эпоха эскалации межнациональных отношений.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3643313"/>
            <a:ext cx="3429000" cy="3000375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Цель :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chemeClr val="bg1"/>
                </a:solidFill>
              </a:rPr>
              <a:t>выявить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chemeClr val="bg1"/>
                </a:solidFill>
              </a:rPr>
              <a:t>основные аспекты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chemeClr val="bg1"/>
                </a:solidFill>
              </a:rPr>
              <a:t>и последствия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chemeClr val="bg1"/>
                </a:solidFill>
              </a:rPr>
              <a:t>национальной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chemeClr val="bg1"/>
                </a:solidFill>
              </a:rPr>
              <a:t>политики Сталина</a:t>
            </a:r>
            <a:endParaRPr lang="ru-RU" b="1" i="1" u="sng" dirty="0">
              <a:solidFill>
                <a:schemeClr val="bg1"/>
              </a:solidFill>
            </a:endParaRPr>
          </a:p>
        </p:txBody>
      </p:sp>
      <p:pic>
        <p:nvPicPr>
          <p:cNvPr id="15363" name="Picture 3" descr="F:\Новая папка (3)\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57188"/>
            <a:ext cx="342900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F:\Новая папка (3)\narod_russia-580x3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3857625"/>
            <a:ext cx="4786313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Documents and Settings\Завуч\Рабочий стол\kornil_16_10_8_180x1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3929063"/>
            <a:ext cx="21431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C:\Documents and Settings\Завуч\Рабочий стол\bug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714375"/>
            <a:ext cx="20002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39" y="0"/>
            <a:ext cx="6429420" cy="78581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effectLst/>
              </a:rPr>
              <a:t>Мнение историка: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50" y="714375"/>
            <a:ext cx="8715375" cy="2786063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                          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                            "… никак нельзя оправдать примененные    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                        ко многим народам репрессивные   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          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>
                <a:solidFill>
                  <a:schemeClr val="bg1"/>
                </a:solidFill>
              </a:rPr>
              <a:t>             насильственные меры. Ведь суровому  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                        наказанию подвергались не только 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                        виновные, но и народы в целом. Такие меры 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                        не могли быть признаны справедливыми…"</a:t>
            </a:r>
          </a:p>
          <a:p>
            <a:pPr marL="548640" indent="-411480" algn="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100" b="1" i="1" dirty="0" smtClean="0">
                <a:solidFill>
                  <a:schemeClr val="bg1"/>
                </a:solidFill>
              </a:rPr>
              <a:t>Н.Ф. Бугай</a:t>
            </a:r>
            <a:r>
              <a:rPr lang="ru-RU" b="1" i="1" dirty="0" smtClean="0">
                <a:solidFill>
                  <a:schemeClr val="bg1"/>
                </a:solidFill>
              </a:rPr>
              <a:t>, </a:t>
            </a:r>
            <a:r>
              <a:rPr lang="ru-RU" sz="2000" b="1" i="1" dirty="0" smtClean="0">
                <a:solidFill>
                  <a:schemeClr val="bg1"/>
                </a:solidFill>
              </a:rPr>
              <a:t>д.и.н., профессор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42875" y="3286125"/>
            <a:ext cx="8786813" cy="3357563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i="1" dirty="0" smtClean="0">
              <a:solidFill>
                <a:schemeClr val="bg1"/>
              </a:solidFill>
            </a:endParaRP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" … Сталина должны были бы героизировать не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столько коммунисты, сколько их ярые оппоненты – 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украинские националисты… Без Сталина 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Украины не было бы в нынешних границах.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И столько, сколько сделал Сталин для 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украинизации, нужно было бы поискать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подобного деятеля в национальной украинской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истории… " 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                                                   </a:t>
            </a:r>
            <a:r>
              <a:rPr lang="ru-RU" sz="2100" b="1" i="1" dirty="0" smtClean="0">
                <a:solidFill>
                  <a:schemeClr val="bg1"/>
                </a:solidFill>
              </a:rPr>
              <a:t>В. Корнилов, историк</a:t>
            </a:r>
          </a:p>
          <a:p>
            <a:pPr marL="548640" indent="-411480" algn="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7411" name="Picture 4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25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  <a:solidFill>
                  <a:srgbClr val="FF0000"/>
                </a:solidFill>
                <a:effectLst/>
              </a:rPr>
              <a:t>СХЕМА ОТВЕТА: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i="1" smtClean="0">
                <a:solidFill>
                  <a:schemeClr val="bg1"/>
                </a:solidFill>
                <a:latin typeface="Malgun Gothic" pitchFamily="34" charset="-127"/>
              </a:rPr>
              <a:t>Я СЧИТАЮ …</a:t>
            </a:r>
          </a:p>
          <a:p>
            <a:pPr>
              <a:buFont typeface="Wingdings 2" pitchFamily="18" charset="2"/>
              <a:buNone/>
            </a:pPr>
            <a:endParaRPr lang="ru-RU" b="1" i="1" smtClean="0">
              <a:solidFill>
                <a:schemeClr val="bg1"/>
              </a:solidFill>
              <a:latin typeface="Malgun Gothic" pitchFamily="34" charset="-127"/>
            </a:endParaRPr>
          </a:p>
          <a:p>
            <a:pPr>
              <a:buFont typeface="Wingdings 2" pitchFamily="18" charset="2"/>
              <a:buNone/>
            </a:pPr>
            <a:r>
              <a:rPr lang="ru-RU" b="1" i="1" smtClean="0">
                <a:solidFill>
                  <a:schemeClr val="bg1"/>
                </a:solidFill>
                <a:latin typeface="Malgun Gothic" pitchFamily="34" charset="-127"/>
              </a:rPr>
              <a:t>ПОТОМУ ЧТО…</a:t>
            </a:r>
          </a:p>
          <a:p>
            <a:pPr>
              <a:buFont typeface="Wingdings 2" pitchFamily="18" charset="2"/>
              <a:buNone/>
            </a:pPr>
            <a:endParaRPr lang="ru-RU" b="1" i="1" smtClean="0">
              <a:solidFill>
                <a:schemeClr val="bg1"/>
              </a:solidFill>
              <a:latin typeface="Malgun Gothic" pitchFamily="34" charset="-127"/>
            </a:endParaRPr>
          </a:p>
          <a:p>
            <a:pPr>
              <a:buFont typeface="Wingdings 2" pitchFamily="18" charset="2"/>
              <a:buNone/>
            </a:pPr>
            <a:r>
              <a:rPr lang="ru-RU" b="1" i="1" smtClean="0">
                <a:solidFill>
                  <a:schemeClr val="bg1"/>
                </a:solidFill>
                <a:latin typeface="Malgun Gothic" pitchFamily="34" charset="-127"/>
              </a:rPr>
              <a:t>НАПРИМЕР…</a:t>
            </a:r>
          </a:p>
          <a:p>
            <a:pPr>
              <a:buFont typeface="Wingdings 2" pitchFamily="18" charset="2"/>
              <a:buNone/>
            </a:pPr>
            <a:endParaRPr lang="ru-RU" b="1" i="1" smtClean="0">
              <a:solidFill>
                <a:schemeClr val="bg1"/>
              </a:solidFill>
              <a:latin typeface="Malgun Gothic" pitchFamily="34" charset="-127"/>
            </a:endParaRPr>
          </a:p>
          <a:p>
            <a:pPr>
              <a:buFont typeface="Wingdings 2" pitchFamily="18" charset="2"/>
              <a:buNone/>
            </a:pPr>
            <a:r>
              <a:rPr lang="ru-RU" b="1" i="1" smtClean="0">
                <a:solidFill>
                  <a:schemeClr val="bg1"/>
                </a:solidFill>
                <a:latin typeface="Malgun Gothic" pitchFamily="34" charset="-127"/>
              </a:rPr>
              <a:t>ТАКИМ ОБРАЗОМ…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  <a:solidFill>
                  <a:schemeClr val="bg1"/>
                </a:solidFill>
                <a:effectLst/>
              </a:rPr>
              <a:t>ДОМАШНЕЕ ЗАДАНИЕ:</a:t>
            </a:r>
          </a:p>
        </p:txBody>
      </p:sp>
      <p:sp>
        <p:nvSpPr>
          <p:cNvPr id="25603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</a:rPr>
              <a:t>           </a:t>
            </a:r>
            <a:r>
              <a:rPr lang="ru-RU" b="1" smtClean="0">
                <a:solidFill>
                  <a:schemeClr val="bg1"/>
                </a:solidFill>
              </a:rPr>
              <a:t>Сравните депортации народов в СССР и интернирование японцев в США в годы Второй мировой войны, найдите сходство (не менее двух сходных черт) и различия (не менее двух различий).</a:t>
            </a:r>
          </a:p>
          <a:p>
            <a:pPr algn="ctr">
              <a:buFont typeface="Wingdings 2" pitchFamily="18" charset="2"/>
              <a:buNone/>
            </a:pPr>
            <a:endParaRPr lang="ru-RU" b="1" smtClean="0">
              <a:solidFill>
                <a:schemeClr val="bg1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</a:rPr>
              <a:t>            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mtClean="0">
                <a:solidFill>
                  <a:schemeClr val="bg1"/>
                </a:solidFill>
                <a:cs typeface="Times New Roman" pitchFamily="18" charset="0"/>
              </a:rPr>
              <a:t> В качестве источника информации можно использовать статью в Викепедии «Интернирование японцев в США»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cs typeface="Times New Roman" pitchFamily="18" charset="0"/>
              </a:rPr>
              <a:t>           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  <a:effectLst/>
              </a:rPr>
              <a:t>Составьте </a:t>
            </a:r>
            <a:r>
              <a:rPr lang="ru-RU" dirty="0" err="1" smtClean="0">
                <a:solidFill>
                  <a:srgbClr val="FF0000"/>
                </a:solidFill>
                <a:effectLst/>
              </a:rPr>
              <a:t>синквейн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со словом толерантность: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18434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3600" b="1" i="1" u="sng" smtClean="0">
                <a:solidFill>
                  <a:srgbClr val="5434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Толерантность </a:t>
            </a:r>
          </a:p>
          <a:p>
            <a:pPr algn="ctr" eaLnBrk="1" hangingPunct="1">
              <a:defRPr/>
            </a:pPr>
            <a:r>
              <a:rPr lang="ru-RU" u="sng" smtClean="0">
                <a:solidFill>
                  <a:schemeClr val="bg1"/>
                </a:solidFill>
              </a:rPr>
              <a:t>______________________________________</a:t>
            </a:r>
          </a:p>
          <a:p>
            <a:pPr algn="ctr" eaLnBrk="1" hangingPunct="1">
              <a:defRPr/>
            </a:pPr>
            <a:r>
              <a:rPr lang="ru-RU" sz="1800" smtClean="0">
                <a:solidFill>
                  <a:schemeClr val="bg1"/>
                </a:solidFill>
              </a:rPr>
              <a:t>(</a:t>
            </a:r>
            <a:r>
              <a:rPr lang="ru-RU" sz="2000" b="1" smtClean="0">
                <a:solidFill>
                  <a:schemeClr val="bg1"/>
                </a:solidFill>
              </a:rPr>
              <a:t>два слова, прилагательные, описывающие основную мысль</a:t>
            </a:r>
            <a:r>
              <a:rPr lang="ru-RU" sz="2000" smtClean="0">
                <a:solidFill>
                  <a:schemeClr val="bg1"/>
                </a:solidFill>
              </a:rPr>
              <a:t>)</a:t>
            </a:r>
          </a:p>
          <a:p>
            <a:pPr algn="ctr" eaLnBrk="1" hangingPunct="1">
              <a:defRPr/>
            </a:pPr>
            <a:endParaRPr lang="ru-RU" sz="2000" smtClean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ru-RU" sz="1800" b="1" u="sng" smtClean="0">
                <a:solidFill>
                  <a:schemeClr val="bg1"/>
                </a:solidFill>
              </a:rPr>
              <a:t>_________________________________________________________________</a:t>
            </a:r>
          </a:p>
          <a:p>
            <a:pPr algn="ctr" eaLnBrk="1" hangingPunct="1">
              <a:defRPr/>
            </a:pPr>
            <a:r>
              <a:rPr lang="ru-RU" sz="1800" smtClean="0">
                <a:solidFill>
                  <a:schemeClr val="bg1"/>
                </a:solidFill>
              </a:rPr>
              <a:t>(</a:t>
            </a:r>
            <a:r>
              <a:rPr lang="ru-RU" sz="2000" b="1" smtClean="0">
                <a:solidFill>
                  <a:schemeClr val="bg1"/>
                </a:solidFill>
              </a:rPr>
              <a:t>три слова, глаголы, описывающие действия в  рамках темы</a:t>
            </a:r>
            <a:r>
              <a:rPr lang="ru-RU" sz="1800" smtClean="0">
                <a:solidFill>
                  <a:schemeClr val="bg1"/>
                </a:solidFill>
              </a:rPr>
              <a:t>)</a:t>
            </a:r>
          </a:p>
          <a:p>
            <a:pPr algn="ctr" eaLnBrk="1" hangingPunct="1">
              <a:defRPr/>
            </a:pPr>
            <a:endParaRPr lang="ru-RU" sz="1800" smtClean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ru-RU" sz="1800" b="1" u="sng" smtClean="0">
                <a:solidFill>
                  <a:schemeClr val="bg1"/>
                </a:solidFill>
              </a:rPr>
              <a:t>_______________________________________________________________</a:t>
            </a:r>
          </a:p>
          <a:p>
            <a:pPr algn="ctr" eaLnBrk="1" hangingPunct="1">
              <a:defRPr/>
            </a:pPr>
            <a:r>
              <a:rPr lang="ru-RU" sz="1800" smtClean="0">
                <a:solidFill>
                  <a:schemeClr val="bg1"/>
                </a:solidFill>
              </a:rPr>
              <a:t>(</a:t>
            </a:r>
            <a:r>
              <a:rPr lang="ru-RU" sz="2000" b="1" smtClean="0">
                <a:solidFill>
                  <a:schemeClr val="bg1"/>
                </a:solidFill>
              </a:rPr>
              <a:t>фраза из нескольких слов, показывающая отношение к теме</a:t>
            </a:r>
            <a:r>
              <a:rPr lang="ru-RU" sz="2000" smtClean="0">
                <a:solidFill>
                  <a:schemeClr val="bg1"/>
                </a:solidFill>
              </a:rPr>
              <a:t>)</a:t>
            </a:r>
            <a:r>
              <a:rPr lang="ru-RU" sz="1800" smtClean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defRPr/>
            </a:pPr>
            <a:endParaRPr lang="ru-RU" sz="1800" smtClean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ru-RU" sz="1800" b="1" u="sng" smtClean="0">
                <a:solidFill>
                  <a:schemeClr val="bg1"/>
                </a:solidFill>
              </a:rPr>
              <a:t>_______________________________________________________________</a:t>
            </a:r>
          </a:p>
          <a:p>
            <a:pPr algn="ctr" eaLnBrk="1" hangingPunct="1">
              <a:defRPr/>
            </a:pPr>
            <a:r>
              <a:rPr lang="ru-RU" sz="1800" smtClean="0">
                <a:solidFill>
                  <a:schemeClr val="bg1"/>
                </a:solidFill>
              </a:rPr>
              <a:t>(</a:t>
            </a:r>
            <a:r>
              <a:rPr lang="ru-RU" sz="1800" smtClean="0"/>
              <a:t> </a:t>
            </a:r>
            <a:r>
              <a:rPr lang="ru-RU" sz="2000" b="1" smtClean="0">
                <a:solidFill>
                  <a:schemeClr val="bg1"/>
                </a:solidFill>
              </a:rPr>
              <a:t>резюме, выраженное одним ключевым словом</a:t>
            </a:r>
            <a:r>
              <a:rPr lang="ru-RU" sz="2000" smtClean="0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714875"/>
          </a:xfrm>
        </p:spPr>
        <p:txBody>
          <a:bodyPr/>
          <a:lstStyle/>
          <a:p>
            <a:pPr marL="180000" indent="-514350" eaLnBrk="1" hangingPunct="1">
              <a:spcBef>
                <a:spcPts val="0"/>
              </a:spcBef>
              <a:buFont typeface="Wingdings 2" pitchFamily="18" charset="2"/>
              <a:buBlip>
                <a:blip r:embed="rId2"/>
              </a:buBlip>
              <a:defRPr/>
            </a:pPr>
            <a:r>
              <a:rPr lang="ru-RU" sz="4400" b="1" i="1" dirty="0" smtClean="0">
                <a:solidFill>
                  <a:schemeClr val="bg1"/>
                </a:solidFill>
              </a:rPr>
              <a:t>Мне показалось важным …</a:t>
            </a:r>
          </a:p>
          <a:p>
            <a:pPr marL="180000" indent="-514350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endParaRPr lang="ru-RU" sz="4400" b="1" i="1" dirty="0" smtClean="0">
              <a:solidFill>
                <a:schemeClr val="bg1"/>
              </a:solidFill>
            </a:endParaRPr>
          </a:p>
          <a:p>
            <a:pPr marL="180000" indent="-514350" eaLnBrk="1" hangingPunct="1">
              <a:spcBef>
                <a:spcPts val="0"/>
              </a:spcBef>
              <a:buFont typeface="Wingdings 2" pitchFamily="18" charset="2"/>
              <a:buBlip>
                <a:blip r:embed="rId2"/>
              </a:buBlip>
              <a:defRPr/>
            </a:pPr>
            <a:r>
              <a:rPr lang="ru-RU" sz="4400" b="1" i="1" dirty="0" smtClean="0">
                <a:solidFill>
                  <a:schemeClr val="bg1"/>
                </a:solidFill>
              </a:rPr>
              <a:t>Мне больше всего удалось…</a:t>
            </a:r>
          </a:p>
          <a:p>
            <a:pPr marL="180000" indent="-514350" eaLnBrk="1" hangingPunct="1">
              <a:spcBef>
                <a:spcPts val="0"/>
              </a:spcBef>
              <a:buFont typeface="Wingdings 2" pitchFamily="18" charset="2"/>
              <a:buBlip>
                <a:blip r:embed="rId2"/>
              </a:buBlip>
              <a:defRPr/>
            </a:pPr>
            <a:endParaRPr lang="ru-RU" sz="4400" b="1" i="1" dirty="0" smtClean="0">
              <a:solidFill>
                <a:schemeClr val="bg1"/>
              </a:solidFill>
            </a:endParaRPr>
          </a:p>
          <a:p>
            <a:pPr marL="180000" indent="-514350" eaLnBrk="1" hangingPunct="1">
              <a:spcBef>
                <a:spcPts val="0"/>
              </a:spcBef>
              <a:buFont typeface="Wingdings 2" pitchFamily="18" charset="2"/>
              <a:buBlip>
                <a:blip r:embed="rId2"/>
              </a:buBlip>
              <a:defRPr/>
            </a:pPr>
            <a:r>
              <a:rPr lang="ru-RU" sz="4400" b="1" i="1" dirty="0" smtClean="0">
                <a:solidFill>
                  <a:schemeClr val="bg1"/>
                </a:solidFill>
              </a:rPr>
              <a:t>Я чувствовал …</a:t>
            </a:r>
          </a:p>
          <a:p>
            <a:pPr marL="180000" indent="-514350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endParaRPr lang="ru-RU" sz="4400" b="1" i="1" dirty="0" smtClean="0">
              <a:solidFill>
                <a:schemeClr val="bg1"/>
              </a:solidFill>
            </a:endParaRPr>
          </a:p>
          <a:p>
            <a:pPr marL="180000" indent="-514350" eaLnBrk="1" hangingPunct="1">
              <a:spcBef>
                <a:spcPts val="0"/>
              </a:spcBef>
              <a:buFont typeface="Wingdings 2" pitchFamily="18" charset="2"/>
              <a:buBlip>
                <a:blip r:embed="rId2"/>
              </a:buBlip>
              <a:defRPr/>
            </a:pPr>
            <a:r>
              <a:rPr lang="ru-RU" sz="4400" b="1" i="1" dirty="0" smtClean="0">
                <a:solidFill>
                  <a:schemeClr val="bg1"/>
                </a:solidFill>
              </a:rPr>
              <a:t>Мне было трудно …</a:t>
            </a:r>
          </a:p>
          <a:p>
            <a:pPr marL="650875" indent="-514350" eaLnBrk="1" hangingPunct="1">
              <a:buFont typeface="Wingdings 2" pitchFamily="18" charset="2"/>
              <a:buNone/>
              <a:defRPr/>
            </a:pP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357166"/>
            <a:ext cx="8143932" cy="1571636"/>
          </a:xfrm>
          <a:prstGeom prst="rect">
            <a:avLst/>
          </a:prstGeom>
        </p:spPr>
        <p:txBody>
          <a:bodyPr>
            <a:prstTxWarp prst="textDeflateBottom">
              <a:avLst>
                <a:gd name="adj" fmla="val 68768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Сегодня на уроке: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205</Words>
  <PresentationFormat>Экран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Times New Roman</vt:lpstr>
      <vt:lpstr>Wingdings 2</vt:lpstr>
      <vt:lpstr>Wingdings</vt:lpstr>
      <vt:lpstr>Wingdings 3</vt:lpstr>
      <vt:lpstr>Calibri</vt:lpstr>
      <vt:lpstr>Malgun Gothic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политика СССР в года правления Сталина как эпоха эскалации в межнациональных отношениях</dc:title>
  <cp:lastModifiedBy>Анна</cp:lastModifiedBy>
  <cp:revision>42</cp:revision>
  <dcterms:modified xsi:type="dcterms:W3CDTF">2011-02-17T18:04:36Z</dcterms:modified>
</cp:coreProperties>
</file>