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76" r:id="rId11"/>
    <p:sldId id="277" r:id="rId12"/>
    <p:sldId id="258" r:id="rId13"/>
    <p:sldId id="278" r:id="rId14"/>
    <p:sldId id="279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83" r:id="rId23"/>
    <p:sldId id="264" r:id="rId24"/>
    <p:sldId id="265" r:id="rId25"/>
    <p:sldId id="266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03FB27-318A-4FDD-BED2-923EE6898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1943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E2DFFD-CC75-479F-9B2D-2EBE0B88B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7185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0FA786-E344-4FB2-BEAF-D5DF2D711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7188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752D26-8E70-493C-A2ED-60DBAA586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858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6DB75-2EE7-46C9-9B29-6679E95D1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7295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1942E0-CB39-4AA5-ADAD-2B91C31974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402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CBA9DE-C02D-49F4-A14A-2491EA9789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4285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FAE7A0-1DD5-4606-BDC3-F9FC9F408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7078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C719AA-7CAA-4FCA-A18B-72B8E60AC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7000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56AB2-4D94-4243-AAF5-FD0010499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5242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15B97F-17D0-4513-BF27-8E27CC402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7633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0758A-8759-43C3-9F05-2D5E231E0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8273DE-37EF-413C-AB9C-686F14A36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87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03F2-A001-4AFE-9444-C7E38467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23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17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7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5D1A92-A462-4E8C-B3B9-7996211CD51A}" type="datetimeFigureOut">
              <a:rPr lang="en-US" altLang="ru-RU">
                <a:solidFill>
                  <a:srgbClr val="1C1C1C"/>
                </a:solidFill>
              </a:rPr>
              <a:pPr/>
              <a:t>1/10/2015</a:t>
            </a:fld>
            <a:endParaRPr lang="ru-RU" altLang="ru-RU">
              <a:solidFill>
                <a:srgbClr val="1C1C1C"/>
              </a:solidFill>
            </a:endParaRP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>
              <a:solidFill>
                <a:srgbClr val="1C1C1C"/>
              </a:solidFill>
            </a:endParaRP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66241E-4579-42B9-B9EA-489F7DA69749}" type="slidenum">
              <a:rPr lang="ru-RU" altLang="ru-RU">
                <a:solidFill>
                  <a:srgbClr val="1C1C1C"/>
                </a:solidFill>
              </a:rPr>
              <a:pPr/>
              <a:t>‹#›</a:t>
            </a:fld>
            <a:endParaRPr lang="ru-RU" alt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1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661CD-454A-4EAA-B702-A1E06629E84F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0804-DE92-4666-80F4-0C0D47B16F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3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432AD-4FB2-404D-B816-BA306007289F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02C67-8135-4A33-A6FD-ABD55B1FA8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0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23270-9441-4FEF-8770-470DF99C5D88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269D6-36E1-4A15-8515-1C5560C3E7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D8435-375B-4654-9C02-0D5DBFD3F0C2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A9058-30EE-45B3-AEA7-12CDE44C03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5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A665B-FBF7-40B9-A856-30CEE4F896C6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B9423-1963-4ED4-A76E-1FDF8A745C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A8167-AEA6-423C-8D9E-4AC4485F29C2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EC696-6BA1-499E-9A94-A0DD876E45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1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D236A-C4CF-4082-985C-AFA120AA3DB3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02D4-D55D-4F58-8516-957F42E6B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3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6CD75-BE7D-45B8-A05A-D5D2766D516F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99EEA-4A97-4BE9-8C41-788010009D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10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9144F-C0AD-4256-A97E-01A08AD709D8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7C691-C1C0-4367-AF98-21BCFA7ECE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64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DC728-20C8-4C2B-A6E6-187FD713C44A}" type="datetimeFigureOut">
              <a:rPr lang="en-US" altLang="ru-RU">
                <a:solidFill>
                  <a:srgbClr val="000000"/>
                </a:solidFill>
              </a:rPr>
              <a:pPr/>
              <a:t>1/10/2015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675F-5EA7-4A83-BDED-54A8D12DF0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64354-7878-4CEF-98AF-BFB95DD7038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1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CFE7F-97F1-4A87-9858-75BE2F5F1073}" type="datetimeFigureOut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1/10/2015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3A40E-6E48-4D45-BD53-71A87A52306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 txBox="1">
            <a:spLocks/>
          </p:cNvSpPr>
          <p:nvPr/>
        </p:nvSpPr>
        <p:spPr bwMode="auto">
          <a:xfrm>
            <a:off x="673585" y="220486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8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Свойства параллельных прямых </a:t>
            </a:r>
            <a:endParaRPr lang="ru-RU" altLang="ru-RU" sz="4800" b="1" dirty="0" smtClean="0">
              <a:solidFill>
                <a:srgbClr val="21596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Дата 3"/>
          <p:cNvSpPr txBox="1">
            <a:spLocks noGrp="1"/>
          </p:cNvSpPr>
          <p:nvPr/>
        </p:nvSpPr>
        <p:spPr bwMode="auto">
          <a:xfrm>
            <a:off x="539750" y="333375"/>
            <a:ext cx="230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95DF1C1-C094-416F-A80F-DF979DD7176F}" type="datetime1">
              <a:rPr lang="ru-RU" altLang="ru-RU" b="1" kern="0" smtClean="0">
                <a:solidFill>
                  <a:srgbClr val="005490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10.01.2015</a:t>
            </a:fld>
            <a:endParaRPr lang="en-US" altLang="ru-RU" b="1" kern="0" smtClean="0">
              <a:solidFill>
                <a:srgbClr val="005490"/>
              </a:solidFill>
              <a:cs typeface="Arial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580063" y="4652963"/>
            <a:ext cx="3095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19200" indent="-304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8300" indent="-266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5500" indent="-266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527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99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71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4300" indent="-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Логинова Н.В.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учитель математики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МБОУ «СОШ № 16»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г. Ижевска</a:t>
            </a:r>
          </a:p>
        </p:txBody>
      </p:sp>
      <p:pic>
        <p:nvPicPr>
          <p:cNvPr id="8" name="Рисунок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365104"/>
            <a:ext cx="2958157" cy="17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4148411" y="404664"/>
            <a:ext cx="2409354" cy="164801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265411"/>
            <a:ext cx="2736304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7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0651"/>
            <a:ext cx="8784976" cy="1066130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Признаки параллельных прямых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4040188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Если (условие)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То (заключение)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807" y="1879598"/>
            <a:ext cx="34563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накрест лежащие углы равны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806" y="2866369"/>
            <a:ext cx="345638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оответственные углы равны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806" y="3888398"/>
            <a:ext cx="345638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умма односторонних углов равна 180 градусов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44432" y="1879598"/>
            <a:ext cx="29523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прямые параллельны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2382" y="2993960"/>
            <a:ext cx="29523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прямые параллельны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42382" y="4026897"/>
            <a:ext cx="29523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прямые параллельны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02222" y="2064264"/>
            <a:ext cx="943290" cy="207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02222" y="3112010"/>
            <a:ext cx="943289" cy="2473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02222" y="4163489"/>
            <a:ext cx="943289" cy="2327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9512" y="243391"/>
            <a:ext cx="26405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СВОЙСТВА</a:t>
            </a:r>
            <a:endParaRPr lang="ru-RU" sz="3200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50494" y="4896510"/>
            <a:ext cx="1800200" cy="432048"/>
            <a:chOff x="6732240" y="5445224"/>
            <a:chExt cx="1800200" cy="432048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6732240" y="5445224"/>
              <a:ext cx="1800200" cy="4320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48264" y="547658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получили</a:t>
              </a:r>
              <a:endParaRPr lang="ru-RU" dirty="0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6358" y="4474022"/>
            <a:ext cx="908890" cy="14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3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1.48148E-6 L -0.13837 0.04004 C -0.16649 0.04907 -0.20851 0.05393 -0.25226 0.05393 C -0.30243 0.05393 -0.34236 0.04907 -0.37049 0.04004 L -0.50451 1.481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3941 -0.04005 C 0.16858 -0.04908 0.21233 -0.05394 0.25764 -0.05394 C 0.3099 -0.05394 0.35139 -0.04908 0.38056 -0.04005 L 0.52049 1.48148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875 L 0.14097 -0.03403 C 0.16979 -0.04607 0.21284 -0.05232 0.25763 -0.05232 C 0.30885 -0.05232 0.34965 -0.04607 0.37847 -0.03403 L 0.51579 0.01875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3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3958 0.05949 C -0.16875 0.07292 -0.2125 0.08032 -0.25798 0.08032 C -0.30989 0.08032 -0.35138 0.07292 -0.38055 0.05949 L -0.51979 1.48148E-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4774 -0.04004 C 0.17882 -0.04907 0.22517 -0.05393 0.27344 -0.05393 C 0.32882 -0.05393 0.37292 -0.04907 0.40399 -0.04004 L 0.55243 -1.48148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-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48148E-6 L -0.14166 0.04005 C -0.17118 0.04908 -0.2151 0.05394 -0.26094 0.05394 C -0.31337 0.05394 -0.35503 0.04908 -0.38455 0.04005 L -0.52482 -1.48148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718" y="81730"/>
            <a:ext cx="7772400" cy="5397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Сравнительная таблица.</a:t>
            </a: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25529"/>
              </p:ext>
            </p:extLst>
          </p:nvPr>
        </p:nvGraphicFramePr>
        <p:xfrm>
          <a:off x="490844" y="980728"/>
          <a:ext cx="7920037" cy="5195742"/>
        </p:xfrm>
        <a:graphic>
          <a:graphicData uri="http://schemas.openxmlformats.org/drawingml/2006/table">
            <a:tbl>
              <a:tblPr/>
              <a:tblGrid>
                <a:gridCol w="1584325"/>
                <a:gridCol w="3240087"/>
                <a:gridCol w="3095625"/>
              </a:tblGrid>
              <a:tr h="84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Название теоремы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Признак параллельности прямых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Свойства параллельных прямых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Формули-ровка теоремы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Если при пересечении двух прямых секущей накрест лежащие углы равны, то прямые параллельны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Если две параллельные прямые  пересечены секущей, то накрест лежащие углы равны.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Условие</a:t>
                      </a: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(дано)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Прямые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b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– их секущая,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1, 2 – накрест лежащие углы;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1=2 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Прямые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b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– их секущая,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1, 2 – накрест лежащие углы; 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a||b</a:t>
                      </a: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Заключе-ние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(доказать)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a||b</a:t>
                      </a: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1=2</a:t>
                      </a:r>
                    </a:p>
                  </a:txBody>
                  <a:tcPr marT="45718" marB="45718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4" y="3140968"/>
            <a:ext cx="1870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00" y="3140968"/>
            <a:ext cx="18700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0503" y="0"/>
            <a:ext cx="803497" cy="12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6172200" cy="792163"/>
          </a:xfrm>
        </p:spPr>
        <p:txBody>
          <a:bodyPr anchor="ctr"/>
          <a:lstStyle/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229600" cy="502278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доказана некоторая теорема, то отсюда еще не следует справедливость обратного утверждения.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Более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обратное утверждение не всегда верно. Например, 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углы равны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Обратное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утверждение: </a:t>
            </a:r>
            <a:r>
              <a:rPr lang="ru-RU" alt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углы равны, то они вертикальные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неверно.</a:t>
            </a:r>
          </a:p>
        </p:txBody>
      </p:sp>
      <p:sp>
        <p:nvSpPr>
          <p:cNvPr id="5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FE622-8FC9-4897-970F-2B6F68D54344}" type="datetime1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10.01.2015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Логинова Н.В.   МБОУ «СОШ №16»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9A202D-D6F7-474D-8BAA-9A7FADF25F74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4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WordArt 2"/>
          <p:cNvSpPr>
            <a:spLocks noChangeArrowheads="1" noChangeShapeType="1" noTextEdit="1"/>
          </p:cNvSpPr>
          <p:nvPr/>
        </p:nvSpPr>
        <p:spPr bwMode="auto">
          <a:xfrm>
            <a:off x="593941" y="260818"/>
            <a:ext cx="77057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Свойства параллельных прямых.</a:t>
            </a:r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61" name="AutoShape 17"/>
          <p:cNvSpPr>
            <a:spLocks noChangeArrowheads="1"/>
          </p:cNvSpPr>
          <p:nvPr/>
        </p:nvSpPr>
        <p:spPr bwMode="auto">
          <a:xfrm>
            <a:off x="1335305" y="4579334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две параллельные прямые пересечены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секущей,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</a:t>
            </a:r>
            <a:r>
              <a:rPr lang="ru-RU" altLang="ru-RU" sz="24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НАКРЕСТ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ЛЕЖАЩИЕ</a:t>
            </a:r>
            <a:r>
              <a:rPr lang="ru-RU" altLang="ru-RU" sz="2400" b="1" dirty="0">
                <a:latin typeface="Times New Roman" pitchFamily="18" charset="0"/>
              </a:rPr>
              <a:t> углы равны.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00304" y="272226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635425" y="1311926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902250" y="24755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436665" y="2808304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536632" y="318358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411463" y="1672288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38438" y="275178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267000" y="404718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411463" y="2967688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1568750" y="1646888"/>
            <a:ext cx="2667000" cy="2768600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-5046565">
            <a:off x="2390741" y="2583422"/>
            <a:ext cx="92434" cy="430212"/>
          </a:xfrm>
          <a:prstGeom prst="moon">
            <a:avLst>
              <a:gd name="adj" fmla="val 519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 rot="6584036">
            <a:off x="3338867" y="3112310"/>
            <a:ext cx="141750" cy="430213"/>
          </a:xfrm>
          <a:prstGeom prst="moon">
            <a:avLst>
              <a:gd name="adj" fmla="val 519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 rot="12622051">
            <a:off x="2796328" y="2426146"/>
            <a:ext cx="145256" cy="430213"/>
          </a:xfrm>
          <a:prstGeom prst="moon">
            <a:avLst>
              <a:gd name="adj" fmla="val 5198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 rot="1544290">
            <a:off x="2882695" y="3277034"/>
            <a:ext cx="189151" cy="430212"/>
          </a:xfrm>
          <a:prstGeom prst="moon">
            <a:avLst>
              <a:gd name="adj" fmla="val 5198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2672" y="1751704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9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35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1" grpId="0" animBg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353469" y="19542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921669" y="21701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210594" y="253047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634331" y="1235075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577431" y="332263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2713831" y="231457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3145631" y="353853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3290094" y="296227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2858294" y="310673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160783" name="Freeform 15"/>
          <p:cNvSpPr>
            <a:spLocks/>
          </p:cNvSpPr>
          <p:nvPr/>
        </p:nvSpPr>
        <p:spPr bwMode="auto">
          <a:xfrm>
            <a:off x="410369" y="1595437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337344" y="267493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265906" y="397033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0786" name="Freeform 18"/>
          <p:cNvSpPr>
            <a:spLocks/>
          </p:cNvSpPr>
          <p:nvPr/>
        </p:nvSpPr>
        <p:spPr bwMode="auto">
          <a:xfrm>
            <a:off x="410369" y="2890837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7" name="Freeform 19"/>
          <p:cNvSpPr>
            <a:spLocks/>
          </p:cNvSpPr>
          <p:nvPr/>
        </p:nvSpPr>
        <p:spPr bwMode="auto">
          <a:xfrm>
            <a:off x="1567656" y="1570037"/>
            <a:ext cx="2667000" cy="2768600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8" name="AutoShape 20"/>
          <p:cNvSpPr>
            <a:spLocks noChangeArrowheads="1"/>
          </p:cNvSpPr>
          <p:nvPr/>
        </p:nvSpPr>
        <p:spPr bwMode="auto">
          <a:xfrm>
            <a:off x="1187624" y="4487138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две параллельные прямые </a:t>
            </a:r>
            <a:r>
              <a:rPr lang="ru-RU" altLang="ru-RU" sz="2400" b="1" dirty="0" smtClean="0">
                <a:latin typeface="Times New Roman" pitchFamily="18" charset="0"/>
              </a:rPr>
              <a:t>пересечены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</a:rPr>
              <a:t>секущей,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СООТВЕТСТВЕННЫЕ</a:t>
            </a:r>
            <a:r>
              <a:rPr lang="ru-RU" altLang="ru-RU" sz="2400" b="1" dirty="0" smtClean="0">
                <a:latin typeface="Times New Roman" pitchFamily="18" charset="0"/>
              </a:rPr>
              <a:t> углы равны.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160791" name="WordArt 23"/>
          <p:cNvSpPr>
            <a:spLocks noChangeArrowheads="1" noChangeShapeType="1" noTextEdit="1"/>
          </p:cNvSpPr>
          <p:nvPr/>
        </p:nvSpPr>
        <p:spPr bwMode="auto">
          <a:xfrm>
            <a:off x="699294" y="260350"/>
            <a:ext cx="77057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Свойства параллельных прямых.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5433" y="1806627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8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0" grpId="1"/>
      <p:bldP spid="160771" grpId="0"/>
      <p:bldP spid="160771" grpId="1"/>
      <p:bldP spid="160772" grpId="0"/>
      <p:bldP spid="160772" grpId="1"/>
      <p:bldP spid="160773" grpId="0"/>
      <p:bldP spid="160776" grpId="0"/>
      <p:bldP spid="160776" grpId="1"/>
      <p:bldP spid="160777" grpId="0"/>
      <p:bldP spid="160777" grpId="1"/>
      <p:bldP spid="160778" grpId="0"/>
      <p:bldP spid="160778" grpId="1"/>
      <p:bldP spid="160779" grpId="0"/>
      <p:bldP spid="160779" grpId="1"/>
      <p:bldP spid="160780" grpId="0"/>
      <p:bldP spid="160780" grpId="1"/>
      <p:bldP spid="160787" grpId="0" animBg="1"/>
      <p:bldP spid="1607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305050" y="2394744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728787" y="109934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808287" y="2178844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3384550" y="2826544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952750" y="297100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162828" name="Freeform 12"/>
          <p:cNvSpPr>
            <a:spLocks/>
          </p:cNvSpPr>
          <p:nvPr/>
        </p:nvSpPr>
        <p:spPr bwMode="auto">
          <a:xfrm>
            <a:off x="504825" y="1459706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31800" y="253920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60362" y="383460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2831" name="Freeform 15"/>
          <p:cNvSpPr>
            <a:spLocks/>
          </p:cNvSpPr>
          <p:nvPr/>
        </p:nvSpPr>
        <p:spPr bwMode="auto">
          <a:xfrm>
            <a:off x="504825" y="2755106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832" name="Freeform 16"/>
          <p:cNvSpPr>
            <a:spLocks/>
          </p:cNvSpPr>
          <p:nvPr/>
        </p:nvSpPr>
        <p:spPr bwMode="auto">
          <a:xfrm>
            <a:off x="1662112" y="1434306"/>
            <a:ext cx="2667000" cy="2768600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833" name="AutoShape 17"/>
          <p:cNvSpPr>
            <a:spLocks noChangeArrowheads="1"/>
          </p:cNvSpPr>
          <p:nvPr/>
        </p:nvSpPr>
        <p:spPr bwMode="auto">
          <a:xfrm>
            <a:off x="899592" y="4348639"/>
            <a:ext cx="783869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две параллельные прямые </a:t>
            </a:r>
            <a:r>
              <a:rPr lang="ru-RU" altLang="ru-RU" sz="2400" b="1" dirty="0" smtClean="0">
                <a:latin typeface="Times New Roman" pitchFamily="18" charset="0"/>
              </a:rPr>
              <a:t>пересечены секущей</a:t>
            </a:r>
            <a:r>
              <a:rPr lang="ru-RU" altLang="ru-RU" sz="2400" b="1" dirty="0">
                <a:latin typeface="Times New Roman" pitchFamily="18" charset="0"/>
              </a:rPr>
              <a:t>, </a:t>
            </a:r>
            <a:endParaRPr lang="ru-RU" altLang="ru-RU" sz="2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</a:t>
            </a:r>
            <a:r>
              <a:rPr lang="ru-RU" altLang="ru-RU" sz="2400" b="1" dirty="0" smtClean="0">
                <a:latin typeface="Times New Roman" pitchFamily="18" charset="0"/>
              </a:rPr>
              <a:t> сумма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ОДНОСТОРОННИХ</a:t>
            </a:r>
            <a:r>
              <a:rPr lang="ru-RU" altLang="ru-RU" sz="2400" b="1" dirty="0">
                <a:latin typeface="Times New Roman" pitchFamily="18" charset="0"/>
              </a:rPr>
              <a:t> углов равна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180</a:t>
            </a:r>
            <a:r>
              <a:rPr lang="ru-RU" altLang="ru-RU" sz="2400" b="1" baseline="30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ru-RU" altLang="ru-RU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2834" name="AutoShape 18"/>
          <p:cNvSpPr>
            <a:spLocks/>
          </p:cNvSpPr>
          <p:nvPr/>
        </p:nvSpPr>
        <p:spPr bwMode="auto">
          <a:xfrm rot="-2332356">
            <a:off x="2376487" y="2610644"/>
            <a:ext cx="296863" cy="1008062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2835" name="AutoShape 19"/>
          <p:cNvSpPr>
            <a:spLocks/>
          </p:cNvSpPr>
          <p:nvPr/>
        </p:nvSpPr>
        <p:spPr bwMode="auto">
          <a:xfrm rot="8554354">
            <a:off x="3384550" y="2107406"/>
            <a:ext cx="296862" cy="100806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2837" name="WordArt 21"/>
          <p:cNvSpPr>
            <a:spLocks noChangeArrowheads="1" noChangeShapeType="1" noTextEdit="1"/>
          </p:cNvSpPr>
          <p:nvPr/>
        </p:nvSpPr>
        <p:spPr bwMode="auto">
          <a:xfrm>
            <a:off x="722312" y="259648"/>
            <a:ext cx="77057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Свойства параллельных прямых.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728046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796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0" grpId="0"/>
      <p:bldP spid="162823" grpId="0"/>
      <p:bldP spid="162824" grpId="0"/>
      <p:bldP spid="162825" grpId="0"/>
      <p:bldP spid="162832" grpId="0" animBg="1"/>
      <p:bldP spid="162833" grpId="0" animBg="1"/>
      <p:bldP spid="162834" grpId="0" animBg="1"/>
      <p:bldP spid="1628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248231" y="1620667"/>
            <a:ext cx="3636689" cy="242889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Дано: прямые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1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2 – накрест лежащие;</a:t>
            </a: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Доказать: 1 = 2;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52" y="2346667"/>
            <a:ext cx="39290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836266" y="1918041"/>
            <a:ext cx="1378446" cy="168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52" y="3202335"/>
            <a:ext cx="36433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314" y="227522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00330" y="184660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320392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40" y="234666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284673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2</a:t>
            </a:r>
          </a:p>
        </p:txBody>
      </p:sp>
      <p:sp>
        <p:nvSpPr>
          <p:cNvPr id="17" name="Пирог 16"/>
          <p:cNvSpPr/>
          <p:nvPr/>
        </p:nvSpPr>
        <p:spPr>
          <a:xfrm rot="6862996">
            <a:off x="2447243" y="1893473"/>
            <a:ext cx="857256" cy="870184"/>
          </a:xfrm>
          <a:prstGeom prst="pie">
            <a:avLst>
              <a:gd name="adj1" fmla="val 1001433"/>
              <a:gd name="adj2" fmla="val 38791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ирог 17"/>
          <p:cNvSpPr/>
          <p:nvPr/>
        </p:nvSpPr>
        <p:spPr>
          <a:xfrm rot="19011883">
            <a:off x="1720458" y="2807831"/>
            <a:ext cx="848150" cy="789008"/>
          </a:xfrm>
          <a:prstGeom prst="pie">
            <a:avLst>
              <a:gd name="adj1" fmla="val 21171660"/>
              <a:gd name="adj2" fmla="val 2662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5983" y="320978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</a:t>
            </a:r>
            <a:endParaRPr lang="ru-RU" sz="2400" i="1" dirty="0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580112" y="3272850"/>
            <a:ext cx="2309386" cy="364600"/>
          </a:xfrm>
          <a:prstGeom prst="rect">
            <a:avLst/>
          </a:prstGeom>
          <a:solidFill>
            <a:srgbClr val="FFFFD5"/>
          </a:solidFill>
        </p:spPr>
        <p:txBody>
          <a:bodyPr tIns="0">
            <a:normAutofit fontScale="92500"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ru-RU" sz="24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Доказательство.</a:t>
            </a:r>
            <a:endParaRPr lang="en-US" sz="2400" i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141797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</a:t>
            </a:r>
            <a:endParaRPr lang="ru-RU" sz="2400" i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71636" y="1775163"/>
            <a:ext cx="2857520" cy="1214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42844" y="3639344"/>
            <a:ext cx="8882430" cy="2597967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541782" lvl="0" indent="-514350">
              <a:spcBef>
                <a:spcPts val="600"/>
              </a:spcBef>
              <a:buClr>
                <a:schemeClr val="tx1"/>
              </a:buClr>
              <a:buSzPct val="80000"/>
              <a:buAutoNum type="arabicParenR"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Допустим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что 1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≠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2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;</a:t>
            </a:r>
          </a:p>
          <a:p>
            <a:pPr marL="541782" lvl="0" indent="-514350">
              <a:spcBef>
                <a:spcPts val="600"/>
              </a:spcBef>
              <a:buClr>
                <a:schemeClr val="tx1"/>
              </a:buClr>
              <a:buSzPct val="80000"/>
              <a:buAutoNum type="arabicParenR"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Отложим от луча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MN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∠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PMN =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2, так чтобы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PMN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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были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акрест лежащими углами при пересечении прямых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и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b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секущей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MN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;</a:t>
            </a:r>
          </a:p>
          <a:p>
            <a:pPr marL="541782" lvl="0" indent="-51435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arenR" startAt="3"/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По построению эти накрест лежащие углы равны, поэтому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MP ∥ b.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541782" lvl="0" indent="-51435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arenR" startAt="3"/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Мы получили, что через точку М проходят 2 прямые параллельные прямой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Но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это противоречит аксиоме параллельных прямых.</a:t>
            </a:r>
          </a:p>
          <a:p>
            <a:pPr marL="541782" lvl="0" indent="-51435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arenR" startAt="3"/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Значит, наше допущение неверно и 1 = 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</a:p>
        </p:txBody>
      </p:sp>
      <p:sp>
        <p:nvSpPr>
          <p:cNvPr id="35" name="Пирог 34"/>
          <p:cNvSpPr/>
          <p:nvPr/>
        </p:nvSpPr>
        <p:spPr>
          <a:xfrm rot="6862996">
            <a:off x="2430594" y="1910090"/>
            <a:ext cx="857256" cy="870184"/>
          </a:xfrm>
          <a:prstGeom prst="pie">
            <a:avLst>
              <a:gd name="adj1" fmla="val 1001433"/>
              <a:gd name="adj2" fmla="val 54942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742167" y="116632"/>
            <a:ext cx="7705725" cy="575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Свойство </a:t>
            </a:r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параллельных прямых.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1751349" y="572121"/>
            <a:ext cx="7273925" cy="11286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две параллельные прямые пересечены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секущей,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НАКРЕСТ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ЛЕЖАЩИЕ</a:t>
            </a:r>
            <a:r>
              <a:rPr lang="ru-RU" altLang="ru-RU" sz="2400" b="1" dirty="0">
                <a:latin typeface="Times New Roman" pitchFamily="18" charset="0"/>
              </a:rPr>
              <a:t> углы равны.</a:t>
            </a:r>
          </a:p>
        </p:txBody>
      </p:sp>
      <p:sp>
        <p:nvSpPr>
          <p:cNvPr id="27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9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36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4C1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/>
      <p:bldP spid="33" grpId="0" build="p"/>
      <p:bldP spid="3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3000372"/>
            <a:ext cx="4000496" cy="242889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прямые </a:t>
            </a:r>
            <a:r>
              <a:rPr lang="en-US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</a:t>
            </a:r>
            <a:r>
              <a:rPr lang="ru-RU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</a:rPr>
              <a:t>∥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lang="ru-RU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,</a:t>
            </a:r>
            <a:endParaRPr lang="en-US" sz="2800" baseline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 </a:t>
            </a:r>
            <a:r>
              <a:rPr lang="en-US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 a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  <a:sym typeface="Symbol"/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Доказать:</a:t>
            </a:r>
            <a:r>
              <a:rPr lang="en-US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 </a:t>
            </a:r>
            <a:r>
              <a:rPr lang="en-US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 </a:t>
            </a:r>
            <a:r>
              <a:rPr lang="en-US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 b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78885" y="3210919"/>
            <a:ext cx="39290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50291" y="3710985"/>
            <a:ext cx="228601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0291" y="4139613"/>
            <a:ext cx="36433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447" y="313948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64737" y="263941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977" y="406817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0357" y="321091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79051" y="3639547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2</a:t>
            </a:r>
          </a:p>
        </p:txBody>
      </p:sp>
      <p:sp>
        <p:nvSpPr>
          <p:cNvPr id="18" name="Пирог 17"/>
          <p:cNvSpPr/>
          <p:nvPr/>
        </p:nvSpPr>
        <p:spPr>
          <a:xfrm rot="19011883">
            <a:off x="1476915" y="3751441"/>
            <a:ext cx="848150" cy="789008"/>
          </a:xfrm>
          <a:prstGeom prst="pie">
            <a:avLst>
              <a:gd name="adj1" fmla="val 18680439"/>
              <a:gd name="adj2" fmla="val 2662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3233" y="421105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</a:t>
            </a:r>
            <a:endParaRPr lang="ru-RU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36109" y="228222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</a:t>
            </a:r>
            <a:endParaRPr lang="ru-RU" sz="2400" i="1" dirty="0"/>
          </a:p>
        </p:txBody>
      </p:sp>
      <p:sp>
        <p:nvSpPr>
          <p:cNvPr id="35" name="Пирог 34"/>
          <p:cNvSpPr/>
          <p:nvPr/>
        </p:nvSpPr>
        <p:spPr>
          <a:xfrm rot="6862996">
            <a:off x="1466404" y="2774343"/>
            <a:ext cx="857256" cy="870184"/>
          </a:xfrm>
          <a:prstGeom prst="pie">
            <a:avLst>
              <a:gd name="adj1" fmla="val 20042059"/>
              <a:gd name="adj2" fmla="val 40203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>
            <a:off x="742167" y="116632"/>
            <a:ext cx="3253769" cy="575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Следствие.</a:t>
            </a:r>
            <a:endParaRPr lang="ru-RU" sz="3600" b="1" kern="10" dirty="0">
              <a:solidFill>
                <a:srgbClr val="0033C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339834" y="908720"/>
            <a:ext cx="8250140" cy="11286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перпендикулярна к одной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параллельных прямых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перпендикулярна и к другой</a:t>
            </a:r>
            <a:r>
              <a:rPr lang="ru-RU" alt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02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1716076"/>
            <a:ext cx="4000496" cy="157163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прямые </a:t>
            </a:r>
            <a:r>
              <a:rPr lang="en-US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</a:t>
            </a:r>
            <a:r>
              <a:rPr lang="ru-RU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</a:rPr>
              <a:t>∥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lang="ru-RU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1 = 75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/>
                <a:sym typeface="Symbol"/>
              </a:rPr>
              <a:t>⁰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  <a:sym typeface="Symbol"/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Найти: 2, 3, 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  <a:sym typeface="Symbol"/>
              </a:rPr>
              <a:t>∠4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.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1504" y="2071678"/>
            <a:ext cx="39290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571604" y="1571612"/>
            <a:ext cx="2357454" cy="1928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10" y="3000372"/>
            <a:ext cx="36433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6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292893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257174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2</a:t>
            </a:r>
          </a:p>
        </p:txBody>
      </p:sp>
      <p:sp>
        <p:nvSpPr>
          <p:cNvPr id="18" name="Пирог 17"/>
          <p:cNvSpPr/>
          <p:nvPr/>
        </p:nvSpPr>
        <p:spPr>
          <a:xfrm rot="19011883">
            <a:off x="1941040" y="2612200"/>
            <a:ext cx="848150" cy="789008"/>
          </a:xfrm>
          <a:prstGeom prst="pie">
            <a:avLst>
              <a:gd name="adj1" fmla="val 21171660"/>
              <a:gd name="adj2" fmla="val 2662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114298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</a:t>
            </a:r>
            <a:endParaRPr lang="ru-RU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20716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142852"/>
            <a:ext cx="2413033" cy="7299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</a:t>
            </a:r>
            <a:endParaRPr lang="ru-RU" sz="6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</a:t>
            </a:r>
            <a:endParaRPr lang="ru-RU" sz="2400" i="1" dirty="0"/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428597" y="116632"/>
            <a:ext cx="3567340" cy="575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Решение задач.</a:t>
            </a:r>
            <a:endParaRPr lang="ru-RU" sz="3600" b="1" kern="10" dirty="0">
              <a:solidFill>
                <a:srgbClr val="0033C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" name="Объект 4"/>
          <p:cNvPicPr>
            <a:picLocks/>
          </p:cNvPicPr>
          <p:nvPr/>
        </p:nvPicPr>
        <p:blipFill rotWithShape="1">
          <a:blip r:embed="rId2"/>
          <a:srcRect l="33180" t="10875" r="31045" b="43819"/>
          <a:stretch/>
        </p:blipFill>
        <p:spPr>
          <a:xfrm>
            <a:off x="6583806" y="3490053"/>
            <a:ext cx="1961319" cy="2087005"/>
          </a:xfrm>
          <a:prstGeom prst="rect">
            <a:avLst/>
          </a:prstGeom>
        </p:spPr>
      </p:pic>
      <p:sp>
        <p:nvSpPr>
          <p:cNvPr id="20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6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4716016" y="1445254"/>
            <a:ext cx="4427984" cy="157163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 прямые </a:t>
            </a:r>
            <a:r>
              <a:rPr lang="en-US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</a:t>
            </a:r>
            <a:r>
              <a:rPr lang="ru-RU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</a:rPr>
              <a:t>∥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lang="ru-RU" sz="28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1 + 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  <a:sym typeface="Symbol"/>
              </a:rPr>
              <a:t>∠2 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= 160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/>
                <a:sym typeface="Symbol"/>
              </a:rPr>
              <a:t>⁰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  <a:sym typeface="Symbol"/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Найти: 3, 4, 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  <a:sym typeface="Symbol"/>
              </a:rPr>
              <a:t>∠5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Symbol"/>
              </a:rPr>
              <a:t>, </a:t>
            </a:r>
            <a:r>
              <a:rPr lang="ru-RU" sz="28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Lucida Sans Unicode"/>
                <a:cs typeface="Lucida Sans Unicode"/>
                <a:sym typeface="Symbol"/>
              </a:rPr>
              <a:t>∠6.</a:t>
            </a:r>
            <a:endParaRPr lang="ru-RU" sz="2800" i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1504" y="2500306"/>
            <a:ext cx="39290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571604" y="2000240"/>
            <a:ext cx="2357454" cy="19288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2910" y="3429000"/>
            <a:ext cx="364333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6" y="242886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335756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612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</a:t>
            </a:r>
            <a:endParaRPr lang="ru-RU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242886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4</a:t>
            </a:r>
          </a:p>
        </p:txBody>
      </p:sp>
      <p:sp>
        <p:nvSpPr>
          <p:cNvPr id="18" name="Пирог 17"/>
          <p:cNvSpPr/>
          <p:nvPr/>
        </p:nvSpPr>
        <p:spPr>
          <a:xfrm rot="19011883">
            <a:off x="1941040" y="3040828"/>
            <a:ext cx="848150" cy="789008"/>
          </a:xfrm>
          <a:prstGeom prst="pie">
            <a:avLst>
              <a:gd name="adj1" fmla="val 21171660"/>
              <a:gd name="adj2" fmla="val 2662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</a:t>
            </a:r>
            <a:endParaRPr lang="ru-RU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25003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142852"/>
            <a:ext cx="2413033" cy="7299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</a:t>
            </a:r>
            <a:endParaRPr lang="ru-RU" sz="6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5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5984" y="335756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6</a:t>
            </a:r>
            <a:endParaRPr lang="ru-RU" sz="2400" i="1" dirty="0"/>
          </a:p>
        </p:txBody>
      </p:sp>
      <p:sp>
        <p:nvSpPr>
          <p:cNvPr id="20" name="Пирог 19"/>
          <p:cNvSpPr/>
          <p:nvPr/>
        </p:nvSpPr>
        <p:spPr>
          <a:xfrm rot="19011883">
            <a:off x="2714331" y="2112134"/>
            <a:ext cx="848150" cy="789008"/>
          </a:xfrm>
          <a:prstGeom prst="pie">
            <a:avLst>
              <a:gd name="adj1" fmla="val 21171660"/>
              <a:gd name="adj2" fmla="val 2662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WordArt 21"/>
          <p:cNvSpPr>
            <a:spLocks noChangeArrowheads="1" noChangeShapeType="1" noTextEdit="1"/>
          </p:cNvSpPr>
          <p:nvPr/>
        </p:nvSpPr>
        <p:spPr bwMode="auto">
          <a:xfrm>
            <a:off x="428597" y="116632"/>
            <a:ext cx="3567340" cy="575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Решение задач.</a:t>
            </a:r>
            <a:endParaRPr lang="ru-RU" sz="3600" b="1" kern="10" dirty="0">
              <a:solidFill>
                <a:srgbClr val="0033C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" name="Объект 4"/>
          <p:cNvPicPr>
            <a:picLocks/>
          </p:cNvPicPr>
          <p:nvPr/>
        </p:nvPicPr>
        <p:blipFill rotWithShape="1">
          <a:blip r:embed="rId2"/>
          <a:srcRect l="33180" t="10875" r="31045" b="43819"/>
          <a:stretch/>
        </p:blipFill>
        <p:spPr>
          <a:xfrm>
            <a:off x="6583806" y="3490053"/>
            <a:ext cx="1961319" cy="2087005"/>
          </a:xfrm>
          <a:prstGeom prst="rect">
            <a:avLst/>
          </a:prstGeom>
        </p:spPr>
      </p:pic>
      <p:sp>
        <p:nvSpPr>
          <p:cNvPr id="28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0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3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47360" y="620688"/>
            <a:ext cx="52787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п.27-29, приложение2,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12-15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№201, №203а,б</a:t>
            </a:r>
          </a:p>
        </p:txBody>
      </p:sp>
      <p:pic>
        <p:nvPicPr>
          <p:cNvPr id="53251" name="Picture 4" descr="1b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4" y="3061415"/>
            <a:ext cx="32035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325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3254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2545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Дано</a:t>
            </a:r>
            <a:r>
              <a:rPr lang="ru-RU" dirty="0" smtClean="0"/>
              <a:t>: </a:t>
            </a:r>
            <a:r>
              <a:rPr lang="en-US" dirty="0" err="1" smtClean="0"/>
              <a:t>aǁb</a:t>
            </a:r>
            <a:r>
              <a:rPr lang="ru-RU" dirty="0" smtClean="0"/>
              <a:t>; </a:t>
            </a:r>
            <a:r>
              <a:rPr lang="en-US" dirty="0" smtClean="0"/>
              <a:t>&lt;1 </a:t>
            </a:r>
            <a:r>
              <a:rPr lang="ru-RU" dirty="0" smtClean="0"/>
              <a:t>в 4 раза меньше </a:t>
            </a:r>
            <a:r>
              <a:rPr lang="en-US" dirty="0" smtClean="0"/>
              <a:t>&lt;2</a:t>
            </a:r>
          </a:p>
          <a:p>
            <a:pPr>
              <a:buFontTx/>
              <a:buNone/>
              <a:defRPr/>
            </a:pPr>
            <a:r>
              <a:rPr lang="ru-RU" dirty="0" smtClean="0"/>
              <a:t>Найти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&lt;3                                 </a:t>
            </a:r>
            <a:r>
              <a:rPr lang="en-US" sz="2000" dirty="0" smtClean="0"/>
              <a:t>a            b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                                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                     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                     c          1      2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                                          3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ru-RU" dirty="0" smtClean="0"/>
              <a:t>Дано: </a:t>
            </a:r>
            <a:r>
              <a:rPr lang="en-US" dirty="0" err="1" smtClean="0"/>
              <a:t>qǁz</a:t>
            </a:r>
            <a:endParaRPr lang="en-US" dirty="0" smtClean="0"/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&lt;1:&lt;2=2:7                        </a:t>
            </a:r>
            <a:r>
              <a:rPr lang="en-US" sz="2000" dirty="0" smtClean="0"/>
              <a:t>q        z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                                                                t       3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ru-RU" dirty="0" smtClean="0"/>
              <a:t>Найти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&lt;3                             </a:t>
            </a:r>
            <a:r>
              <a:rPr lang="en-US" sz="2000" dirty="0" smtClean="0"/>
              <a:t>2</a:t>
            </a:r>
            <a:r>
              <a:rPr lang="en-US" dirty="0" smtClean="0"/>
              <a:t>         </a:t>
            </a:r>
            <a:r>
              <a:rPr lang="en-US" sz="2000" dirty="0" smtClean="0"/>
              <a:t> 1</a:t>
            </a:r>
            <a:endParaRPr lang="ru-RU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29200" y="2133600"/>
            <a:ext cx="1447800" cy="1295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867400" y="2209800"/>
            <a:ext cx="144780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05400" y="5257800"/>
            <a:ext cx="19812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76800" y="3276600"/>
            <a:ext cx="19812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5029200" y="4648200"/>
            <a:ext cx="1219200" cy="914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5715000" y="4419600"/>
            <a:ext cx="1371600" cy="1066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9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WordArt 2"/>
          <p:cNvSpPr>
            <a:spLocks noChangeArrowheads="1" noChangeShapeType="1" noTextEdit="1"/>
          </p:cNvSpPr>
          <p:nvPr/>
        </p:nvSpPr>
        <p:spPr bwMode="auto">
          <a:xfrm>
            <a:off x="547282" y="260350"/>
            <a:ext cx="77057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Аксиома параллельных прямых.</a:t>
            </a: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2" name="Freeform 12"/>
          <p:cNvSpPr>
            <a:spLocks/>
          </p:cNvSpPr>
          <p:nvPr/>
        </p:nvSpPr>
        <p:spPr bwMode="auto">
          <a:xfrm>
            <a:off x="493697" y="1412825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20672" y="24923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349234" y="429160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3857" name="AutoShape 17"/>
          <p:cNvSpPr>
            <a:spLocks noChangeArrowheads="1"/>
          </p:cNvSpPr>
          <p:nvPr/>
        </p:nvSpPr>
        <p:spPr bwMode="auto">
          <a:xfrm>
            <a:off x="1259632" y="4531028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</a:rPr>
              <a:t>Через точку, не лежащую на данной прямой,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проходит только одна прямая,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параллельная данной.</a:t>
            </a:r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2941622" y="3140025"/>
            <a:ext cx="144462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3" name="Freeform 23"/>
          <p:cNvSpPr>
            <a:spLocks/>
          </p:cNvSpPr>
          <p:nvPr/>
        </p:nvSpPr>
        <p:spPr bwMode="auto">
          <a:xfrm>
            <a:off x="493697" y="2420888"/>
            <a:ext cx="4725987" cy="1652587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2868597" y="25637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728046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1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7" grpId="0" animBg="1"/>
      <p:bldP spid="1638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WordArt 2"/>
          <p:cNvSpPr>
            <a:spLocks noChangeArrowheads="1" noChangeShapeType="1" noTextEdit="1"/>
          </p:cNvSpPr>
          <p:nvPr/>
        </p:nvSpPr>
        <p:spPr bwMode="auto">
          <a:xfrm>
            <a:off x="685800" y="188640"/>
            <a:ext cx="7790540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 из аксиомы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параллельных прямых.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74" name="AutoShape 10"/>
          <p:cNvSpPr>
            <a:spLocks noChangeArrowheads="1"/>
          </p:cNvSpPr>
          <p:nvPr/>
        </p:nvSpPr>
        <p:spPr bwMode="auto">
          <a:xfrm>
            <a:off x="1585912" y="4612482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</a:rPr>
              <a:t>Если прямая пересекает одну из двух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параллельных прямых, то она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пересекает и другую.</a:t>
            </a:r>
          </a:p>
        </p:txBody>
      </p:sp>
      <p:sp>
        <p:nvSpPr>
          <p:cNvPr id="164878" name="Oval 14"/>
          <p:cNvSpPr>
            <a:spLocks noChangeArrowheads="1"/>
          </p:cNvSpPr>
          <p:nvPr/>
        </p:nvSpPr>
        <p:spPr bwMode="auto">
          <a:xfrm>
            <a:off x="179388" y="1268413"/>
            <a:ext cx="7207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b="1">
                <a:latin typeface="Times New Roman" pitchFamily="18" charset="0"/>
              </a:rPr>
              <a:t>1</a:t>
            </a:r>
            <a:r>
              <a:rPr lang="ru-RU" altLang="ru-RU" sz="3600" b="1" baseline="30000">
                <a:latin typeface="Times New Roman" pitchFamily="18" charset="0"/>
              </a:rPr>
              <a:t>0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1692275" y="177323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64888" name="Freeform 24"/>
          <p:cNvSpPr>
            <a:spLocks/>
          </p:cNvSpPr>
          <p:nvPr/>
        </p:nvSpPr>
        <p:spPr bwMode="auto">
          <a:xfrm>
            <a:off x="468313" y="2133600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395288" y="32131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323850" y="4508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4891" name="Freeform 27"/>
          <p:cNvSpPr>
            <a:spLocks/>
          </p:cNvSpPr>
          <p:nvPr/>
        </p:nvSpPr>
        <p:spPr bwMode="auto">
          <a:xfrm>
            <a:off x="396408" y="2959894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92" name="Freeform 28"/>
          <p:cNvSpPr>
            <a:spLocks/>
          </p:cNvSpPr>
          <p:nvPr/>
        </p:nvSpPr>
        <p:spPr bwMode="auto">
          <a:xfrm>
            <a:off x="1625600" y="2108200"/>
            <a:ext cx="1938288" cy="2040880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5724128" y="1537872"/>
            <a:ext cx="13335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 i="1" dirty="0">
                <a:latin typeface="Times New Roman" pitchFamily="18" charset="0"/>
              </a:rPr>
              <a:t>a</a:t>
            </a:r>
            <a:r>
              <a:rPr lang="en-US" altLang="ru-RU" sz="4400" b="1" dirty="0">
                <a:latin typeface="Times New Roman" pitchFamily="18" charset="0"/>
              </a:rPr>
              <a:t> </a:t>
            </a:r>
            <a:r>
              <a:rPr lang="en-US" altLang="ru-RU" sz="4400" b="1" dirty="0">
                <a:latin typeface="Times New Roman" pitchFamily="18" charset="0"/>
                <a:cs typeface="Arial" charset="0"/>
              </a:rPr>
              <a:t>ıı </a:t>
            </a:r>
            <a:r>
              <a:rPr lang="en-US" altLang="ru-RU" sz="4400" b="1" i="1" dirty="0">
                <a:latin typeface="Times New Roman" pitchFamily="18" charset="0"/>
                <a:cs typeface="Arial" charset="0"/>
              </a:rPr>
              <a:t>b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893" y="1773238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81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animBg="1"/>
      <p:bldP spid="164882" grpId="0"/>
      <p:bldP spid="164892" grpId="0" animBg="1"/>
      <p:bldP spid="1648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632327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Следствие из аксиомы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параллельных прямых.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1585912" y="4433028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itchFamily="18" charset="0"/>
              </a:rPr>
              <a:t>Если две прямые параллельны третьей  прямой,</a:t>
            </a:r>
          </a:p>
          <a:p>
            <a:pPr algn="ctr"/>
            <a:r>
              <a:rPr lang="ru-RU" altLang="ru-RU" sz="2400" b="1">
                <a:latin typeface="Times New Roman" pitchFamily="18" charset="0"/>
              </a:rPr>
              <a:t>то они параллельны.</a:t>
            </a:r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179388" y="1268413"/>
            <a:ext cx="7207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b="1">
                <a:latin typeface="Times New Roman" pitchFamily="18" charset="0"/>
              </a:rPr>
              <a:t>2</a:t>
            </a:r>
            <a:r>
              <a:rPr lang="ru-RU" altLang="ru-RU" sz="3600" b="1" baseline="30000">
                <a:latin typeface="Times New Roman" pitchFamily="18" charset="0"/>
              </a:rPr>
              <a:t>0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323850" y="350043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65904" name="Freeform 16"/>
          <p:cNvSpPr>
            <a:spLocks/>
          </p:cNvSpPr>
          <p:nvPr/>
        </p:nvSpPr>
        <p:spPr bwMode="auto">
          <a:xfrm>
            <a:off x="468313" y="1412875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395288" y="24923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468313" y="41497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5908" name="Freeform 20"/>
          <p:cNvSpPr>
            <a:spLocks/>
          </p:cNvSpPr>
          <p:nvPr/>
        </p:nvSpPr>
        <p:spPr bwMode="auto">
          <a:xfrm>
            <a:off x="468313" y="2420938"/>
            <a:ext cx="4725987" cy="1652587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10" name="Freeform 22"/>
          <p:cNvSpPr>
            <a:spLocks/>
          </p:cNvSpPr>
          <p:nvPr/>
        </p:nvSpPr>
        <p:spPr bwMode="auto">
          <a:xfrm>
            <a:off x="611188" y="3068638"/>
            <a:ext cx="4725987" cy="1652587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5724128" y="1486527"/>
            <a:ext cx="13335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 i="1" dirty="0">
                <a:latin typeface="Times New Roman" pitchFamily="18" charset="0"/>
              </a:rPr>
              <a:t>a</a:t>
            </a:r>
            <a:r>
              <a:rPr lang="en-US" altLang="ru-RU" sz="4400" b="1" dirty="0">
                <a:latin typeface="Times New Roman" pitchFamily="18" charset="0"/>
              </a:rPr>
              <a:t> </a:t>
            </a:r>
            <a:r>
              <a:rPr lang="en-US" altLang="ru-RU" sz="4400" b="1" dirty="0">
                <a:latin typeface="Times New Roman" pitchFamily="18" charset="0"/>
                <a:cs typeface="Arial" charset="0"/>
              </a:rPr>
              <a:t>ıı </a:t>
            </a:r>
            <a:r>
              <a:rPr lang="en-US" altLang="ru-RU" sz="4400" b="1" i="1" dirty="0">
                <a:latin typeface="Times New Roman" pitchFamily="18" charset="0"/>
                <a:cs typeface="Arial" charset="0"/>
              </a:rPr>
              <a:t>b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893" y="1773238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18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xit" presetSubtype="4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7" grpId="0"/>
      <p:bldP spid="165897" grpId="1"/>
      <p:bldP spid="165897" grpId="2"/>
      <p:bldP spid="165897" grpId="3"/>
      <p:bldP spid="165904" grpId="0" animBg="1"/>
      <p:bldP spid="165904" grpId="1" animBg="1"/>
      <p:bldP spid="165904" grpId="2" animBg="1"/>
      <p:bldP spid="165905" grpId="0"/>
      <p:bldP spid="165905" grpId="1"/>
      <p:bldP spid="165905" grpId="2"/>
      <p:bldP spid="165906" grpId="0"/>
      <p:bldP spid="165908" grpId="0" animBg="1"/>
      <p:bldP spid="165908" grpId="1" animBg="1"/>
      <p:bldP spid="165908" grpId="2" animBg="1"/>
      <p:bldP spid="165908" grpId="3" animBg="1"/>
      <p:bldP spid="165910" grpId="0" animBg="1"/>
      <p:bldP spid="1659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428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Теоретический тест</a:t>
            </a:r>
            <a:r>
              <a:rPr lang="ru-RU" altLang="ru-RU" sz="4000" smtClean="0">
                <a:solidFill>
                  <a:schemeClr val="tx1"/>
                </a:solidFill>
              </a:rPr>
              <a:t> </a:t>
            </a:r>
            <a:br>
              <a:rPr lang="ru-RU" altLang="ru-RU" sz="4000" smtClean="0">
                <a:solidFill>
                  <a:schemeClr val="tx1"/>
                </a:solidFill>
              </a:rPr>
            </a:br>
            <a:r>
              <a:rPr lang="ru-RU" altLang="ru-RU" sz="4000" smtClean="0">
                <a:solidFill>
                  <a:schemeClr val="tx1"/>
                </a:solidFill>
              </a:rPr>
              <a:t>(</a:t>
            </a:r>
            <a:r>
              <a:rPr lang="ru-RU" altLang="ru-RU" sz="3200" smtClean="0">
                <a:solidFill>
                  <a:schemeClr val="tx1"/>
                </a:solidFill>
              </a:rPr>
              <a:t>с последующей самопроверкой)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357313"/>
            <a:ext cx="7772400" cy="53578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1. Выпишите  лишние слова в скобках:</a:t>
            </a:r>
          </a:p>
          <a:p>
            <a:pPr marL="609600" indent="-609600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    Аксиома – это (</a:t>
            </a:r>
            <a:r>
              <a:rPr lang="ru-RU" sz="2000" i="1" dirty="0" smtClean="0"/>
              <a:t>очевидные, принятые, исходные</a:t>
            </a:r>
            <a:r>
              <a:rPr lang="ru-RU" sz="2000" dirty="0" smtClean="0"/>
              <a:t>) положения геометрии, не требующие (</a:t>
            </a:r>
            <a:r>
              <a:rPr lang="ru-RU" sz="2000" i="1" dirty="0" smtClean="0"/>
              <a:t>объяснений, доказательств, обоснований</a:t>
            </a:r>
            <a:r>
              <a:rPr lang="ru-RU" sz="2000" dirty="0" smtClean="0"/>
              <a:t>).</a:t>
            </a:r>
          </a:p>
          <a:p>
            <a:pPr marL="609600" indent="-609600"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2. Выбрать окончание формулировки аксиомы параллельных прямых: Через точку, не лежащую на данной прямой, проходит:</a:t>
            </a:r>
          </a:p>
          <a:p>
            <a:pPr marL="609600" indent="-609600"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    а) только одна прямая параллельная данной;</a:t>
            </a:r>
          </a:p>
          <a:p>
            <a:pPr marL="609600" indent="-609600"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    б) всегда проходит прямая параллельная данной;</a:t>
            </a:r>
          </a:p>
          <a:p>
            <a:pPr marL="609600" indent="-609600"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    в) только одна прямая, не пресекающаяся с данной.</a:t>
            </a:r>
          </a:p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3. Указать правильный ответ на вопрос:</a:t>
            </a:r>
          </a:p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Если через точку, лежащую вне прямой, проведено несколько прямых, то сколько из них пересекаются с исходной прямой?</a:t>
            </a:r>
          </a:p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а) Неизвестно, так как не сказано, сколько прямых проведено через точку;</a:t>
            </a:r>
          </a:p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б) Все, кроме параллельной прямой;</a:t>
            </a:r>
          </a:p>
          <a:p>
            <a:pPr algn="just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/>
              <a:t>в) Все, которые имеют на рисунке точку пересечения  с исходной прямой</a:t>
            </a:r>
            <a:r>
              <a:rPr lang="ru-RU" sz="16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81133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3375"/>
            <a:ext cx="7772400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Monotype Sorts" pitchFamily="2" charset="2"/>
              <a:buNone/>
            </a:pPr>
            <a:endParaRPr lang="ru-RU" altLang="ru-RU" sz="1800" smtClean="0"/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4. Указать следствия аксиомы параллельных прямых: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а) Если отрезок или луч, пересекает одну из параллельных прямых, то он и пересекает другую;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б) Если две прямые параллельны третьей прямой, то они параллельны друг другу;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в) Если прямая пересекает одну из двух параллельных прямых, то она пересекает и другую;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г) Если три прямые параллельны, то любые две из них  параллельны друг другу;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д) Если две прямые не параллельные третьей прямой, то они не параллельны между собой;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е) Если прямая пересекает одну из двух параллельных прямых, то она не может и пересекать прямую;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1800" smtClean="0"/>
              <a:t>ж) Если две прямые параллельны третьей прямой, то они не могут быть не параллельны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316304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6870700" cy="86518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tx1"/>
                </a:solidFill>
              </a:rPr>
              <a:t>Теоретический тест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696200" cy="4433887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altLang="ru-RU" smtClean="0"/>
              <a:t>Ответы: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2400" smtClean="0"/>
              <a:t>1.Следует вычеркнуть слова: </a:t>
            </a:r>
            <a:r>
              <a:rPr lang="ru-RU" altLang="ru-RU" sz="2400" i="1" smtClean="0"/>
              <a:t>очевидно, принятые, объяснений, обоснований;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2400" smtClean="0"/>
              <a:t>2. а;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2400" smtClean="0"/>
              <a:t>3.б;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altLang="ru-RU" sz="2400" smtClean="0"/>
              <a:t>4.б,в,е,ж;</a:t>
            </a:r>
          </a:p>
        </p:txBody>
      </p:sp>
    </p:spTree>
    <p:extLst>
      <p:ext uri="{BB962C8B-B14F-4D97-AF65-F5344CB8AC3E}">
        <p14:creationId xmlns:p14="http://schemas.microsoft.com/office/powerpoint/2010/main" val="95209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862806" y="267482"/>
            <a:ext cx="7634288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Параллельные прямые.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Определение.</a:t>
            </a: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5724525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64" name="AutoShape 24"/>
          <p:cNvSpPr>
            <a:spLocks noChangeArrowheads="1"/>
          </p:cNvSpPr>
          <p:nvPr/>
        </p:nvSpPr>
        <p:spPr bwMode="auto">
          <a:xfrm>
            <a:off x="1475655" y="4742406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itchFamily="18" charset="0"/>
              </a:rPr>
              <a:t>Две прямые на плоскости называются</a:t>
            </a:r>
          </a:p>
          <a:p>
            <a:pPr algn="ctr"/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ПАРАЛЛЕЛЬНЫМИ</a:t>
            </a:r>
            <a:r>
              <a:rPr lang="ru-RU" altLang="ru-RU" sz="2400" b="1">
                <a:latin typeface="Times New Roman" pitchFamily="18" charset="0"/>
              </a:rPr>
              <a:t>, если они не пересекаются.</a:t>
            </a:r>
          </a:p>
        </p:txBody>
      </p:sp>
      <p:sp>
        <p:nvSpPr>
          <p:cNvPr id="112668" name="Freeform 28"/>
          <p:cNvSpPr>
            <a:spLocks/>
          </p:cNvSpPr>
          <p:nvPr/>
        </p:nvSpPr>
        <p:spPr bwMode="auto">
          <a:xfrm>
            <a:off x="286409" y="1815390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395288" y="32131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323850" y="4508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>
            <a:off x="834656" y="2905919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9919" y="2005373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14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4" grpId="0" animBg="1"/>
      <p:bldP spid="112668" grpId="0" animBg="1"/>
      <p:bldP spid="112669" grpId="0"/>
      <p:bldP spid="112671" grpId="0"/>
      <p:bldP spid="112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576263" y="252747"/>
            <a:ext cx="8064127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Пары углов, образованные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 пересечении прямых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секущей.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411413" y="24923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979613" y="2708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268538" y="30686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692275" y="1773238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5219700" y="514512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635375" y="3860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2771775" y="28527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3203575" y="40767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3348038" y="35004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2916238" y="3644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11574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4711733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Накрест лежащие углы</a:t>
            </a:r>
          </a:p>
        </p:txBody>
      </p:sp>
      <p:sp>
        <p:nvSpPr>
          <p:cNvPr id="11574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216558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Односторонние углы</a:t>
            </a:r>
          </a:p>
        </p:txBody>
      </p:sp>
      <p:sp>
        <p:nvSpPr>
          <p:cNvPr id="11574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5719796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latin typeface="Times New Roman" pitchFamily="18" charset="0"/>
              </a:rPr>
              <a:t>Соответственные углы</a:t>
            </a:r>
          </a:p>
        </p:txBody>
      </p:sp>
      <p:sp>
        <p:nvSpPr>
          <p:cNvPr id="115745" name="Freeform 33"/>
          <p:cNvSpPr>
            <a:spLocks/>
          </p:cNvSpPr>
          <p:nvPr/>
        </p:nvSpPr>
        <p:spPr bwMode="auto">
          <a:xfrm>
            <a:off x="468313" y="2133600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395288" y="32131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323850" y="45085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15748" name="Freeform 36"/>
          <p:cNvSpPr>
            <a:spLocks/>
          </p:cNvSpPr>
          <p:nvPr/>
        </p:nvSpPr>
        <p:spPr bwMode="auto">
          <a:xfrm>
            <a:off x="468313" y="3429000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49" name="Freeform 37"/>
          <p:cNvSpPr>
            <a:spLocks/>
          </p:cNvSpPr>
          <p:nvPr/>
        </p:nvSpPr>
        <p:spPr bwMode="auto">
          <a:xfrm>
            <a:off x="1625600" y="2108200"/>
            <a:ext cx="2371725" cy="2487613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9919" y="2005373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Дата 3"/>
          <p:cNvSpPr txBox="1">
            <a:spLocks noGrp="1"/>
          </p:cNvSpPr>
          <p:nvPr/>
        </p:nvSpPr>
        <p:spPr bwMode="auto">
          <a:xfrm>
            <a:off x="395287" y="6326187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3276599" y="6408737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Номер слайда 4"/>
          <p:cNvSpPr txBox="1">
            <a:spLocks noGrp="1"/>
          </p:cNvSpPr>
          <p:nvPr/>
        </p:nvSpPr>
        <p:spPr bwMode="auto">
          <a:xfrm>
            <a:off x="8000999" y="6408737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42"/>
                  </p:tgtEl>
                </p:cond>
              </p:nextCondLst>
            </p:seq>
          </p:childTnLst>
        </p:cTn>
      </p:par>
    </p:tnLst>
    <p:bldLst>
      <p:bldP spid="115718" grpId="0"/>
      <p:bldP spid="115718" grpId="1"/>
      <p:bldP spid="115720" grpId="0"/>
      <p:bldP spid="115720" grpId="1"/>
      <p:bldP spid="115721" grpId="0"/>
      <p:bldP spid="115721" grpId="1"/>
      <p:bldP spid="115721" grpId="2"/>
      <p:bldP spid="115721" grpId="3"/>
      <p:bldP spid="115721" grpId="4"/>
      <p:bldP spid="115721" grpId="5"/>
      <p:bldP spid="115722" grpId="0"/>
      <p:bldP spid="115733" grpId="0"/>
      <p:bldP spid="115733" grpId="1"/>
      <p:bldP spid="115736" grpId="0"/>
      <p:bldP spid="115736" grpId="1"/>
      <p:bldP spid="115736" grpId="2"/>
      <p:bldP spid="115736" grpId="3"/>
      <p:bldP spid="115736" grpId="4"/>
      <p:bldP spid="115736" grpId="5"/>
      <p:bldP spid="115737" grpId="0"/>
      <p:bldP spid="115737" grpId="1"/>
      <p:bldP spid="115738" grpId="0"/>
      <p:bldP spid="115738" grpId="1"/>
      <p:bldP spid="115738" grpId="2"/>
      <p:bldP spid="115738" grpId="3"/>
      <p:bldP spid="115738" grpId="4"/>
      <p:bldP spid="115738" grpId="5"/>
      <p:bldP spid="115739" grpId="0"/>
      <p:bldP spid="115739" grpId="1"/>
      <p:bldP spid="115739" grpId="2"/>
      <p:bldP spid="115739" grpId="3"/>
      <p:bldP spid="115739" grpId="4"/>
      <p:bldP spid="115739" grpId="5"/>
      <p:bldP spid="115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WordArt 2"/>
          <p:cNvSpPr>
            <a:spLocks noChangeArrowheads="1" noChangeShapeType="1" noTextEdit="1"/>
          </p:cNvSpPr>
          <p:nvPr/>
        </p:nvSpPr>
        <p:spPr bwMode="auto">
          <a:xfrm>
            <a:off x="443982" y="332656"/>
            <a:ext cx="8555550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Признак параллельности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двух прямых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накрест лежащим углам.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264747" y="296566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699868" y="1555326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2966693" y="27189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501108" y="3051704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601075" y="342698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54644" name="Freeform 20"/>
          <p:cNvSpPr>
            <a:spLocks/>
          </p:cNvSpPr>
          <p:nvPr/>
        </p:nvSpPr>
        <p:spPr bwMode="auto">
          <a:xfrm>
            <a:off x="475906" y="1915688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402881" y="299518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331443" y="429058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54647" name="Freeform 23"/>
          <p:cNvSpPr>
            <a:spLocks/>
          </p:cNvSpPr>
          <p:nvPr/>
        </p:nvSpPr>
        <p:spPr bwMode="auto">
          <a:xfrm>
            <a:off x="475906" y="3211088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48" name="Freeform 24"/>
          <p:cNvSpPr>
            <a:spLocks/>
          </p:cNvSpPr>
          <p:nvPr/>
        </p:nvSpPr>
        <p:spPr bwMode="auto">
          <a:xfrm>
            <a:off x="1633193" y="1890288"/>
            <a:ext cx="2667000" cy="2768600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49" name="AutoShape 25"/>
          <p:cNvSpPr>
            <a:spLocks noChangeArrowheads="1"/>
          </p:cNvSpPr>
          <p:nvPr/>
        </p:nvSpPr>
        <p:spPr bwMode="auto">
          <a:xfrm>
            <a:off x="1425349" y="4942682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при пересечении двух прямых </a:t>
            </a:r>
            <a:r>
              <a:rPr lang="ru-RU" altLang="ru-RU" sz="2400" b="1" dirty="0" smtClean="0">
                <a:latin typeface="Times New Roman" pitchFamily="18" charset="0"/>
              </a:rPr>
              <a:t>секущей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НАКРЕСТ ЛЕЖАЩИЕ</a:t>
            </a:r>
            <a:r>
              <a:rPr lang="ru-RU" altLang="ru-RU" sz="2400" b="1" dirty="0" smtClean="0">
                <a:latin typeface="Times New Roman" pitchFamily="18" charset="0"/>
              </a:rPr>
              <a:t> углы равны,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то</a:t>
            </a:r>
            <a:r>
              <a:rPr lang="ru-RU" altLang="ru-RU" sz="2400" b="1" dirty="0" smtClean="0">
                <a:latin typeface="Times New Roman" pitchFamily="18" charset="0"/>
              </a:rPr>
              <a:t> прямые параллельны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154650" name="AutoShape 26"/>
          <p:cNvSpPr>
            <a:spLocks noChangeArrowheads="1"/>
          </p:cNvSpPr>
          <p:nvPr/>
        </p:nvSpPr>
        <p:spPr bwMode="auto">
          <a:xfrm rot="-5046565">
            <a:off x="2455184" y="2826822"/>
            <a:ext cx="92434" cy="430212"/>
          </a:xfrm>
          <a:prstGeom prst="moon">
            <a:avLst>
              <a:gd name="adj" fmla="val 519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51" name="AutoShape 27"/>
          <p:cNvSpPr>
            <a:spLocks noChangeArrowheads="1"/>
          </p:cNvSpPr>
          <p:nvPr/>
        </p:nvSpPr>
        <p:spPr bwMode="auto">
          <a:xfrm rot="6584036">
            <a:off x="3403310" y="3355710"/>
            <a:ext cx="141750" cy="430213"/>
          </a:xfrm>
          <a:prstGeom prst="moon">
            <a:avLst>
              <a:gd name="adj" fmla="val 51986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53" name="AutoShape 29"/>
          <p:cNvSpPr>
            <a:spLocks noChangeArrowheads="1"/>
          </p:cNvSpPr>
          <p:nvPr/>
        </p:nvSpPr>
        <p:spPr bwMode="auto">
          <a:xfrm rot="12622051">
            <a:off x="2860771" y="2669546"/>
            <a:ext cx="145256" cy="430213"/>
          </a:xfrm>
          <a:prstGeom prst="moon">
            <a:avLst>
              <a:gd name="adj" fmla="val 5198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54" name="AutoShape 30"/>
          <p:cNvSpPr>
            <a:spLocks noChangeArrowheads="1"/>
          </p:cNvSpPr>
          <p:nvPr/>
        </p:nvSpPr>
        <p:spPr bwMode="auto">
          <a:xfrm rot="1544290">
            <a:off x="2947138" y="3520434"/>
            <a:ext cx="189151" cy="430212"/>
          </a:xfrm>
          <a:prstGeom prst="moon">
            <a:avLst>
              <a:gd name="adj" fmla="val 5198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55" name="Text Box 31"/>
          <p:cNvSpPr txBox="1">
            <a:spLocks noChangeArrowheads="1"/>
          </p:cNvSpPr>
          <p:nvPr/>
        </p:nvSpPr>
        <p:spPr bwMode="auto">
          <a:xfrm>
            <a:off x="5758780" y="2122652"/>
            <a:ext cx="13335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 i="1" dirty="0">
                <a:latin typeface="Times New Roman" pitchFamily="18" charset="0"/>
              </a:rPr>
              <a:t>a</a:t>
            </a:r>
            <a:r>
              <a:rPr lang="en-US" altLang="ru-RU" sz="4400" b="1" dirty="0">
                <a:latin typeface="Times New Roman" pitchFamily="18" charset="0"/>
              </a:rPr>
              <a:t> </a:t>
            </a:r>
            <a:r>
              <a:rPr lang="en-US" altLang="ru-RU" sz="4400" b="1" dirty="0">
                <a:latin typeface="Times New Roman" pitchFamily="18" charset="0"/>
                <a:cs typeface="Arial" charset="0"/>
              </a:rPr>
              <a:t>ıı </a:t>
            </a:r>
            <a:r>
              <a:rPr lang="en-US" altLang="ru-RU" sz="4400" b="1" i="1" dirty="0">
                <a:latin typeface="Times New Roman" pitchFamily="18" charset="0"/>
                <a:cs typeface="Arial" charset="0"/>
              </a:rPr>
              <a:t>b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282136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20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5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0" grpId="1"/>
      <p:bldP spid="154631" grpId="0"/>
      <p:bldP spid="154635" grpId="0"/>
      <p:bldP spid="154635" grpId="1"/>
      <p:bldP spid="154637" grpId="0"/>
      <p:bldP spid="154637" grpId="1"/>
      <p:bldP spid="154638" grpId="0"/>
      <p:bldP spid="154638" grpId="1"/>
      <p:bldP spid="154648" grpId="0" animBg="1"/>
      <p:bldP spid="154649" grpId="0" animBg="1"/>
      <p:bldP spid="154650" grpId="0" animBg="1"/>
      <p:bldP spid="154650" grpId="1" animBg="1"/>
      <p:bldP spid="154651" grpId="0" animBg="1"/>
      <p:bldP spid="154651" grpId="1" animBg="1"/>
      <p:bldP spid="154653" grpId="0" animBg="1"/>
      <p:bldP spid="154653" grpId="1" animBg="1"/>
      <p:bldP spid="154654" grpId="0" animBg="1"/>
      <p:bldP spid="154654" grpId="1" animBg="1"/>
      <p:bldP spid="154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353469" y="235108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921669" y="2566987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210594" y="29273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34331" y="163195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3577431" y="37195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713831" y="27114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3145631" y="39354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3290094" y="33591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6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858294" y="35036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5</a:t>
            </a:r>
          </a:p>
        </p:txBody>
      </p:sp>
      <p:sp>
        <p:nvSpPr>
          <p:cNvPr id="157715" name="Freeform 19"/>
          <p:cNvSpPr>
            <a:spLocks/>
          </p:cNvSpPr>
          <p:nvPr/>
        </p:nvSpPr>
        <p:spPr bwMode="auto">
          <a:xfrm>
            <a:off x="410369" y="1992312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337344" y="30718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265906" y="436721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57718" name="Freeform 22"/>
          <p:cNvSpPr>
            <a:spLocks/>
          </p:cNvSpPr>
          <p:nvPr/>
        </p:nvSpPr>
        <p:spPr bwMode="auto">
          <a:xfrm>
            <a:off x="410369" y="3287712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19" name="Freeform 23"/>
          <p:cNvSpPr>
            <a:spLocks/>
          </p:cNvSpPr>
          <p:nvPr/>
        </p:nvSpPr>
        <p:spPr bwMode="auto">
          <a:xfrm>
            <a:off x="1567656" y="1966912"/>
            <a:ext cx="2371725" cy="2487613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20" name="AutoShape 24"/>
          <p:cNvSpPr>
            <a:spLocks noChangeArrowheads="1"/>
          </p:cNvSpPr>
          <p:nvPr/>
        </p:nvSpPr>
        <p:spPr bwMode="auto">
          <a:xfrm>
            <a:off x="1546547" y="4768056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при пересечении двух прямых секущей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СООТВЕТСТВЕННЫЕ</a:t>
            </a:r>
            <a:r>
              <a:rPr lang="ru-RU" altLang="ru-RU" sz="2400" b="1" dirty="0">
                <a:latin typeface="Times New Roman" pitchFamily="18" charset="0"/>
              </a:rPr>
              <a:t> углы равны.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то </a:t>
            </a:r>
            <a:r>
              <a:rPr lang="ru-RU" altLang="ru-RU" sz="2400" b="1" dirty="0">
                <a:latin typeface="Times New Roman" pitchFamily="18" charset="0"/>
              </a:rPr>
              <a:t>прямые параллельны</a:t>
            </a:r>
          </a:p>
        </p:txBody>
      </p:sp>
      <p:sp>
        <p:nvSpPr>
          <p:cNvPr id="157721" name="WordArt 25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647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Признак параллельности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двух прямых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соответственным углам.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5508104" y="2090738"/>
            <a:ext cx="13335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 i="1" dirty="0">
                <a:latin typeface="Times New Roman" pitchFamily="18" charset="0"/>
              </a:rPr>
              <a:t>a</a:t>
            </a:r>
            <a:r>
              <a:rPr lang="en-US" altLang="ru-RU" sz="4400" b="1" dirty="0">
                <a:latin typeface="Times New Roman" pitchFamily="18" charset="0"/>
              </a:rPr>
              <a:t> </a:t>
            </a:r>
            <a:r>
              <a:rPr lang="en-US" altLang="ru-RU" sz="4400" b="1" dirty="0">
                <a:latin typeface="Times New Roman" pitchFamily="18" charset="0"/>
                <a:cs typeface="Arial" charset="0"/>
              </a:rPr>
              <a:t>ıı </a:t>
            </a:r>
            <a:r>
              <a:rPr lang="en-US" altLang="ru-RU" sz="4400" b="1" i="1" dirty="0">
                <a:latin typeface="Times New Roman" pitchFamily="18" charset="0"/>
                <a:cs typeface="Arial" charset="0"/>
              </a:rPr>
              <a:t>b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9919" y="2005373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699" grpId="1"/>
      <p:bldP spid="157700" grpId="0"/>
      <p:bldP spid="157700" grpId="1"/>
      <p:bldP spid="157701" grpId="0"/>
      <p:bldP spid="157701" grpId="1"/>
      <p:bldP spid="157702" grpId="0"/>
      <p:bldP spid="157705" grpId="0"/>
      <p:bldP spid="157705" grpId="1"/>
      <p:bldP spid="157706" grpId="0"/>
      <p:bldP spid="157706" grpId="1"/>
      <p:bldP spid="157707" grpId="0"/>
      <p:bldP spid="157707" grpId="1"/>
      <p:bldP spid="157708" grpId="0"/>
      <p:bldP spid="157708" grpId="1"/>
      <p:bldP spid="157709" grpId="0"/>
      <p:bldP spid="157709" grpId="1"/>
      <p:bldP spid="157719" grpId="0" animBg="1"/>
      <p:bldP spid="157720" grpId="0" animBg="1"/>
      <p:bldP spid="1577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7705725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Признак параллельности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двух прямых</a:t>
            </a:r>
          </a:p>
          <a:p>
            <a:pPr algn="ctr"/>
            <a:r>
              <a:rPr lang="ru-RU" sz="3600" b="1" kern="10" dirty="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 односторонним углам.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268537" y="285287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1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692274" y="15574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с</a:t>
            </a:r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5219700" y="5662613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771774" y="263697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348037" y="328467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2916237" y="3429139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161804" name="Freeform 12"/>
          <p:cNvSpPr>
            <a:spLocks/>
          </p:cNvSpPr>
          <p:nvPr/>
        </p:nvSpPr>
        <p:spPr bwMode="auto">
          <a:xfrm>
            <a:off x="468312" y="1917839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395287" y="2997339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323849" y="4292739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itchFamily="18" charset="0"/>
              </a:rPr>
              <a:t>b</a:t>
            </a: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161807" name="Freeform 15"/>
          <p:cNvSpPr>
            <a:spLocks/>
          </p:cNvSpPr>
          <p:nvPr/>
        </p:nvSpPr>
        <p:spPr bwMode="auto">
          <a:xfrm>
            <a:off x="468312" y="3213239"/>
            <a:ext cx="4725987" cy="1652588"/>
          </a:xfrm>
          <a:custGeom>
            <a:avLst/>
            <a:gdLst>
              <a:gd name="T0" fmla="*/ 0 w 3531"/>
              <a:gd name="T1" fmla="*/ 1268 h 1268"/>
              <a:gd name="T2" fmla="*/ 3531 w 3531"/>
              <a:gd name="T3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8" name="Freeform 16"/>
          <p:cNvSpPr>
            <a:spLocks/>
          </p:cNvSpPr>
          <p:nvPr/>
        </p:nvSpPr>
        <p:spPr bwMode="auto">
          <a:xfrm>
            <a:off x="1625598" y="1892439"/>
            <a:ext cx="2586361" cy="2659856"/>
          </a:xfrm>
          <a:custGeom>
            <a:avLst/>
            <a:gdLst>
              <a:gd name="T0" fmla="*/ 0 w 1680"/>
              <a:gd name="T1" fmla="*/ 0 h 1744"/>
              <a:gd name="T2" fmla="*/ 1680 w 1680"/>
              <a:gd name="T3" fmla="*/ 1744 h 1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1367237" y="4576405"/>
            <a:ext cx="7273925" cy="14398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Если</a:t>
            </a:r>
            <a:r>
              <a:rPr lang="ru-RU" altLang="ru-RU" sz="2400" b="1" dirty="0">
                <a:latin typeface="Times New Roman" pitchFamily="18" charset="0"/>
              </a:rPr>
              <a:t> при пересечении двух прямых секущей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</a:rPr>
              <a:t>сумма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 ОДНОСТОРОННИХ</a:t>
            </a:r>
            <a:r>
              <a:rPr lang="ru-RU" altLang="ru-RU" sz="2400" b="1" dirty="0">
                <a:latin typeface="Times New Roman" pitchFamily="18" charset="0"/>
              </a:rPr>
              <a:t> углов равна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</a:rPr>
              <a:t>180</a:t>
            </a:r>
            <a:r>
              <a:rPr lang="ru-RU" altLang="ru-RU" sz="2400" b="1" baseline="30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ru-RU" altLang="ru-RU" sz="2400" b="1" dirty="0">
                <a:latin typeface="Times New Roman" pitchFamily="18" charset="0"/>
              </a:rPr>
              <a:t>,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то</a:t>
            </a:r>
            <a:r>
              <a:rPr lang="ru-RU" altLang="ru-RU" sz="2400" b="1" dirty="0">
                <a:latin typeface="Times New Roman" pitchFamily="18" charset="0"/>
              </a:rPr>
              <a:t> прямые параллельны</a:t>
            </a:r>
          </a:p>
        </p:txBody>
      </p:sp>
      <p:sp>
        <p:nvSpPr>
          <p:cNvPr id="161810" name="AutoShape 18"/>
          <p:cNvSpPr>
            <a:spLocks/>
          </p:cNvSpPr>
          <p:nvPr/>
        </p:nvSpPr>
        <p:spPr bwMode="auto">
          <a:xfrm rot="-2332356">
            <a:off x="2339974" y="3068777"/>
            <a:ext cx="296863" cy="1008062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1811" name="AutoShape 19"/>
          <p:cNvSpPr>
            <a:spLocks/>
          </p:cNvSpPr>
          <p:nvPr/>
        </p:nvSpPr>
        <p:spPr bwMode="auto">
          <a:xfrm rot="8554354">
            <a:off x="3348037" y="2565539"/>
            <a:ext cx="296862" cy="100806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5724128" y="1727200"/>
            <a:ext cx="13335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 i="1" dirty="0">
                <a:latin typeface="Times New Roman" pitchFamily="18" charset="0"/>
              </a:rPr>
              <a:t>a</a:t>
            </a:r>
            <a:r>
              <a:rPr lang="en-US" altLang="ru-RU" sz="4400" b="1" dirty="0">
                <a:latin typeface="Times New Roman" pitchFamily="18" charset="0"/>
              </a:rPr>
              <a:t> </a:t>
            </a:r>
            <a:r>
              <a:rPr lang="en-US" altLang="ru-RU" sz="4400" b="1" dirty="0">
                <a:latin typeface="Times New Roman" pitchFamily="18" charset="0"/>
                <a:cs typeface="Arial" charset="0"/>
              </a:rPr>
              <a:t>ıı </a:t>
            </a:r>
            <a:r>
              <a:rPr lang="en-US" altLang="ru-RU" sz="4400" b="1" i="1" dirty="0">
                <a:latin typeface="Times New Roman" pitchFamily="18" charset="0"/>
                <a:cs typeface="Arial" charset="0"/>
              </a:rPr>
              <a:t>b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962" y="1845020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7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  <p:bldP spid="161796" grpId="0"/>
      <p:bldP spid="161799" grpId="0"/>
      <p:bldP spid="161800" grpId="0"/>
      <p:bldP spid="161801" grpId="0"/>
      <p:bldP spid="161808" grpId="0" animBg="1"/>
      <p:bldP spid="161809" grpId="0" animBg="1"/>
      <p:bldP spid="161810" grpId="0" animBg="1"/>
      <p:bldP spid="161811" grpId="0" animBg="1"/>
      <p:bldP spid="1618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5"/>
          <p:cNvSpPr>
            <a:spLocks noGrp="1"/>
          </p:cNvSpPr>
          <p:nvPr>
            <p:ph idx="1"/>
          </p:nvPr>
        </p:nvSpPr>
        <p:spPr>
          <a:xfrm>
            <a:off x="152399" y="260648"/>
            <a:ext cx="8229600" cy="4560168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то, что дано                                 требуется</a:t>
            </a:r>
          </a:p>
          <a:p>
            <a:pPr algn="ctr"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доказать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00399" y="336848"/>
            <a:ext cx="2057400" cy="1371600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0033CC"/>
                </a:solidFill>
              </a:rPr>
              <a:t>Теорема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66898" y="1708448"/>
            <a:ext cx="1790701" cy="515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00599" y="1708448"/>
            <a:ext cx="1635224" cy="515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914398" y="2223953"/>
            <a:ext cx="1905000" cy="1295400"/>
          </a:xfrm>
          <a:prstGeom prst="snip2Diag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Условие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333998" y="2300153"/>
            <a:ext cx="2438400" cy="1295400"/>
          </a:xfrm>
          <a:prstGeom prst="snip2Diag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505198" y="2604953"/>
            <a:ext cx="12192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2762" y="494116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Теорема, обратная данной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–такая теорема, в которой условием является заключение данной теоремы, а заключением – условие данной теоремы.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56" y="78393"/>
            <a:ext cx="1436230" cy="22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44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5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endParaRPr lang="ru-RU" altLang="ru-RU" dirty="0" smtClean="0"/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то, что дано                           требуется</a:t>
            </a:r>
          </a:p>
          <a:p>
            <a:pPr algn="ctr"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доказать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71800" y="381000"/>
            <a:ext cx="2971800" cy="1371600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0033CC"/>
                </a:solidFill>
              </a:rPr>
              <a:t>Теорема, обратная данной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057400" y="1752600"/>
            <a:ext cx="15240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105400" y="1828800"/>
            <a:ext cx="1295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914400" y="2971800"/>
            <a:ext cx="2438400" cy="1295400"/>
          </a:xfrm>
          <a:prstGeom prst="snip2Diag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Заключение</a:t>
            </a:r>
          </a:p>
          <a:p>
            <a:pPr algn="ctr">
              <a:defRPr/>
            </a:pP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562600" y="3048000"/>
            <a:ext cx="2438400" cy="1295400"/>
          </a:xfrm>
          <a:prstGeom prst="snip2Diag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Условие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733800" y="3352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606994" cy="24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3"/>
          <p:cNvSpPr txBox="1">
            <a:spLocks noGrp="1"/>
          </p:cNvSpPr>
          <p:nvPr/>
        </p:nvSpPr>
        <p:spPr bwMode="auto">
          <a:xfrm>
            <a:off x="395288" y="6165850"/>
            <a:ext cx="1223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4FE622-8FC9-4897-970F-2B6F68D54344}" type="datetime1">
              <a:rPr lang="ru-RU" altLang="ru-RU" sz="1200" smtClean="0">
                <a:solidFill>
                  <a:srgbClr val="00206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10.01.2015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3276600" y="6248400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i="1" smtClean="0">
                <a:solidFill>
                  <a:srgbClr val="002060"/>
                </a:solidFill>
                <a:cs typeface="Arial" charset="0"/>
              </a:rPr>
              <a:t>Логинова Н.В.   МБОУ «СОШ №16»</a:t>
            </a:r>
            <a:endParaRPr lang="ru-RU" altLang="ru-RU" sz="1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Номер слайда 4"/>
          <p:cNvSpPr txBox="1">
            <a:spLocks noGrp="1"/>
          </p:cNvSpPr>
          <p:nvPr/>
        </p:nvSpPr>
        <p:spPr bwMode="auto">
          <a:xfrm>
            <a:off x="8001000" y="6248400"/>
            <a:ext cx="73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49A202D-D6F7-474D-8BAA-9A7FADF25F74}" type="slidenum">
              <a:rPr lang="ru-RU" altLang="ru-RU" sz="1200" smtClean="0">
                <a:solidFill>
                  <a:srgbClr val="00206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u-RU" altLang="ru-RU" sz="120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1393</Words>
  <Application>Microsoft Office PowerPoint</Application>
  <PresentationFormat>Экран (4:3)</PresentationFormat>
  <Paragraphs>357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Оформление по умолчанию</vt:lpstr>
      <vt:lpstr>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параллельных прямых</vt:lpstr>
      <vt:lpstr>Сравнительная таблица.</vt:lpstr>
      <vt:lpstr>Замечание.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Теоретический тест  (с последующей самопроверкой)</vt:lpstr>
      <vt:lpstr>Презентация PowerPoint</vt:lpstr>
      <vt:lpstr>Теоретический тест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17</cp:revision>
  <dcterms:created xsi:type="dcterms:W3CDTF">2015-01-08T21:39:46Z</dcterms:created>
  <dcterms:modified xsi:type="dcterms:W3CDTF">2015-01-10T02:05:38Z</dcterms:modified>
</cp:coreProperties>
</file>