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0" r:id="rId6"/>
    <p:sldId id="261" r:id="rId7"/>
    <p:sldId id="258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703FB27-318A-4FDD-BED2-923EE68986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037472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9E2DFFD-CC75-479F-9B2D-2EBE0B88B4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123042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30FA786-E344-4FB2-BEAF-D5DF2D711F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381928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3752D26-8E70-493C-A2ED-60DBAA586F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730885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036DB75-2EE7-46C9-9B29-6679E95D1B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154014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E1942E0-CB39-4AA5-ADAD-2B91C31974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167272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DCBA9DE-C02D-49F4-A14A-2491EA9789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881285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DFAE7A0-1DD5-4606-BDC3-F9FC9F408C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529793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DC719AA-7CAA-4FCA-A18B-72B8E60ACD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328329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E956AB2-4D94-4243-AAF5-FD0010499B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515214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015B97F-17D0-4513-BF27-8E27CC4026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429284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790758A-8759-43C3-9F05-2D5E231E0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8614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08273DE-37EF-413C-AB9C-686F14A36C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971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5000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D64354-7878-4CEF-98AF-BFB95DD7038F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009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40;&#1050;&#1057;&#1048;&#1054;&#1052;&#1067;%20&#1043;&#1045;&#1054;&#1052;&#1045;&#1058;&#1056;&#1048;&#1048;.avi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 txBox="1">
            <a:spLocks/>
          </p:cNvSpPr>
          <p:nvPr/>
        </p:nvSpPr>
        <p:spPr bwMode="auto">
          <a:xfrm>
            <a:off x="673585" y="2204864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800" b="1" i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Аксиома параллельных </a:t>
            </a:r>
            <a:r>
              <a:rPr lang="ru-RU" altLang="ru-RU" sz="4800" b="1" i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прямых</a:t>
            </a:r>
            <a:endParaRPr lang="ru-RU" altLang="ru-RU" sz="4800" b="1" dirty="0" smtClean="0">
              <a:solidFill>
                <a:srgbClr val="215968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" name="Дата 3"/>
          <p:cNvSpPr txBox="1">
            <a:spLocks noGrp="1"/>
          </p:cNvSpPr>
          <p:nvPr/>
        </p:nvSpPr>
        <p:spPr bwMode="auto">
          <a:xfrm>
            <a:off x="539750" y="333375"/>
            <a:ext cx="2305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395DF1C1-C094-416F-A80F-DF979DD7176F}" type="datetime1">
              <a:rPr lang="ru-RU" altLang="ru-RU" b="1" kern="0" smtClean="0">
                <a:solidFill>
                  <a:srgbClr val="005490"/>
                </a:solidFill>
                <a:cs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07.01.2015</a:t>
            </a:fld>
            <a:endParaRPr lang="en-US" altLang="ru-RU" b="1" kern="0" smtClean="0">
              <a:solidFill>
                <a:srgbClr val="005490"/>
              </a:solidFill>
              <a:cs typeface="Arial" charset="0"/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5580063" y="4652963"/>
            <a:ext cx="30956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219200" indent="-3048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8300" indent="-2667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95500" indent="-2667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52700" indent="-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009900" indent="-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67100" indent="-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924300" indent="-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b="1" dirty="0" smtClean="0">
                <a:solidFill>
                  <a:srgbClr val="006600"/>
                </a:solidFill>
                <a:latin typeface="Times New Roman" pitchFamily="18" charset="0"/>
                <a:cs typeface="Arial" charset="0"/>
              </a:rPr>
              <a:t>Логинова Н.В.</a:t>
            </a:r>
          </a:p>
          <a:p>
            <a:pPr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b="1" dirty="0" smtClean="0">
                <a:solidFill>
                  <a:srgbClr val="006600"/>
                </a:solidFill>
                <a:latin typeface="Times New Roman" pitchFamily="18" charset="0"/>
                <a:cs typeface="Arial" charset="0"/>
              </a:rPr>
              <a:t>учитель математики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</a:p>
          <a:p>
            <a:pPr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b="1" dirty="0" smtClean="0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МБОУ «СОШ № 16»</a:t>
            </a:r>
          </a:p>
          <a:p>
            <a:pPr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b="1" dirty="0" smtClean="0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г. Ижевска</a:t>
            </a:r>
          </a:p>
        </p:txBody>
      </p:sp>
      <p:pic>
        <p:nvPicPr>
          <p:cNvPr id="8" name="Рисунок 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365104"/>
            <a:ext cx="2958157" cy="173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000000">
                <a:satMod val="175000"/>
                <a:alpha val="40000"/>
              </a:srgbClr>
            </a:glow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4148411" y="404664"/>
            <a:ext cx="2409354" cy="1648019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148064" y="265411"/>
            <a:ext cx="2736304" cy="182880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0804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539750" y="2565400"/>
            <a:ext cx="172878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1187450" y="1700213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11188" y="11969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i="1"/>
              <a:t>М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851025" y="2276475"/>
            <a:ext cx="344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i="1"/>
              <a:t>а</a:t>
            </a:r>
          </a:p>
        </p:txBody>
      </p:sp>
      <p:sp>
        <p:nvSpPr>
          <p:cNvPr id="7176" name="Line 12"/>
          <p:cNvSpPr>
            <a:spLocks noChangeShapeType="1"/>
          </p:cNvSpPr>
          <p:nvPr/>
        </p:nvSpPr>
        <p:spPr bwMode="auto">
          <a:xfrm>
            <a:off x="4284663" y="4048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7" name="Line 14"/>
          <p:cNvSpPr>
            <a:spLocks noChangeShapeType="1"/>
          </p:cNvSpPr>
          <p:nvPr/>
        </p:nvSpPr>
        <p:spPr bwMode="auto">
          <a:xfrm>
            <a:off x="1187450" y="17732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282825" y="1484313"/>
            <a:ext cx="3444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i="1"/>
              <a:t>в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274763" y="1196975"/>
            <a:ext cx="344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i="1"/>
              <a:t>с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132138" y="872499"/>
            <a:ext cx="57610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dirty="0"/>
              <a:t>Докажем, что через точку М можно провести прямую, параллельную прямой </a:t>
            </a:r>
            <a:r>
              <a:rPr lang="ru-RU" altLang="ru-RU" sz="2000" i="1" dirty="0"/>
              <a:t>а</a:t>
            </a:r>
            <a:r>
              <a:rPr lang="ru-RU" altLang="ru-RU" sz="2000" dirty="0"/>
              <a:t>.</a:t>
            </a: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1187450" y="162877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1331913" y="16287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1187450" y="242093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1331913" y="2420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5" name="Text Box 24"/>
          <p:cNvSpPr txBox="1">
            <a:spLocks noChangeArrowheads="1"/>
          </p:cNvSpPr>
          <p:nvPr/>
        </p:nvSpPr>
        <p:spPr bwMode="auto">
          <a:xfrm>
            <a:off x="3708400" y="1989138"/>
            <a:ext cx="4953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7186" name="Text Box 25"/>
          <p:cNvSpPr txBox="1">
            <a:spLocks noChangeArrowheads="1"/>
          </p:cNvSpPr>
          <p:nvPr/>
        </p:nvSpPr>
        <p:spPr bwMode="auto">
          <a:xfrm>
            <a:off x="3722688" y="1989138"/>
            <a:ext cx="44497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7187" name="Text Box 26"/>
          <p:cNvSpPr txBox="1">
            <a:spLocks noChangeArrowheads="1"/>
          </p:cNvSpPr>
          <p:nvPr/>
        </p:nvSpPr>
        <p:spPr bwMode="auto">
          <a:xfrm>
            <a:off x="3708400" y="1989138"/>
            <a:ext cx="338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2952750" y="1650608"/>
            <a:ext cx="2447925" cy="1323439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 dirty="0"/>
              <a:t>    </a:t>
            </a:r>
            <a:r>
              <a:rPr lang="ru-RU" altLang="ru-RU" sz="2000" dirty="0"/>
              <a:t>Доказательство: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/>
              <a:t>      а </a:t>
            </a:r>
            <a:r>
              <a:rPr lang="ru-RU" altLang="ru-RU" sz="2000" dirty="0">
                <a:cs typeface="Arial" charset="0"/>
              </a:rPr>
              <a:t>┴ с   </a:t>
            </a:r>
            <a:r>
              <a:rPr lang="en-US" altLang="ru-RU" sz="2000" dirty="0" smtClean="0">
                <a:cs typeface="Arial" charset="0"/>
              </a:rPr>
              <a:t>=</a:t>
            </a:r>
            <a:r>
              <a:rPr lang="en-US" altLang="ru-RU" sz="2000" dirty="0" smtClean="0"/>
              <a:t>&gt;</a:t>
            </a:r>
            <a:r>
              <a:rPr lang="ru-RU" altLang="ru-RU" sz="2000" dirty="0"/>
              <a:t>а   </a:t>
            </a:r>
            <a:r>
              <a:rPr lang="ru-RU" altLang="ru-RU" sz="2000" dirty="0" smtClean="0"/>
              <a:t> в</a:t>
            </a:r>
            <a:endParaRPr lang="en-US" altLang="ru-RU" sz="2000" dirty="0"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>
                <a:cs typeface="Arial" charset="0"/>
              </a:rPr>
              <a:t>      в </a:t>
            </a:r>
            <a:r>
              <a:rPr lang="ru-RU" altLang="ru-RU" sz="2000" dirty="0"/>
              <a:t>┴ с</a:t>
            </a:r>
          </a:p>
        </p:txBody>
      </p:sp>
      <p:sp>
        <p:nvSpPr>
          <p:cNvPr id="7190" name="Line 29"/>
          <p:cNvSpPr>
            <a:spLocks noChangeShapeType="1"/>
          </p:cNvSpPr>
          <p:nvPr/>
        </p:nvSpPr>
        <p:spPr bwMode="auto">
          <a:xfrm>
            <a:off x="4176712" y="2082407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1" name="Line 32"/>
          <p:cNvSpPr>
            <a:spLocks noChangeShapeType="1"/>
          </p:cNvSpPr>
          <p:nvPr/>
        </p:nvSpPr>
        <p:spPr bwMode="auto">
          <a:xfrm>
            <a:off x="4608512" y="229830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2" name="Line 33"/>
          <p:cNvSpPr>
            <a:spLocks noChangeShapeType="1"/>
          </p:cNvSpPr>
          <p:nvPr/>
        </p:nvSpPr>
        <p:spPr bwMode="auto">
          <a:xfrm>
            <a:off x="4771223" y="2233220"/>
            <a:ext cx="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3" name="Line 34"/>
          <p:cNvSpPr>
            <a:spLocks noChangeShapeType="1"/>
          </p:cNvSpPr>
          <p:nvPr/>
        </p:nvSpPr>
        <p:spPr bwMode="auto">
          <a:xfrm>
            <a:off x="4896668" y="2233220"/>
            <a:ext cx="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4" name="Text Box 35"/>
          <p:cNvSpPr txBox="1">
            <a:spLocks noChangeArrowheads="1"/>
          </p:cNvSpPr>
          <p:nvPr/>
        </p:nvSpPr>
        <p:spPr bwMode="auto">
          <a:xfrm>
            <a:off x="6227763" y="2205038"/>
            <a:ext cx="25765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5580063" y="1649200"/>
            <a:ext cx="3313112" cy="923330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Можно ли через </a:t>
            </a:r>
            <a:r>
              <a:rPr lang="ru-RU" altLang="ru-RU" dirty="0" err="1"/>
              <a:t>т.М</a:t>
            </a:r>
            <a:r>
              <a:rPr lang="ru-RU" altLang="ru-RU" dirty="0"/>
              <a:t> провести</a:t>
            </a:r>
            <a:r>
              <a:rPr lang="ru-RU" altLang="ru-RU" dirty="0">
                <a:solidFill>
                  <a:schemeClr val="accent2"/>
                </a:solidFill>
              </a:rPr>
              <a:t> </a:t>
            </a:r>
            <a:r>
              <a:rPr lang="ru-RU" altLang="ru-RU" dirty="0">
                <a:solidFill>
                  <a:srgbClr val="FF0066"/>
                </a:solidFill>
              </a:rPr>
              <a:t>еще одну</a:t>
            </a:r>
            <a:r>
              <a:rPr lang="ru-RU" altLang="ru-RU" dirty="0">
                <a:solidFill>
                  <a:schemeClr val="accent2"/>
                </a:solidFill>
              </a:rPr>
              <a:t> </a:t>
            </a:r>
            <a:r>
              <a:rPr lang="ru-RU" altLang="ru-RU" dirty="0"/>
              <a:t>прямую , параллельную прямой   </a:t>
            </a:r>
            <a:r>
              <a:rPr lang="ru-RU" altLang="ru-RU" i="1" dirty="0"/>
              <a:t>а</a:t>
            </a:r>
            <a:r>
              <a:rPr lang="ru-RU" altLang="ru-RU" dirty="0"/>
              <a:t> </a:t>
            </a:r>
            <a:r>
              <a:rPr lang="ru-RU" altLang="ru-RU" dirty="0">
                <a:solidFill>
                  <a:srgbClr val="FF0066"/>
                </a:solidFill>
              </a:rPr>
              <a:t>?</a:t>
            </a:r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 flipH="1">
            <a:off x="250825" y="1196975"/>
            <a:ext cx="201771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2195513" y="962485"/>
            <a:ext cx="415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i="1" dirty="0" smtClean="0"/>
              <a:t>в</a:t>
            </a:r>
            <a:r>
              <a:rPr lang="ru-RU" altLang="ru-RU" sz="1100" i="1" dirty="0" smtClean="0"/>
              <a:t>1</a:t>
            </a:r>
            <a:endParaRPr lang="ru-RU" altLang="ru-RU" sz="1100" i="1" dirty="0"/>
          </a:p>
        </p:txBody>
      </p:sp>
      <p:sp>
        <p:nvSpPr>
          <p:cNvPr id="7198" name="Line 39"/>
          <p:cNvSpPr>
            <a:spLocks noChangeShapeType="1"/>
          </p:cNvSpPr>
          <p:nvPr/>
        </p:nvSpPr>
        <p:spPr bwMode="auto">
          <a:xfrm>
            <a:off x="6881662" y="2572530"/>
            <a:ext cx="0" cy="4015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4608512" y="3068960"/>
            <a:ext cx="4427661" cy="923330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Ч</a:t>
            </a:r>
            <a:r>
              <a:rPr lang="ru-RU" altLang="ru-RU" dirty="0" smtClean="0"/>
              <a:t>ерез </a:t>
            </a:r>
            <a:r>
              <a:rPr lang="ru-RU" altLang="ru-RU" dirty="0" err="1"/>
              <a:t>т.М</a:t>
            </a:r>
            <a:r>
              <a:rPr lang="ru-RU" altLang="ru-RU" dirty="0"/>
              <a:t> </a:t>
            </a:r>
            <a:r>
              <a:rPr lang="ru-RU" altLang="ru-RU" dirty="0">
                <a:solidFill>
                  <a:srgbClr val="FF0066"/>
                </a:solidFill>
              </a:rPr>
              <a:t>нельзя </a:t>
            </a:r>
            <a:r>
              <a:rPr lang="ru-RU" altLang="ru-RU" dirty="0"/>
              <a:t>провести прямую (отличную от прямой </a:t>
            </a:r>
            <a:r>
              <a:rPr lang="ru-RU" altLang="ru-RU" i="1" dirty="0"/>
              <a:t>в</a:t>
            </a:r>
            <a:r>
              <a:rPr lang="ru-RU" altLang="ru-RU" dirty="0"/>
              <a:t>), параллельную прямой  </a:t>
            </a:r>
            <a:r>
              <a:rPr lang="ru-RU" altLang="ru-RU" i="1" dirty="0"/>
              <a:t>а</a:t>
            </a:r>
            <a:r>
              <a:rPr lang="ru-RU" altLang="ru-RU" dirty="0"/>
              <a:t>.</a:t>
            </a:r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 flipH="1">
            <a:off x="2123374" y="3530625"/>
            <a:ext cx="2376617" cy="474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250822" y="4116521"/>
            <a:ext cx="3745111" cy="707886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dirty="0">
                <a:solidFill>
                  <a:srgbClr val="FF0000"/>
                </a:solidFill>
              </a:rPr>
              <a:t>Можно ли это утверждение доказать?</a:t>
            </a:r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 flipH="1">
            <a:off x="1600927" y="4824407"/>
            <a:ext cx="0" cy="2607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65" name="Line 45"/>
          <p:cNvSpPr>
            <a:spLocks noChangeShapeType="1"/>
          </p:cNvSpPr>
          <p:nvPr/>
        </p:nvSpPr>
        <p:spPr bwMode="auto">
          <a:xfrm flipV="1">
            <a:off x="1600927" y="5085184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04" name="Text Box 46"/>
          <p:cNvSpPr txBox="1">
            <a:spLocks noChangeArrowheads="1"/>
          </p:cNvSpPr>
          <p:nvPr/>
        </p:nvSpPr>
        <p:spPr bwMode="auto">
          <a:xfrm>
            <a:off x="698500" y="5661025"/>
            <a:ext cx="2433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250825" y="5136495"/>
            <a:ext cx="54737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dirty="0"/>
              <a:t>Ответ на этот непростой вопрос дал великий русский математик</a:t>
            </a: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1213903" y="1232694"/>
            <a:ext cx="0" cy="19446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611188" y="1735138"/>
            <a:ext cx="1944687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41" name="Заголовок 1"/>
          <p:cNvSpPr txBox="1">
            <a:spLocks/>
          </p:cNvSpPr>
          <p:nvPr/>
        </p:nvSpPr>
        <p:spPr bwMode="auto">
          <a:xfrm>
            <a:off x="395535" y="153521"/>
            <a:ext cx="8497639" cy="611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400" b="1" i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Аксиома параллельных </a:t>
            </a:r>
            <a:r>
              <a:rPr lang="ru-RU" altLang="ru-RU" sz="4400" b="1" i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прямых</a:t>
            </a:r>
            <a:endParaRPr lang="ru-RU" altLang="ru-RU" sz="4400" b="1" dirty="0" smtClean="0">
              <a:solidFill>
                <a:srgbClr val="215968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/>
          <a:srcRect b="18182"/>
          <a:stretch>
            <a:fillRect/>
          </a:stretch>
        </p:blipFill>
        <p:spPr bwMode="auto">
          <a:xfrm rot="317594">
            <a:off x="6395782" y="4323527"/>
            <a:ext cx="2317236" cy="20855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6">
                <a:lumMod val="40000"/>
                <a:lumOff val="6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2152380" y="5844381"/>
            <a:ext cx="40033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C00000"/>
                </a:solidFill>
                <a:latin typeface="Comic Sans MS" pitchFamily="66" charset="0"/>
              </a:rPr>
              <a:t>Николай </a:t>
            </a:r>
            <a:r>
              <a:rPr lang="ru-RU" b="1" i="1" dirty="0">
                <a:solidFill>
                  <a:srgbClr val="C00000"/>
                </a:solidFill>
                <a:latin typeface="Comic Sans MS" pitchFamily="66" charset="0"/>
              </a:rPr>
              <a:t>Иванович </a:t>
            </a:r>
            <a:r>
              <a:rPr lang="ru-RU" b="1" i="1" dirty="0" smtClean="0">
                <a:solidFill>
                  <a:srgbClr val="C00000"/>
                </a:solidFill>
                <a:latin typeface="Comic Sans MS" pitchFamily="66" charset="0"/>
              </a:rPr>
              <a:t>Лобачевский</a:t>
            </a:r>
          </a:p>
          <a:p>
            <a:pPr lvl="0" algn="ctr">
              <a:defRPr/>
            </a:pPr>
            <a:r>
              <a:rPr lang="ru-RU" b="1" i="1" dirty="0" smtClean="0">
                <a:solidFill>
                  <a:srgbClr val="C00000"/>
                </a:solidFill>
                <a:latin typeface="Comic Sans MS" pitchFamily="66" charset="0"/>
              </a:rPr>
              <a:t>1792-1856</a:t>
            </a:r>
            <a:endParaRPr lang="ru-RU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4" name="Дата 3"/>
          <p:cNvSpPr txBox="1">
            <a:spLocks noGrp="1"/>
          </p:cNvSpPr>
          <p:nvPr/>
        </p:nvSpPr>
        <p:spPr bwMode="auto">
          <a:xfrm>
            <a:off x="367860" y="6403914"/>
            <a:ext cx="1223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924FE622-8FC9-4897-970F-2B6F68D54344}" type="datetime1">
              <a:rPr lang="ru-RU" altLang="ru-RU" sz="1200" smtClean="0">
                <a:solidFill>
                  <a:srgbClr val="002060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07.01.2015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6" name="Номер слайда 4"/>
          <p:cNvSpPr txBox="1">
            <a:spLocks noGrp="1"/>
          </p:cNvSpPr>
          <p:nvPr/>
        </p:nvSpPr>
        <p:spPr bwMode="auto">
          <a:xfrm>
            <a:off x="7973572" y="6486464"/>
            <a:ext cx="7302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F49A202D-D6F7-474D-8BAA-9A7FADF25F74}" type="slidenum">
              <a:rPr lang="ru-RU" altLang="ru-RU" sz="1200" smtClean="0">
                <a:solidFill>
                  <a:srgbClr val="002060"/>
                </a:solidFill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993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0" dur="2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1" dur="2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6" dur="20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9" dur="2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2" dur="20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5129" grpId="0"/>
      <p:bldP spid="5130" grpId="0"/>
      <p:bldP spid="5136" grpId="0"/>
      <p:bldP spid="5137" grpId="0"/>
      <p:bldP spid="5138" grpId="0"/>
      <p:bldP spid="5140" grpId="0" animBg="1"/>
      <p:bldP spid="5141" grpId="0" animBg="1"/>
      <p:bldP spid="5142" grpId="0" animBg="1"/>
      <p:bldP spid="5143" grpId="0" animBg="1"/>
      <p:bldP spid="5148" grpId="0" animBg="1"/>
      <p:bldP spid="5156" grpId="0" animBg="1"/>
      <p:bldP spid="5157" grpId="0" animBg="1"/>
      <p:bldP spid="5158" grpId="0"/>
      <p:bldP spid="5160" grpId="0" animBg="1"/>
      <p:bldP spid="5161" grpId="0" animBg="1"/>
      <p:bldP spid="5162" grpId="0" animBg="1"/>
      <p:bldP spid="5164" grpId="0" animBg="1"/>
      <p:bldP spid="5165" grpId="0" animBg="1"/>
      <p:bldP spid="5167" grpId="0"/>
      <p:bldP spid="5133" grpId="0" animBg="1"/>
      <p:bldP spid="51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/>
          <a:lstStyle/>
          <a:p>
            <a:pPr lvl="0" eaLnBrk="1" hangingPunct="1"/>
            <a:r>
              <a:rPr lang="ru-RU" altLang="ru-RU" b="1" i="1" kern="1200" dirty="0">
                <a:solidFill>
                  <a:srgbClr val="002060"/>
                </a:solidFill>
                <a:latin typeface="Times New Roman" pitchFamily="18" charset="0"/>
                <a:ea typeface="+mn-ea"/>
                <a:cs typeface="Arial" charset="0"/>
              </a:rPr>
              <a:t>Аксиома параллельных </a:t>
            </a:r>
            <a:r>
              <a:rPr lang="ru-RU" altLang="ru-RU" b="1" i="1" kern="120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Arial" charset="0"/>
              </a:rPr>
              <a:t>прямых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712968" cy="1080120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точку, не лежащую на данной прямой, проходит только одна прямая, параллельная данной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323528" y="1916832"/>
            <a:ext cx="8568952" cy="410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179388"/>
            <a:r>
              <a:rPr lang="ru-RU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 tooltip="Примеры аксиом в геометрии"/>
              </a:rPr>
              <a:t>Аксио́ма</a:t>
            </a:r>
            <a:r>
              <a:rPr lang="ru-RU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исходное   утверждение, принимаемое истинным без доказательств, и которое в последующем служит «фундаментом» для построения какой-либо теории, дисциплины.</a:t>
            </a:r>
            <a:endParaRPr lang="en-US" sz="28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9388"/>
            <a:r>
              <a:rPr lang="ru-RU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Теоре́ма</a:t>
            </a:r>
            <a:r>
              <a:rPr lang="ru-RU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утверждение, для которого в рассматриваемой теории существует доказательство. </a:t>
            </a:r>
          </a:p>
          <a:p>
            <a:pPr marL="0" indent="179388"/>
            <a:r>
              <a:rPr lang="ru-RU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</a:t>
            </a:r>
            <a:r>
              <a:rPr lang="ru-RU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утверждение, которое выводится из теорем и аксиом. </a:t>
            </a:r>
            <a:endParaRPr lang="ru-RU" sz="28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Дата 3"/>
          <p:cNvSpPr txBox="1">
            <a:spLocks noGrp="1"/>
          </p:cNvSpPr>
          <p:nvPr/>
        </p:nvSpPr>
        <p:spPr bwMode="auto">
          <a:xfrm>
            <a:off x="395288" y="6165850"/>
            <a:ext cx="1223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924FE622-8FC9-4897-970F-2B6F68D54344}" type="datetime1">
              <a:rPr lang="ru-RU" altLang="ru-RU" sz="1200" smtClean="0">
                <a:solidFill>
                  <a:srgbClr val="002060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07.01.2015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6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000" b="1" i="1" smtClean="0">
                <a:solidFill>
                  <a:srgbClr val="002060"/>
                </a:solidFill>
                <a:cs typeface="Arial" charset="0"/>
              </a:rPr>
              <a:t>Логинова Н.В.   МБОУ «СОШ №16»</a:t>
            </a:r>
            <a:endParaRPr lang="ru-RU" altLang="ru-RU" sz="1000" b="1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7" name="Номер слайда 4"/>
          <p:cNvSpPr txBox="1">
            <a:spLocks noGrp="1"/>
          </p:cNvSpPr>
          <p:nvPr/>
        </p:nvSpPr>
        <p:spPr bwMode="auto">
          <a:xfrm>
            <a:off x="8001000" y="6248400"/>
            <a:ext cx="7302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F49A202D-D6F7-474D-8BAA-9A7FADF25F74}" type="slidenum">
              <a:rPr lang="ru-RU" altLang="ru-RU" sz="1200" smtClean="0">
                <a:solidFill>
                  <a:srgbClr val="002060"/>
                </a:solidFill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42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15379" y="654026"/>
            <a:ext cx="4536504" cy="83934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600" dirty="0" smtClean="0">
                <a:solidFill>
                  <a:srgbClr val="C00000"/>
                </a:solidFill>
              </a:rPr>
              <a:t>   1. Если прямая пересекает одну из двух параллельных прямых, то она пересекает и другую.          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4008" y="664237"/>
            <a:ext cx="4321050" cy="64418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600" dirty="0" smtClean="0">
                <a:solidFill>
                  <a:srgbClr val="C00000"/>
                </a:solidFill>
              </a:rPr>
              <a:t>2.Если две прямые параллельны третьей прямой, то они параллельны.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103438" y="1701329"/>
            <a:ext cx="307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i="1"/>
              <a:t>а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179388" y="2636367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254250" y="2276004"/>
            <a:ext cx="301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i="1"/>
              <a:t>в</a:t>
            </a:r>
          </a:p>
        </p:txBody>
      </p:sp>
      <p:sp>
        <p:nvSpPr>
          <p:cNvPr id="8200" name="Text Box 15"/>
          <p:cNvSpPr txBox="1">
            <a:spLocks noChangeArrowheads="1"/>
          </p:cNvSpPr>
          <p:nvPr/>
        </p:nvSpPr>
        <p:spPr bwMode="auto">
          <a:xfrm>
            <a:off x="2282825" y="2276004"/>
            <a:ext cx="201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1476375" y="1917229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101725" y="1483842"/>
            <a:ext cx="37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i="1"/>
              <a:t>М</a:t>
            </a:r>
          </a:p>
        </p:txBody>
      </p:sp>
      <p:sp>
        <p:nvSpPr>
          <p:cNvPr id="8203" name="Text Box 20"/>
          <p:cNvSpPr txBox="1">
            <a:spLocks noChangeArrowheads="1"/>
          </p:cNvSpPr>
          <p:nvPr/>
        </p:nvSpPr>
        <p:spPr bwMode="auto">
          <a:xfrm>
            <a:off x="2139950" y="1125067"/>
            <a:ext cx="415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8204" name="Text Box 21"/>
          <p:cNvSpPr txBox="1">
            <a:spLocks noChangeArrowheads="1"/>
          </p:cNvSpPr>
          <p:nvPr/>
        </p:nvSpPr>
        <p:spPr bwMode="auto">
          <a:xfrm>
            <a:off x="2139950" y="1125067"/>
            <a:ext cx="271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268538" y="1340967"/>
            <a:ext cx="35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i="1"/>
              <a:t>с</a:t>
            </a:r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H="1">
            <a:off x="0" y="2250604"/>
            <a:ext cx="104298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7" name="Text Box 24"/>
          <p:cNvSpPr txBox="1">
            <a:spLocks noChangeArrowheads="1"/>
          </p:cNvSpPr>
          <p:nvPr/>
        </p:nvSpPr>
        <p:spPr bwMode="auto">
          <a:xfrm>
            <a:off x="971550" y="3068167"/>
            <a:ext cx="20716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11188" y="2925292"/>
            <a:ext cx="3889375" cy="213904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 dirty="0"/>
              <a:t>Доказательство: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1400" dirty="0"/>
              <a:t>Предположим, что прямая </a:t>
            </a:r>
            <a:r>
              <a:rPr lang="ru-RU" altLang="ru-RU" sz="1400" i="1" dirty="0"/>
              <a:t>с</a:t>
            </a:r>
            <a:r>
              <a:rPr lang="ru-RU" altLang="ru-RU" sz="1400" dirty="0"/>
              <a:t> не пересекает прямую </a:t>
            </a:r>
            <a:r>
              <a:rPr lang="ru-RU" altLang="ru-RU" sz="1400" i="1" dirty="0"/>
              <a:t>в</a:t>
            </a:r>
            <a:r>
              <a:rPr lang="ru-RU" altLang="ru-RU" sz="1400" dirty="0"/>
              <a:t>, значит,  с   в.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2"/>
            </a:pPr>
            <a:r>
              <a:rPr lang="ru-RU" altLang="ru-RU" sz="1400" dirty="0"/>
              <a:t>Тогда через </a:t>
            </a:r>
            <a:r>
              <a:rPr lang="ru-RU" altLang="ru-RU" sz="1400" dirty="0" err="1"/>
              <a:t>т.М</a:t>
            </a:r>
            <a:r>
              <a:rPr lang="ru-RU" altLang="ru-RU" sz="1400" dirty="0"/>
              <a:t> проходят две прямые </a:t>
            </a:r>
            <a:r>
              <a:rPr lang="ru-RU" altLang="ru-RU" sz="1400" i="1" dirty="0"/>
              <a:t>а </a:t>
            </a:r>
            <a:r>
              <a:rPr lang="ru-RU" altLang="ru-RU" sz="1400" dirty="0"/>
              <a:t>и </a:t>
            </a:r>
            <a:r>
              <a:rPr lang="ru-RU" altLang="ru-RU" sz="1400" i="1" dirty="0"/>
              <a:t>с</a:t>
            </a:r>
            <a:r>
              <a:rPr lang="ru-RU" altLang="ru-RU" sz="1400" dirty="0"/>
              <a:t> параллельные прямой  </a:t>
            </a:r>
            <a:r>
              <a:rPr lang="ru-RU" altLang="ru-RU" sz="1400" i="1" dirty="0"/>
              <a:t>в</a:t>
            </a:r>
            <a:r>
              <a:rPr lang="ru-RU" altLang="ru-RU" sz="1400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400" dirty="0"/>
              <a:t>3.    Но это противоречит аксиоме параллельных </a:t>
            </a:r>
            <a:r>
              <a:rPr lang="ru-RU" altLang="ru-RU" sz="1400" dirty="0" smtClean="0"/>
              <a:t>прямых. Значит</a:t>
            </a:r>
            <a:r>
              <a:rPr lang="ru-RU" altLang="ru-RU" sz="1400" dirty="0"/>
              <a:t>, прямая </a:t>
            </a:r>
            <a:r>
              <a:rPr lang="ru-RU" altLang="ru-RU" sz="1400" i="1" dirty="0"/>
              <a:t>с</a:t>
            </a:r>
            <a:r>
              <a:rPr lang="ru-RU" altLang="ru-RU" sz="1400" dirty="0"/>
              <a:t> пересекает  прямую </a:t>
            </a:r>
            <a:r>
              <a:rPr lang="ru-RU" altLang="ru-RU" sz="1400" i="1" dirty="0"/>
              <a:t>в</a:t>
            </a:r>
            <a:r>
              <a:rPr lang="ru-RU" altLang="ru-RU" sz="1400" dirty="0" smtClean="0"/>
              <a:t>.</a:t>
            </a:r>
            <a:endParaRPr lang="ru-RU" altLang="ru-RU" sz="1400" dirty="0"/>
          </a:p>
        </p:txBody>
      </p:sp>
      <p:sp>
        <p:nvSpPr>
          <p:cNvPr id="8209" name="Line 26"/>
          <p:cNvSpPr>
            <a:spLocks noChangeShapeType="1"/>
          </p:cNvSpPr>
          <p:nvPr/>
        </p:nvSpPr>
        <p:spPr bwMode="auto">
          <a:xfrm>
            <a:off x="3779838" y="3501554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0" name="Line 27"/>
          <p:cNvSpPr>
            <a:spLocks noChangeShapeType="1"/>
          </p:cNvSpPr>
          <p:nvPr/>
        </p:nvSpPr>
        <p:spPr bwMode="auto">
          <a:xfrm>
            <a:off x="3708400" y="3501554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5239657" y="1701329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7471682" y="1340967"/>
            <a:ext cx="43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 i="1"/>
              <a:t>а</a:t>
            </a:r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5239657" y="1917229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7471682" y="1628304"/>
            <a:ext cx="576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 i="1"/>
              <a:t>в</a:t>
            </a:r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5743390" y="2459360"/>
            <a:ext cx="2449512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7687582" y="2067247"/>
            <a:ext cx="273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i="1" dirty="0"/>
              <a:t>с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4983950" y="2971329"/>
            <a:ext cx="3764514" cy="20505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 dirty="0"/>
              <a:t>Доказательство: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1400" dirty="0"/>
              <a:t>Предположим, что прямая </a:t>
            </a:r>
            <a:r>
              <a:rPr lang="ru-RU" altLang="ru-RU" sz="1400" i="1" dirty="0"/>
              <a:t>а</a:t>
            </a:r>
            <a:r>
              <a:rPr lang="ru-RU" altLang="ru-RU" sz="1400" dirty="0"/>
              <a:t> и   прямая </a:t>
            </a:r>
            <a:r>
              <a:rPr lang="ru-RU" altLang="ru-RU" sz="1400" i="1" dirty="0"/>
              <a:t>в</a:t>
            </a:r>
            <a:r>
              <a:rPr lang="ru-RU" altLang="ru-RU" sz="1400" dirty="0"/>
              <a:t>  пересекаются.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400" dirty="0"/>
              <a:t>2. Тогда через </a:t>
            </a:r>
            <a:r>
              <a:rPr lang="ru-RU" altLang="ru-RU" sz="1400" dirty="0" err="1"/>
              <a:t>т.М</a:t>
            </a:r>
            <a:r>
              <a:rPr lang="ru-RU" altLang="ru-RU" sz="1400" dirty="0"/>
              <a:t> проходят две прямые  </a:t>
            </a:r>
            <a:r>
              <a:rPr lang="ru-RU" altLang="ru-RU" sz="1400" i="1" dirty="0"/>
              <a:t>а</a:t>
            </a:r>
            <a:r>
              <a:rPr lang="ru-RU" altLang="ru-RU" sz="1400" dirty="0"/>
              <a:t>  и </a:t>
            </a:r>
            <a:r>
              <a:rPr lang="ru-RU" altLang="ru-RU" sz="1400" i="1" dirty="0"/>
              <a:t>в</a:t>
            </a:r>
            <a:r>
              <a:rPr lang="ru-RU" altLang="ru-RU" sz="1400" dirty="0"/>
              <a:t>  параллельные прямой  </a:t>
            </a:r>
            <a:r>
              <a:rPr lang="ru-RU" altLang="ru-RU" sz="1400" i="1" dirty="0"/>
              <a:t>с</a:t>
            </a:r>
          </a:p>
          <a:p>
            <a:pPr eaLnBrk="1" hangingPunct="1"/>
            <a:r>
              <a:rPr lang="ru-RU" altLang="ru-RU" sz="1400" dirty="0"/>
              <a:t>3 . Но это противоречит аксиоме параллельных </a:t>
            </a:r>
            <a:r>
              <a:rPr lang="ru-RU" altLang="ru-RU" sz="1400" dirty="0" smtClean="0"/>
              <a:t>прямых. Значит </a:t>
            </a:r>
            <a:r>
              <a:rPr lang="ru-RU" altLang="ru-RU" sz="1400" dirty="0"/>
              <a:t>прямые а и </a:t>
            </a:r>
            <a:r>
              <a:rPr lang="ru-RU" altLang="ru-RU" sz="1400" i="1" dirty="0"/>
              <a:t>в</a:t>
            </a:r>
            <a:r>
              <a:rPr lang="ru-RU" altLang="ru-RU" sz="1400" dirty="0"/>
              <a:t> параллельны</a:t>
            </a:r>
            <a:r>
              <a:rPr lang="ru-RU" altLang="ru-RU" sz="1400" dirty="0" smtClean="0"/>
              <a:t>.</a:t>
            </a:r>
            <a:endParaRPr lang="ru-RU" altLang="ru-RU" sz="1400" dirty="0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V="1">
            <a:off x="1042988" y="1531467"/>
            <a:ext cx="11525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50825" y="1950567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323528" y="5589117"/>
            <a:ext cx="8424936" cy="307777"/>
          </a:xfrm>
          <a:prstGeom prst="rect">
            <a:avLst/>
          </a:prstGeom>
          <a:solidFill>
            <a:srgbClr val="BBE0E3"/>
          </a:solidFill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 dirty="0"/>
              <a:t>   Способ рассуждения</a:t>
            </a:r>
            <a:r>
              <a:rPr lang="ru-RU" altLang="ru-RU" sz="1400" dirty="0" smtClean="0"/>
              <a:t>, </a:t>
            </a:r>
            <a:r>
              <a:rPr lang="ru-RU" altLang="ru-RU" sz="1400" dirty="0"/>
              <a:t>который </a:t>
            </a:r>
            <a:r>
              <a:rPr lang="ru-RU" altLang="ru-RU" sz="1400" dirty="0" smtClean="0"/>
              <a:t>использован, называется </a:t>
            </a:r>
            <a:r>
              <a:rPr lang="ru-RU" altLang="ru-RU" sz="1400" dirty="0" smtClean="0">
                <a:solidFill>
                  <a:srgbClr val="FF0000"/>
                </a:solidFill>
              </a:rPr>
              <a:t>методом  </a:t>
            </a:r>
            <a:r>
              <a:rPr lang="ru-RU" altLang="ru-RU" sz="1400" dirty="0">
                <a:solidFill>
                  <a:srgbClr val="FF0000"/>
                </a:solidFill>
              </a:rPr>
              <a:t>доказательства от  противного</a:t>
            </a:r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>
            <a:off x="2555875" y="5084292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4" name="Line 40"/>
          <p:cNvSpPr>
            <a:spLocks noChangeShapeType="1"/>
          </p:cNvSpPr>
          <p:nvPr/>
        </p:nvSpPr>
        <p:spPr bwMode="auto">
          <a:xfrm>
            <a:off x="6737168" y="5048006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Заголовок 1"/>
          <p:cNvSpPr>
            <a:spLocks noGrp="1"/>
          </p:cNvSpPr>
          <p:nvPr>
            <p:ph type="title"/>
          </p:nvPr>
        </p:nvSpPr>
        <p:spPr>
          <a:xfrm>
            <a:off x="515411" y="116632"/>
            <a:ext cx="8424936" cy="504056"/>
          </a:xfrm>
        </p:spPr>
        <p:txBody>
          <a:bodyPr/>
          <a:lstStyle/>
          <a:p>
            <a:pPr lvl="0" eaLnBrk="1" hangingPunct="1"/>
            <a:r>
              <a:rPr lang="ru-RU" altLang="ru-RU" sz="3200" b="1" i="1" kern="120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Arial" charset="0"/>
              </a:rPr>
              <a:t>Следствия из аксиомы </a:t>
            </a:r>
            <a:r>
              <a:rPr lang="ru-RU" altLang="ru-RU" sz="3200" b="1" i="1" kern="1200" dirty="0">
                <a:solidFill>
                  <a:srgbClr val="002060"/>
                </a:solidFill>
                <a:latin typeface="Times New Roman" pitchFamily="18" charset="0"/>
                <a:ea typeface="+mn-ea"/>
                <a:cs typeface="Arial" charset="0"/>
              </a:rPr>
              <a:t>параллельных </a:t>
            </a:r>
            <a:r>
              <a:rPr lang="ru-RU" altLang="ru-RU" sz="3200" b="1" i="1" kern="120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Arial" charset="0"/>
              </a:rPr>
              <a:t>прямых</a:t>
            </a:r>
            <a:endParaRPr lang="ru-RU" sz="3200" dirty="0"/>
          </a:p>
        </p:txBody>
      </p:sp>
      <p:sp>
        <p:nvSpPr>
          <p:cNvPr id="32" name="Дата 3"/>
          <p:cNvSpPr txBox="1">
            <a:spLocks noGrp="1"/>
          </p:cNvSpPr>
          <p:nvPr/>
        </p:nvSpPr>
        <p:spPr bwMode="auto">
          <a:xfrm>
            <a:off x="395288" y="6165850"/>
            <a:ext cx="1223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924FE622-8FC9-4897-970F-2B6F68D54344}" type="datetime1">
              <a:rPr lang="ru-RU" altLang="ru-RU" sz="1200" smtClean="0">
                <a:solidFill>
                  <a:srgbClr val="002060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07.01.2015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33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000" b="1" i="1" smtClean="0">
                <a:solidFill>
                  <a:srgbClr val="002060"/>
                </a:solidFill>
                <a:cs typeface="Arial" charset="0"/>
              </a:rPr>
              <a:t>Логинова Н.В.   МБОУ «СОШ №16»</a:t>
            </a:r>
            <a:endParaRPr lang="ru-RU" altLang="ru-RU" sz="1000" b="1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34" name="Номер слайда 4"/>
          <p:cNvSpPr txBox="1">
            <a:spLocks noGrp="1"/>
          </p:cNvSpPr>
          <p:nvPr/>
        </p:nvSpPr>
        <p:spPr bwMode="auto">
          <a:xfrm>
            <a:off x="8001000" y="6248400"/>
            <a:ext cx="7302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F49A202D-D6F7-474D-8BAA-9A7FADF25F74}" type="slidenum">
              <a:rPr lang="ru-RU" altLang="ru-RU" sz="1200" smtClean="0">
                <a:solidFill>
                  <a:srgbClr val="002060"/>
                </a:solidFill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12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284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2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2" dur="2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1" dur="2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9" dur="2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4" dur="2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uild="p"/>
      <p:bldP spid="6151" grpId="0" build="p"/>
      <p:bldP spid="6154" grpId="0"/>
      <p:bldP spid="6155" grpId="0" animBg="1"/>
      <p:bldP spid="6156" grpId="0"/>
      <p:bldP spid="6160" grpId="0" animBg="1"/>
      <p:bldP spid="6161" grpId="0"/>
      <p:bldP spid="6166" grpId="0"/>
      <p:bldP spid="6167" grpId="0" animBg="1"/>
      <p:bldP spid="6169" grpId="0" animBg="1"/>
      <p:bldP spid="6173" grpId="0" animBg="1"/>
      <p:bldP spid="6174" grpId="0"/>
      <p:bldP spid="6175" grpId="0" animBg="1"/>
      <p:bldP spid="6176" grpId="0"/>
      <p:bldP spid="6177" grpId="0" animBg="1"/>
      <p:bldP spid="6178" grpId="0"/>
      <p:bldP spid="6180" grpId="0" animBg="1"/>
      <p:bldP spid="6163" grpId="0" animBg="1"/>
      <p:bldP spid="6153" grpId="0" animBg="1"/>
      <p:bldP spid="6182" grpId="0" animBg="1"/>
      <p:bldP spid="6183" grpId="0" animBg="1"/>
      <p:bldP spid="61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4"/>
          <p:cNvSpPr>
            <a:spLocks noChangeArrowheads="1"/>
          </p:cNvSpPr>
          <p:nvPr/>
        </p:nvSpPr>
        <p:spPr bwMode="auto">
          <a:xfrm>
            <a:off x="1835150" y="188913"/>
            <a:ext cx="5976938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Text Box 15"/>
          <p:cNvSpPr txBox="1">
            <a:spLocks noChangeArrowheads="1"/>
          </p:cNvSpPr>
          <p:nvPr/>
        </p:nvSpPr>
        <p:spPr bwMode="auto">
          <a:xfrm>
            <a:off x="2195513" y="765175"/>
            <a:ext cx="4808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4" name="Text Box 16"/>
          <p:cNvSpPr txBox="1">
            <a:spLocks noChangeArrowheads="1"/>
          </p:cNvSpPr>
          <p:nvPr/>
        </p:nvSpPr>
        <p:spPr bwMode="auto">
          <a:xfrm>
            <a:off x="1835150" y="188913"/>
            <a:ext cx="5905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   </a:t>
            </a:r>
            <a:r>
              <a:rPr lang="ru-RU" sz="3600" b="1" i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  задач</a:t>
            </a:r>
          </a:p>
        </p:txBody>
      </p:sp>
      <p:sp>
        <p:nvSpPr>
          <p:cNvPr id="10245" name="AutoShape 17"/>
          <p:cNvSpPr>
            <a:spLocks noChangeArrowheads="1"/>
          </p:cNvSpPr>
          <p:nvPr/>
        </p:nvSpPr>
        <p:spPr bwMode="auto">
          <a:xfrm>
            <a:off x="179388" y="1052513"/>
            <a:ext cx="4248150" cy="48974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Text Box 18"/>
          <p:cNvSpPr txBox="1">
            <a:spLocks noChangeArrowheads="1"/>
          </p:cNvSpPr>
          <p:nvPr/>
        </p:nvSpPr>
        <p:spPr bwMode="auto">
          <a:xfrm>
            <a:off x="468313" y="2060575"/>
            <a:ext cx="3671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7" name="Text Box 20"/>
          <p:cNvSpPr txBox="1">
            <a:spLocks noChangeArrowheads="1"/>
          </p:cNvSpPr>
          <p:nvPr/>
        </p:nvSpPr>
        <p:spPr bwMode="auto">
          <a:xfrm>
            <a:off x="179388" y="1125538"/>
            <a:ext cx="4105275" cy="323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              </a:t>
            </a:r>
            <a:r>
              <a:rPr lang="en-US" dirty="0" smtClean="0"/>
              <a:t>     </a:t>
            </a:r>
            <a:r>
              <a:rPr lang="ru-RU" dirty="0" smtClean="0"/>
              <a:t> </a:t>
            </a:r>
            <a:r>
              <a:rPr lang="ru-RU" sz="2000" b="1" dirty="0" smtClean="0">
                <a:solidFill>
                  <a:srgbClr val="008080"/>
                </a:solidFill>
              </a:rPr>
              <a:t>Задача №197</a:t>
            </a:r>
            <a:endParaRPr lang="en-US" sz="2000" b="1" dirty="0" smtClean="0">
              <a:solidFill>
                <a:srgbClr val="00808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dirty="0" smtClean="0"/>
              <a:t>  </a:t>
            </a:r>
            <a:r>
              <a:rPr lang="ru-RU" sz="2000" dirty="0" smtClean="0"/>
              <a:t> Через точку, не лежащую на данной прямой</a:t>
            </a:r>
            <a:r>
              <a:rPr lang="en-US" sz="2000" dirty="0" smtClean="0"/>
              <a:t>  </a:t>
            </a:r>
            <a:r>
              <a:rPr lang="en-US" sz="2000" i="1" dirty="0" smtClean="0"/>
              <a:t>p </a:t>
            </a:r>
            <a:r>
              <a:rPr lang="ru-RU" sz="2000" dirty="0" smtClean="0"/>
              <a:t>, проведены четыре прямые. Сколько из этих прямых пересекают прямую</a:t>
            </a:r>
            <a:r>
              <a:rPr lang="en-US" sz="2000" dirty="0" smtClean="0"/>
              <a:t> </a:t>
            </a:r>
            <a:r>
              <a:rPr lang="en-US" sz="2000" i="1" dirty="0" smtClean="0"/>
              <a:t>p</a:t>
            </a:r>
            <a:r>
              <a:rPr lang="ru-RU" sz="2000" dirty="0" smtClean="0"/>
              <a:t> ? Рассмотрите все возможные случаи.</a:t>
            </a:r>
          </a:p>
          <a:p>
            <a:pPr>
              <a:spcBef>
                <a:spcPct val="50000"/>
              </a:spcBef>
            </a:pPr>
            <a:endParaRPr lang="ru-RU" dirty="0"/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V="1">
            <a:off x="684213" y="4076700"/>
            <a:ext cx="3382962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8" name="Oval 22"/>
          <p:cNvSpPr>
            <a:spLocks noChangeArrowheads="1"/>
          </p:cNvSpPr>
          <p:nvPr/>
        </p:nvSpPr>
        <p:spPr bwMode="auto">
          <a:xfrm>
            <a:off x="1331913" y="40052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827088" y="3636963"/>
            <a:ext cx="360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А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203575" y="3573463"/>
            <a:ext cx="360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i="1"/>
              <a:t>р</a:t>
            </a:r>
          </a:p>
        </p:txBody>
      </p:sp>
      <p:sp>
        <p:nvSpPr>
          <p:cNvPr id="10252" name="AutoShape 25"/>
          <p:cNvSpPr>
            <a:spLocks noChangeArrowheads="1"/>
          </p:cNvSpPr>
          <p:nvPr/>
        </p:nvSpPr>
        <p:spPr bwMode="auto">
          <a:xfrm>
            <a:off x="4643438" y="1052513"/>
            <a:ext cx="4105275" cy="48974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Text Box 26"/>
          <p:cNvSpPr txBox="1">
            <a:spLocks noChangeArrowheads="1"/>
          </p:cNvSpPr>
          <p:nvPr/>
        </p:nvSpPr>
        <p:spPr bwMode="auto">
          <a:xfrm>
            <a:off x="4716463" y="1196975"/>
            <a:ext cx="39592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            </a:t>
            </a:r>
            <a:r>
              <a:rPr lang="ru-RU" sz="2000" b="1" dirty="0">
                <a:solidFill>
                  <a:srgbClr val="008080"/>
                </a:solidFill>
              </a:rPr>
              <a:t>Задача № 199</a:t>
            </a:r>
          </a:p>
          <a:p>
            <a:pPr>
              <a:spcBef>
                <a:spcPct val="50000"/>
              </a:spcBef>
            </a:pPr>
            <a:r>
              <a:rPr lang="ru-RU" sz="2000" dirty="0"/>
              <a:t>Прямая р параллельна стороне АВ треугольника АВС. Докажите, что прямые АВ и ВС пересекают прямую р.</a:t>
            </a:r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9243" name="AutoShape 27"/>
          <p:cNvSpPr>
            <a:spLocks noChangeArrowheads="1"/>
          </p:cNvSpPr>
          <p:nvPr/>
        </p:nvSpPr>
        <p:spPr bwMode="auto">
          <a:xfrm>
            <a:off x="5076825" y="3573463"/>
            <a:ext cx="1798638" cy="15113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6875463" y="3500438"/>
            <a:ext cx="1368425" cy="24495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5722938" y="3068638"/>
            <a:ext cx="5048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А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4643438" y="4787900"/>
            <a:ext cx="3603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В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6804025" y="4652963"/>
            <a:ext cx="301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С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8188325" y="3276600"/>
            <a:ext cx="271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р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9388" y="5229225"/>
            <a:ext cx="4248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/>
              <a:t>Ответ:</a:t>
            </a:r>
            <a:r>
              <a:rPr lang="ru-RU" sz="2800"/>
              <a:t> три или четыре</a:t>
            </a:r>
          </a:p>
        </p:txBody>
      </p:sp>
      <p:sp>
        <p:nvSpPr>
          <p:cNvPr id="21" name="Дата 3"/>
          <p:cNvSpPr txBox="1">
            <a:spLocks noGrp="1"/>
          </p:cNvSpPr>
          <p:nvPr/>
        </p:nvSpPr>
        <p:spPr bwMode="auto">
          <a:xfrm>
            <a:off x="395288" y="6165850"/>
            <a:ext cx="1223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924FE622-8FC9-4897-970F-2B6F68D54344}" type="datetime1">
              <a:rPr lang="ru-RU" altLang="ru-RU" sz="1200" smtClean="0">
                <a:solidFill>
                  <a:srgbClr val="002060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07.01.2015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23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000" b="1" i="1" smtClean="0">
                <a:solidFill>
                  <a:srgbClr val="002060"/>
                </a:solidFill>
                <a:cs typeface="Arial" charset="0"/>
              </a:rPr>
              <a:t>Логинова Н.В.   МБОУ «СОШ №16»</a:t>
            </a:r>
            <a:endParaRPr lang="ru-RU" altLang="ru-RU" sz="1000" b="1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24" name="Номер слайда 4"/>
          <p:cNvSpPr txBox="1">
            <a:spLocks noGrp="1"/>
          </p:cNvSpPr>
          <p:nvPr/>
        </p:nvSpPr>
        <p:spPr bwMode="auto">
          <a:xfrm>
            <a:off x="8001000" y="6248400"/>
            <a:ext cx="7302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F49A202D-D6F7-474D-8BAA-9A7FADF25F74}" type="slidenum">
              <a:rPr lang="ru-RU" altLang="ru-RU" sz="1200" smtClean="0">
                <a:solidFill>
                  <a:srgbClr val="002060"/>
                </a:solidFill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13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271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7" grpId="0" animBg="1"/>
      <p:bldP spid="9238" grpId="0" animBg="1"/>
      <p:bldP spid="9239" grpId="0"/>
      <p:bldP spid="9240" grpId="0"/>
      <p:bldP spid="9243" grpId="0" animBg="1"/>
      <p:bldP spid="9244" grpId="0" animBg="1"/>
      <p:bldP spid="9245" grpId="0"/>
      <p:bldP spid="9246" grpId="0"/>
      <p:bldP spid="9247" grpId="0"/>
      <p:bldP spid="9248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" y="1981"/>
            <a:ext cx="91440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Отметить 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знаком «+» правильные утверждения и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знаком «-» - ошибочные.</a:t>
            </a:r>
            <a:endParaRPr lang="ru-RU" sz="3200" i="1" dirty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980728"/>
            <a:ext cx="4392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8080"/>
                </a:solidFill>
              </a:rPr>
              <a:t>Вариант 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</a:rPr>
              <a:t>1.</a:t>
            </a:r>
            <a:r>
              <a:rPr lang="ru-RU" sz="2000" dirty="0"/>
              <a:t> Аксиомой </a:t>
            </a:r>
            <a:r>
              <a:rPr lang="ru-RU" sz="2000" dirty="0" smtClean="0"/>
              <a:t>называется математическое </a:t>
            </a:r>
            <a:r>
              <a:rPr lang="ru-RU" sz="2000" dirty="0"/>
              <a:t>утверждение </a:t>
            </a:r>
            <a:r>
              <a:rPr lang="ru-RU" sz="2000" dirty="0" smtClean="0"/>
              <a:t>о</a:t>
            </a:r>
            <a:r>
              <a:rPr lang="ru-RU" sz="2000" dirty="0"/>
              <a:t> </a:t>
            </a:r>
            <a:r>
              <a:rPr lang="ru-RU" sz="2000" dirty="0" smtClean="0"/>
              <a:t>свойствах </a:t>
            </a:r>
            <a:r>
              <a:rPr lang="ru-RU" sz="2000" dirty="0"/>
              <a:t>геометрических </a:t>
            </a:r>
            <a:r>
              <a:rPr lang="ru-RU" sz="2000" dirty="0" smtClean="0"/>
              <a:t>фигур,</a:t>
            </a:r>
            <a:r>
              <a:rPr lang="ru-RU" sz="2000" dirty="0"/>
              <a:t> </a:t>
            </a:r>
            <a:r>
              <a:rPr lang="ru-RU" sz="2000" dirty="0" smtClean="0"/>
              <a:t>требующее </a:t>
            </a:r>
            <a:r>
              <a:rPr lang="ru-RU" sz="2000" dirty="0"/>
              <a:t>доказательства.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</a:rPr>
              <a:t>2.</a:t>
            </a:r>
            <a:r>
              <a:rPr lang="ru-RU" sz="2000" dirty="0"/>
              <a:t> Через любые две точки </a:t>
            </a:r>
            <a:r>
              <a:rPr lang="ru-RU" sz="2000" dirty="0" smtClean="0"/>
              <a:t>проходит</a:t>
            </a:r>
            <a:r>
              <a:rPr lang="ru-RU" sz="2000" dirty="0"/>
              <a:t> </a:t>
            </a:r>
            <a:r>
              <a:rPr lang="ru-RU" sz="2000" dirty="0" smtClean="0"/>
              <a:t>прямая</a:t>
            </a:r>
            <a:r>
              <a:rPr lang="ru-RU" sz="2000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</a:rPr>
              <a:t>3.</a:t>
            </a:r>
            <a:r>
              <a:rPr lang="ru-RU" sz="2000" dirty="0"/>
              <a:t> На любом луче от начала </a:t>
            </a:r>
            <a:r>
              <a:rPr lang="ru-RU" sz="2000" dirty="0" smtClean="0"/>
              <a:t>можно</a:t>
            </a:r>
            <a:r>
              <a:rPr lang="ru-RU" sz="2000" dirty="0"/>
              <a:t> </a:t>
            </a:r>
            <a:r>
              <a:rPr lang="ru-RU" sz="2000" dirty="0" smtClean="0"/>
              <a:t>отложить </a:t>
            </a:r>
            <a:r>
              <a:rPr lang="ru-RU" sz="2000" dirty="0"/>
              <a:t>отрезки, равные</a:t>
            </a:r>
            <a:r>
              <a:rPr lang="en-US" sz="2000" dirty="0"/>
              <a:t> </a:t>
            </a:r>
            <a:r>
              <a:rPr lang="ru-RU" sz="2000" dirty="0" smtClean="0"/>
              <a:t>данному, причем </a:t>
            </a:r>
            <a:r>
              <a:rPr lang="ru-RU" sz="2000" dirty="0"/>
              <a:t>сколько угодно</a:t>
            </a:r>
            <a:r>
              <a:rPr lang="en-US" sz="2000" dirty="0"/>
              <a:t> </a:t>
            </a:r>
            <a:r>
              <a:rPr lang="ru-RU" sz="2000" dirty="0"/>
              <a:t>много.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</a:rPr>
              <a:t>4.</a:t>
            </a:r>
            <a:r>
              <a:rPr lang="ru-RU" sz="2000" dirty="0"/>
              <a:t>Через точку не лежащую </a:t>
            </a:r>
            <a:r>
              <a:rPr lang="ru-RU" sz="2000" dirty="0" smtClean="0"/>
              <a:t>на данной </a:t>
            </a:r>
            <a:r>
              <a:rPr lang="ru-RU" sz="2000" dirty="0"/>
              <a:t>прямой, проходит только</a:t>
            </a:r>
            <a:r>
              <a:rPr lang="en-US" sz="2000" dirty="0"/>
              <a:t> </a:t>
            </a:r>
            <a:r>
              <a:rPr lang="ru-RU" sz="2000" dirty="0"/>
              <a:t>одна </a:t>
            </a:r>
            <a:r>
              <a:rPr lang="ru-RU" sz="2000" dirty="0" smtClean="0"/>
              <a:t>прямая, параллельная</a:t>
            </a:r>
            <a:r>
              <a:rPr lang="en-US" sz="2000" dirty="0" smtClean="0"/>
              <a:t> </a:t>
            </a:r>
            <a:r>
              <a:rPr lang="ru-RU" sz="2000" dirty="0"/>
              <a:t>данной.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</a:rPr>
              <a:t>5.</a:t>
            </a:r>
            <a:r>
              <a:rPr lang="ru-RU" sz="2000" dirty="0"/>
              <a:t> Если две прямые </a:t>
            </a:r>
            <a:r>
              <a:rPr lang="ru-RU" sz="2000" dirty="0" smtClean="0"/>
              <a:t>параллельны</a:t>
            </a:r>
            <a:r>
              <a:rPr lang="ru-RU" sz="2000" dirty="0"/>
              <a:t> </a:t>
            </a:r>
            <a:r>
              <a:rPr lang="ru-RU" sz="2000" dirty="0" smtClean="0"/>
              <a:t>третьей</a:t>
            </a:r>
            <a:r>
              <a:rPr lang="ru-RU" sz="2000" dirty="0"/>
              <a:t>, то они параллельны</a:t>
            </a:r>
            <a:r>
              <a:rPr lang="en-US" sz="2000" dirty="0"/>
              <a:t> </a:t>
            </a:r>
            <a:r>
              <a:rPr lang="ru-RU" sz="2000" dirty="0" smtClean="0"/>
              <a:t>между собой</a:t>
            </a:r>
            <a:r>
              <a:rPr lang="ru-RU" sz="2000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977272"/>
            <a:ext cx="4392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8080"/>
                </a:solidFill>
                <a:latin typeface="+mn-lt"/>
              </a:rPr>
              <a:t>Вариант 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+mn-lt"/>
              </a:rPr>
              <a:t>1</a:t>
            </a:r>
            <a:r>
              <a:rPr lang="ru-RU" sz="2000" dirty="0">
                <a:latin typeface="+mn-lt"/>
              </a:rPr>
              <a:t>. Аксиомой </a:t>
            </a:r>
            <a:r>
              <a:rPr lang="ru-RU" sz="2000" dirty="0" smtClean="0">
                <a:latin typeface="+mn-lt"/>
              </a:rPr>
              <a:t>называется математическое </a:t>
            </a:r>
            <a:r>
              <a:rPr lang="ru-RU" sz="2000" dirty="0">
                <a:latin typeface="+mn-lt"/>
              </a:rPr>
              <a:t>утверждение </a:t>
            </a:r>
            <a:r>
              <a:rPr lang="ru-RU" sz="2000" dirty="0" smtClean="0">
                <a:latin typeface="+mn-lt"/>
              </a:rPr>
              <a:t>о свойствах </a:t>
            </a:r>
            <a:r>
              <a:rPr lang="ru-RU" sz="2000" dirty="0">
                <a:latin typeface="+mn-lt"/>
              </a:rPr>
              <a:t>геометрических </a:t>
            </a:r>
            <a:r>
              <a:rPr lang="ru-RU" sz="2000" dirty="0" smtClean="0">
                <a:latin typeface="+mn-lt"/>
              </a:rPr>
              <a:t>фигур, принимаемое </a:t>
            </a:r>
            <a:r>
              <a:rPr lang="ru-RU" sz="2000" dirty="0">
                <a:latin typeface="+mn-lt"/>
              </a:rPr>
              <a:t>без доказательства</a:t>
            </a:r>
            <a:r>
              <a:rPr lang="ru-RU" sz="2000" dirty="0" smtClean="0">
                <a:latin typeface="+mn-lt"/>
              </a:rPr>
              <a:t>.</a:t>
            </a:r>
            <a:endParaRPr lang="ru-RU" sz="2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+mn-lt"/>
              </a:rPr>
              <a:t>2.</a:t>
            </a:r>
            <a:r>
              <a:rPr lang="ru-RU" sz="2000" dirty="0">
                <a:latin typeface="+mn-lt"/>
              </a:rPr>
              <a:t> Через любые две точки </a:t>
            </a:r>
            <a:r>
              <a:rPr lang="ru-RU" sz="2000" dirty="0" smtClean="0">
                <a:latin typeface="+mn-lt"/>
              </a:rPr>
              <a:t>проходит прямая</a:t>
            </a:r>
            <a:r>
              <a:rPr lang="ru-RU" sz="2000" dirty="0">
                <a:latin typeface="+mn-lt"/>
              </a:rPr>
              <a:t>, и притом только одна</a:t>
            </a:r>
            <a:r>
              <a:rPr lang="ru-RU" sz="2000" dirty="0" smtClean="0">
                <a:latin typeface="+mn-lt"/>
              </a:rPr>
              <a:t>.</a:t>
            </a:r>
            <a:endParaRPr lang="ru-RU" sz="2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+mn-lt"/>
              </a:rPr>
              <a:t>3.</a:t>
            </a:r>
            <a:r>
              <a:rPr lang="ru-RU" sz="2000" dirty="0">
                <a:latin typeface="+mn-lt"/>
              </a:rPr>
              <a:t> Через точку, не лежащую </a:t>
            </a:r>
            <a:r>
              <a:rPr lang="ru-RU" sz="2000" dirty="0" smtClean="0">
                <a:latin typeface="+mn-lt"/>
              </a:rPr>
              <a:t>на данной </a:t>
            </a:r>
            <a:r>
              <a:rPr lang="ru-RU" sz="2000" dirty="0">
                <a:latin typeface="+mn-lt"/>
              </a:rPr>
              <a:t>прямой, проходят </a:t>
            </a:r>
            <a:r>
              <a:rPr lang="ru-RU" sz="2000" dirty="0" smtClean="0">
                <a:latin typeface="+mn-lt"/>
              </a:rPr>
              <a:t>только две </a:t>
            </a:r>
            <a:r>
              <a:rPr lang="ru-RU" sz="2000" dirty="0">
                <a:latin typeface="+mn-lt"/>
              </a:rPr>
              <a:t>прямые, </a:t>
            </a:r>
            <a:r>
              <a:rPr lang="ru-RU" sz="2000" dirty="0" smtClean="0">
                <a:latin typeface="+mn-lt"/>
              </a:rPr>
              <a:t>параллельные данной.</a:t>
            </a:r>
            <a:endParaRPr lang="ru-RU" sz="2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+mn-lt"/>
              </a:rPr>
              <a:t>4</a:t>
            </a:r>
            <a:r>
              <a:rPr lang="ru-RU" sz="2000" dirty="0">
                <a:latin typeface="+mn-lt"/>
              </a:rPr>
              <a:t>. Если прямая пересекает одну </a:t>
            </a:r>
            <a:r>
              <a:rPr lang="ru-RU" sz="2000" dirty="0" smtClean="0">
                <a:latin typeface="+mn-lt"/>
              </a:rPr>
              <a:t>из двух </a:t>
            </a:r>
            <a:r>
              <a:rPr lang="ru-RU" sz="2000" dirty="0">
                <a:latin typeface="+mn-lt"/>
              </a:rPr>
              <a:t>параллельных прямых, то </a:t>
            </a:r>
            <a:r>
              <a:rPr lang="ru-RU" sz="2000" dirty="0" smtClean="0">
                <a:latin typeface="+mn-lt"/>
              </a:rPr>
              <a:t>она перпендикулярна </a:t>
            </a:r>
            <a:r>
              <a:rPr lang="ru-RU" sz="2000" dirty="0">
                <a:latin typeface="+mn-lt"/>
              </a:rPr>
              <a:t>другой прямой.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+mn-lt"/>
              </a:rPr>
              <a:t>5. </a:t>
            </a:r>
            <a:r>
              <a:rPr lang="ru-RU" sz="2000" dirty="0">
                <a:latin typeface="+mn-lt"/>
              </a:rPr>
              <a:t>Если прямая пересекает одну </a:t>
            </a:r>
            <a:r>
              <a:rPr lang="ru-RU" sz="2000" dirty="0" smtClean="0">
                <a:latin typeface="+mn-lt"/>
              </a:rPr>
              <a:t>из двух </a:t>
            </a:r>
            <a:r>
              <a:rPr lang="ru-RU" sz="2000" dirty="0">
                <a:latin typeface="+mn-lt"/>
              </a:rPr>
              <a:t>параллельных прямых, то </a:t>
            </a:r>
            <a:r>
              <a:rPr lang="ru-RU" sz="2000" dirty="0" smtClean="0">
                <a:latin typeface="+mn-lt"/>
              </a:rPr>
              <a:t>она пересекает </a:t>
            </a:r>
            <a:r>
              <a:rPr lang="ru-RU" sz="2000" dirty="0">
                <a:latin typeface="+mn-lt"/>
              </a:rPr>
              <a:t>и другую.</a:t>
            </a:r>
          </a:p>
        </p:txBody>
      </p:sp>
      <p:sp>
        <p:nvSpPr>
          <p:cNvPr id="6" name="Дата 3"/>
          <p:cNvSpPr txBox="1">
            <a:spLocks noGrp="1"/>
          </p:cNvSpPr>
          <p:nvPr/>
        </p:nvSpPr>
        <p:spPr bwMode="auto">
          <a:xfrm>
            <a:off x="333080" y="6477885"/>
            <a:ext cx="1223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924FE622-8FC9-4897-970F-2B6F68D54344}" type="datetime1">
              <a:rPr lang="ru-RU" altLang="ru-RU" sz="1200" smtClean="0">
                <a:solidFill>
                  <a:srgbClr val="002060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07.01.2015</a:t>
            </a:fld>
            <a:endParaRPr lang="ru-RU" altLang="ru-RU" sz="1200" dirty="0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7" name="Rectangle 53"/>
          <p:cNvSpPr>
            <a:spLocks noChangeArrowheads="1"/>
          </p:cNvSpPr>
          <p:nvPr/>
        </p:nvSpPr>
        <p:spPr bwMode="auto">
          <a:xfrm>
            <a:off x="3244545" y="6547669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000" b="1" i="1" dirty="0" smtClean="0">
                <a:solidFill>
                  <a:srgbClr val="002060"/>
                </a:solidFill>
                <a:cs typeface="Arial" charset="0"/>
              </a:rPr>
              <a:t>Логинова Н.В.   МБОУ «СОШ №16»</a:t>
            </a:r>
            <a:endParaRPr lang="ru-RU" altLang="ru-RU" sz="1000" b="1" dirty="0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" name="Номер слайда 4"/>
          <p:cNvSpPr txBox="1">
            <a:spLocks noGrp="1"/>
          </p:cNvSpPr>
          <p:nvPr/>
        </p:nvSpPr>
        <p:spPr bwMode="auto">
          <a:xfrm>
            <a:off x="7998372" y="6547669"/>
            <a:ext cx="7302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F49A202D-D6F7-474D-8BAA-9A7FADF25F74}" type="slidenum">
              <a:rPr lang="ru-RU" altLang="ru-RU" sz="1200" smtClean="0">
                <a:solidFill>
                  <a:srgbClr val="002060"/>
                </a:solidFill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</a:t>
            </a:fld>
            <a:endParaRPr lang="ru-RU" altLang="ru-RU" sz="1200" dirty="0" smtClean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514711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797" y="168358"/>
            <a:ext cx="21148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Вариант 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  <a:latin typeface="Monotype Corsiva" pitchFamily="66" charset="0"/>
              </a:rPr>
              <a:t>1. «-»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  <a:latin typeface="Monotype Corsiva" pitchFamily="66" charset="0"/>
              </a:rPr>
              <a:t>2. «-»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  <a:latin typeface="Monotype Corsiva" pitchFamily="66" charset="0"/>
              </a:rPr>
              <a:t>3. «-»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  <a:latin typeface="Monotype Corsiva" pitchFamily="66" charset="0"/>
              </a:rPr>
              <a:t>4. «+»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  <a:latin typeface="Monotype Corsiva" pitchFamily="66" charset="0"/>
              </a:rPr>
              <a:t>5. 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«+»</a:t>
            </a:r>
            <a:endParaRPr lang="en-US" sz="3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214503"/>
            <a:ext cx="21376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Вариант 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  <a:latin typeface="Monotype Corsiva" pitchFamily="66" charset="0"/>
              </a:rPr>
              <a:t>1. «+»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  <a:latin typeface="Monotype Corsiva" pitchFamily="66" charset="0"/>
              </a:rPr>
              <a:t>2. «+»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  <a:latin typeface="Monotype Corsiva" pitchFamily="66" charset="0"/>
              </a:rPr>
              <a:t>3. «-»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  <a:latin typeface="Monotype Corsiva" pitchFamily="66" charset="0"/>
              </a:rPr>
              <a:t>4. «-»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  <a:latin typeface="Monotype Corsiva" pitchFamily="66" charset="0"/>
              </a:rPr>
              <a:t>5. «+»</a:t>
            </a:r>
            <a:endParaRPr lang="ru-RU" sz="3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6" name="Дата 3"/>
          <p:cNvSpPr txBox="1">
            <a:spLocks noGrp="1"/>
          </p:cNvSpPr>
          <p:nvPr/>
        </p:nvSpPr>
        <p:spPr bwMode="auto">
          <a:xfrm>
            <a:off x="395288" y="6410325"/>
            <a:ext cx="1223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924FE622-8FC9-4897-970F-2B6F68D54344}" type="datetime1">
              <a:rPr lang="ru-RU" altLang="ru-RU" sz="1200" smtClean="0">
                <a:solidFill>
                  <a:srgbClr val="002060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07.01.2015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7" name="Rectangle 53"/>
          <p:cNvSpPr>
            <a:spLocks noChangeArrowheads="1"/>
          </p:cNvSpPr>
          <p:nvPr/>
        </p:nvSpPr>
        <p:spPr bwMode="auto">
          <a:xfrm>
            <a:off x="3276600" y="6492875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000" b="1" i="1" smtClean="0">
                <a:solidFill>
                  <a:srgbClr val="002060"/>
                </a:solidFill>
                <a:cs typeface="Arial" charset="0"/>
              </a:rPr>
              <a:t>Логинова Н.В.   МБОУ «СОШ №16»</a:t>
            </a:r>
            <a:endParaRPr lang="ru-RU" altLang="ru-RU" sz="1000" b="1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" name="Номер слайда 4"/>
          <p:cNvSpPr txBox="1">
            <a:spLocks noGrp="1"/>
          </p:cNvSpPr>
          <p:nvPr/>
        </p:nvSpPr>
        <p:spPr bwMode="auto">
          <a:xfrm>
            <a:off x="8001000" y="6492875"/>
            <a:ext cx="7302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F49A202D-D6F7-474D-8BAA-9A7FADF25F74}" type="slidenum">
              <a:rPr lang="ru-RU" altLang="ru-RU" sz="1200" smtClean="0">
                <a:solidFill>
                  <a:srgbClr val="002060"/>
                </a:solidFill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860" y="3632416"/>
            <a:ext cx="8928992" cy="22467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006666"/>
                </a:solidFill>
                <a:latin typeface="Monotype Corsiva" panose="03010101010201010101" pitchFamily="66" charset="0"/>
              </a:rPr>
              <a:t>«Геометрия полна приключений,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006666"/>
                </a:solidFill>
                <a:latin typeface="Monotype Corsiva" panose="03010101010201010101" pitchFamily="66" charset="0"/>
              </a:rPr>
              <a:t>потому что за каждой задачей скрывается </a:t>
            </a:r>
            <a:r>
              <a:rPr lang="ru-RU" sz="2800" b="1" i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006666"/>
                </a:solidFill>
                <a:latin typeface="Monotype Corsiva" panose="03010101010201010101" pitchFamily="66" charset="0"/>
              </a:rPr>
              <a:t>приключение мысли</a:t>
            </a:r>
            <a:r>
              <a:rPr lang="ru-RU" sz="2800" b="1" i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006666"/>
                </a:solidFill>
                <a:latin typeface="Monotype Corsiva" panose="03010101010201010101" pitchFamily="66" charset="0"/>
              </a:rPr>
              <a:t>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rgbClr val="006666"/>
              </a:solidFill>
              <a:latin typeface="Monotype Corsiva" panose="03010101010201010101" pitchFamily="66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006666"/>
                </a:solidFill>
                <a:latin typeface="Monotype Corsiva" panose="03010101010201010101" pitchFamily="66" charset="0"/>
              </a:rPr>
              <a:t>Решить задачу – это значит пережить приключение».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006666"/>
                </a:solidFill>
                <a:latin typeface="Monotype Corsiva" panose="03010101010201010101" pitchFamily="66" charset="0"/>
              </a:rPr>
              <a:t>(В. Произволов)</a:t>
            </a:r>
            <a:endParaRPr lang="ru-RU" sz="2800" i="1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rgbClr val="006666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425645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447360" y="620688"/>
            <a:ext cx="527875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000" b="1" i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sz="4000" b="1" i="1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.27-28, приложение1,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000" b="1" i="1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7-11.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000" b="1" i="1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№199, №211а,б</a:t>
            </a:r>
            <a:endParaRPr lang="ru-RU" altLang="ru-RU" sz="4000" b="1" i="1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3251" name="Picture 4" descr="1b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74" y="3061415"/>
            <a:ext cx="3203575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2" name="Дата 3"/>
          <p:cNvSpPr txBox="1">
            <a:spLocks noGrp="1"/>
          </p:cNvSpPr>
          <p:nvPr/>
        </p:nvSpPr>
        <p:spPr bwMode="auto">
          <a:xfrm>
            <a:off x="395288" y="6165850"/>
            <a:ext cx="1223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924FE622-8FC9-4897-970F-2B6F68D54344}" type="datetime1">
              <a:rPr lang="ru-RU" altLang="ru-RU" sz="1200" smtClean="0">
                <a:solidFill>
                  <a:srgbClr val="002060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07.01.2015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53253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000" b="1" i="1" smtClean="0">
                <a:solidFill>
                  <a:srgbClr val="002060"/>
                </a:solidFill>
                <a:cs typeface="Arial" charset="0"/>
              </a:rPr>
              <a:t>Логинова Н.В.   МБОУ «СОШ №16»</a:t>
            </a:r>
            <a:endParaRPr lang="ru-RU" altLang="ru-RU" sz="1000" b="1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53254" name="Номер слайда 4"/>
          <p:cNvSpPr txBox="1">
            <a:spLocks noGrp="1"/>
          </p:cNvSpPr>
          <p:nvPr/>
        </p:nvSpPr>
        <p:spPr bwMode="auto">
          <a:xfrm>
            <a:off x="8001000" y="6248400"/>
            <a:ext cx="7302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F49A202D-D6F7-474D-8BAA-9A7FADF25F74}" type="slidenum">
              <a:rPr lang="ru-RU" altLang="ru-RU" sz="1200" smtClean="0">
                <a:solidFill>
                  <a:srgbClr val="002060"/>
                </a:solidFill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191464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620" y="123366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Закончи предложение</a:t>
            </a: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Прямая </a:t>
            </a:r>
            <a:r>
              <a:rPr lang="ru-RU" b="1" i="1" dirty="0" err="1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называется секущей по отношению к прямым </a:t>
            </a:r>
            <a:r>
              <a:rPr lang="ru-RU" b="1" i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i="1" dirty="0" err="1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, если…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При пересечении двух прямых секущей образуется … неразвёрнутых углов.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Если прямые АВ и СD пересечены прямой ВD, то прямая ВD называется…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Если точки В и D лежат в разных полуплоскостях относительно секущей АС,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то углы ВАС и DCA называются…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Если точки В и D лежат в одной полуплоскости относительно секущей АС, то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углы ВАС и DCA называются…</a:t>
            </a:r>
            <a:endParaRPr lang="en-US" b="1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Если внутренние накрест лежащие углы одной пары равны, то внутренние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накрест лежащие углы другой пары…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439378" y="2428875"/>
            <a:ext cx="2357437" cy="35718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3582253" y="2964656"/>
            <a:ext cx="2573923" cy="39290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153753" y="2500313"/>
            <a:ext cx="1428750" cy="92868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4296628" y="2293304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>
                <a:solidFill>
                  <a:srgbClr val="C00000"/>
                </a:solidFill>
                <a:latin typeface="Lucida Sans Unicode" pitchFamily="34" charset="0"/>
              </a:rPr>
              <a:t>А</a:t>
            </a:r>
          </a:p>
        </p:txBody>
      </p:sp>
      <p:sp>
        <p:nvSpPr>
          <p:cNvPr id="11271" name="TextBox 8"/>
          <p:cNvSpPr txBox="1">
            <a:spLocks noChangeArrowheads="1"/>
          </p:cNvSpPr>
          <p:nvPr/>
        </p:nvSpPr>
        <p:spPr bwMode="auto">
          <a:xfrm>
            <a:off x="3679708" y="2708134"/>
            <a:ext cx="357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>
                <a:solidFill>
                  <a:srgbClr val="C00000"/>
                </a:solidFill>
                <a:latin typeface="Lucida Sans Unicode" pitchFamily="34" charset="0"/>
              </a:rPr>
              <a:t>В</a:t>
            </a:r>
          </a:p>
        </p:txBody>
      </p:sp>
      <p:sp>
        <p:nvSpPr>
          <p:cNvPr id="11272" name="TextBox 9"/>
          <p:cNvSpPr txBox="1">
            <a:spLocks noChangeArrowheads="1"/>
          </p:cNvSpPr>
          <p:nvPr/>
        </p:nvSpPr>
        <p:spPr bwMode="auto">
          <a:xfrm>
            <a:off x="4869214" y="3161109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>
                <a:solidFill>
                  <a:srgbClr val="C00000"/>
                </a:solidFill>
                <a:latin typeface="Lucida Sans Unicode" pitchFamily="34" charset="0"/>
              </a:rPr>
              <a:t>С</a:t>
            </a:r>
          </a:p>
        </p:txBody>
      </p:sp>
      <p:sp>
        <p:nvSpPr>
          <p:cNvPr id="11273" name="TextBox 10"/>
          <p:cNvSpPr txBox="1">
            <a:spLocks noChangeArrowheads="1"/>
          </p:cNvSpPr>
          <p:nvPr/>
        </p:nvSpPr>
        <p:spPr bwMode="auto">
          <a:xfrm>
            <a:off x="5900812" y="2643188"/>
            <a:ext cx="214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dirty="0">
                <a:solidFill>
                  <a:srgbClr val="C00000"/>
                </a:solidFill>
                <a:latin typeface="Lucida Sans Unicode" pitchFamily="34" charset="0"/>
              </a:rPr>
              <a:t>D</a:t>
            </a:r>
            <a:endParaRPr lang="ru-RU" altLang="ru-RU" dirty="0">
              <a:solidFill>
                <a:srgbClr val="C00000"/>
              </a:solidFill>
              <a:latin typeface="Lucida Sans Unicode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296503" y="4143375"/>
            <a:ext cx="2143125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96503" y="4500563"/>
            <a:ext cx="2143125" cy="64293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1277" idx="1"/>
          </p:cNvCxnSpPr>
          <p:nvPr/>
        </p:nvCxnSpPr>
        <p:spPr>
          <a:xfrm flipH="1">
            <a:off x="3868004" y="4000498"/>
            <a:ext cx="1000124" cy="13152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277" name="TextBox 17"/>
          <p:cNvSpPr txBox="1">
            <a:spLocks noChangeArrowheads="1"/>
          </p:cNvSpPr>
          <p:nvPr/>
        </p:nvSpPr>
        <p:spPr bwMode="auto">
          <a:xfrm>
            <a:off x="4868128" y="3815554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>
                <a:solidFill>
                  <a:srgbClr val="C00000"/>
                </a:solidFill>
                <a:latin typeface="Lucida Sans Unicode" pitchFamily="34" charset="0"/>
              </a:rPr>
              <a:t>А</a:t>
            </a:r>
          </a:p>
        </p:txBody>
      </p:sp>
      <p:sp>
        <p:nvSpPr>
          <p:cNvPr id="11278" name="TextBox 18"/>
          <p:cNvSpPr txBox="1">
            <a:spLocks noChangeArrowheads="1"/>
          </p:cNvSpPr>
          <p:nvPr/>
        </p:nvSpPr>
        <p:spPr bwMode="auto">
          <a:xfrm>
            <a:off x="4014846" y="3815555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dirty="0">
                <a:solidFill>
                  <a:srgbClr val="C00000"/>
                </a:solidFill>
                <a:latin typeface="Lucida Sans Unicode" pitchFamily="34" charset="0"/>
              </a:rPr>
              <a:t>B</a:t>
            </a:r>
            <a:endParaRPr lang="ru-RU" altLang="ru-RU" dirty="0">
              <a:solidFill>
                <a:srgbClr val="C00000"/>
              </a:solidFill>
              <a:latin typeface="Lucida Sans Unicode" pitchFamily="34" charset="0"/>
            </a:endParaRPr>
          </a:p>
        </p:txBody>
      </p:sp>
      <p:sp>
        <p:nvSpPr>
          <p:cNvPr id="11279" name="TextBox 19"/>
          <p:cNvSpPr txBox="1">
            <a:spLocks noChangeArrowheads="1"/>
          </p:cNvSpPr>
          <p:nvPr/>
        </p:nvSpPr>
        <p:spPr bwMode="auto">
          <a:xfrm>
            <a:off x="4118034" y="4877441"/>
            <a:ext cx="357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dirty="0">
                <a:solidFill>
                  <a:srgbClr val="C00000"/>
                </a:solidFill>
                <a:latin typeface="Lucida Sans Unicode" pitchFamily="34" charset="0"/>
              </a:rPr>
              <a:t>C</a:t>
            </a:r>
            <a:endParaRPr lang="ru-RU" altLang="ru-RU" dirty="0">
              <a:solidFill>
                <a:srgbClr val="C00000"/>
              </a:solidFill>
              <a:latin typeface="Lucida Sans Unicode" pitchFamily="34" charset="0"/>
            </a:endParaRPr>
          </a:p>
        </p:txBody>
      </p:sp>
      <p:sp>
        <p:nvSpPr>
          <p:cNvPr id="11280" name="TextBox 20"/>
          <p:cNvSpPr txBox="1">
            <a:spLocks noChangeArrowheads="1"/>
          </p:cNvSpPr>
          <p:nvPr/>
        </p:nvSpPr>
        <p:spPr bwMode="auto">
          <a:xfrm>
            <a:off x="3394787" y="4637087"/>
            <a:ext cx="214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dirty="0">
                <a:solidFill>
                  <a:srgbClr val="C00000"/>
                </a:solidFill>
                <a:latin typeface="Lucida Sans Unicode" pitchFamily="34" charset="0"/>
              </a:rPr>
              <a:t>D</a:t>
            </a:r>
            <a:endParaRPr lang="ru-RU" altLang="ru-RU" dirty="0">
              <a:solidFill>
                <a:srgbClr val="C00000"/>
              </a:solidFill>
              <a:latin typeface="Lucida Sans Unicode" pitchFamily="34" charset="0"/>
            </a:endParaRPr>
          </a:p>
        </p:txBody>
      </p:sp>
      <p:sp>
        <p:nvSpPr>
          <p:cNvPr id="19" name="Дата 3"/>
          <p:cNvSpPr txBox="1">
            <a:spLocks noGrp="1"/>
          </p:cNvSpPr>
          <p:nvPr/>
        </p:nvSpPr>
        <p:spPr bwMode="auto">
          <a:xfrm>
            <a:off x="395288" y="6165850"/>
            <a:ext cx="1223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924FE622-8FC9-4897-970F-2B6F68D54344}" type="datetime1">
              <a:rPr lang="ru-RU" altLang="ru-RU" sz="1200" smtClean="0">
                <a:solidFill>
                  <a:srgbClr val="002060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07.01.2015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20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000" b="1" i="1" smtClean="0">
                <a:solidFill>
                  <a:srgbClr val="002060"/>
                </a:solidFill>
                <a:cs typeface="Arial" charset="0"/>
              </a:rPr>
              <a:t>Логинова Н.В.   МБОУ «СОШ №16»</a:t>
            </a:r>
            <a:endParaRPr lang="ru-RU" altLang="ru-RU" sz="1000" b="1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21" name="Номер слайда 4"/>
          <p:cNvSpPr txBox="1">
            <a:spLocks noGrp="1"/>
          </p:cNvSpPr>
          <p:nvPr/>
        </p:nvSpPr>
        <p:spPr bwMode="auto">
          <a:xfrm>
            <a:off x="8001000" y="6248400"/>
            <a:ext cx="7302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F49A202D-D6F7-474D-8BAA-9A7FADF25F74}" type="slidenum">
              <a:rPr lang="ru-RU" altLang="ru-RU" sz="1200" smtClean="0">
                <a:solidFill>
                  <a:srgbClr val="002060"/>
                </a:solidFill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195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8" y="571500"/>
            <a:ext cx="83192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  <a:endParaRPr lang="en-US" sz="44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1)…если </a:t>
            </a:r>
            <a:r>
              <a:rPr lang="ru-RU" sz="3200" b="1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 пересекает их в двух точках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b="1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…8</a:t>
            </a:r>
            <a:endParaRPr lang="ru-RU" sz="3200" b="1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3)…секущей</a:t>
            </a:r>
            <a:endParaRPr lang="ru-RU" sz="3200" b="1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4)…накрест </a:t>
            </a:r>
            <a:r>
              <a:rPr lang="ru-RU" sz="3200" b="1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лежащими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5)…односторонними</a:t>
            </a:r>
            <a:endParaRPr lang="ru-RU" sz="3200" b="1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6)…равны</a:t>
            </a:r>
            <a:endParaRPr lang="ru-RU" sz="3200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Дата 3"/>
          <p:cNvSpPr txBox="1">
            <a:spLocks noGrp="1"/>
          </p:cNvSpPr>
          <p:nvPr/>
        </p:nvSpPr>
        <p:spPr bwMode="auto">
          <a:xfrm>
            <a:off x="395288" y="6165850"/>
            <a:ext cx="1223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924FE622-8FC9-4897-970F-2B6F68D54344}" type="datetime1">
              <a:rPr lang="ru-RU" altLang="ru-RU" sz="1200" smtClean="0">
                <a:solidFill>
                  <a:srgbClr val="002060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07.01.2015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000" b="1" i="1" smtClean="0">
                <a:solidFill>
                  <a:srgbClr val="002060"/>
                </a:solidFill>
                <a:cs typeface="Arial" charset="0"/>
              </a:rPr>
              <a:t>Логинова Н.В.   МБОУ «СОШ №16»</a:t>
            </a:r>
            <a:endParaRPr lang="ru-RU" altLang="ru-RU" sz="1000" b="1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8001000" y="6248400"/>
            <a:ext cx="7302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F49A202D-D6F7-474D-8BAA-9A7FADF25F74}" type="slidenum">
              <a:rPr lang="ru-RU" altLang="ru-RU" sz="1200" smtClean="0">
                <a:solidFill>
                  <a:srgbClr val="002060"/>
                </a:solidFill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730519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500063" y="169863"/>
            <a:ext cx="83929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4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соответствие</a:t>
            </a:r>
            <a:endParaRPr lang="ru-RU" altLang="ru-RU" sz="48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6145695" y="1289360"/>
            <a:ext cx="237626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) a | | b, так </a:t>
            </a:r>
            <a:r>
              <a:rPr lang="ru-RU" altLang="ru-RU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US" altLang="ru-RU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altLang="ru-RU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внутренние </a:t>
            </a:r>
            <a:r>
              <a:rPr lang="ru-RU" altLang="ru-RU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накрест</a:t>
            </a:r>
            <a:r>
              <a:rPr lang="en-US" altLang="ru-RU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altLang="ru-RU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лежащие </a:t>
            </a:r>
            <a:r>
              <a:rPr lang="ru-RU" altLang="ru-RU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углы</a:t>
            </a:r>
            <a:r>
              <a:rPr lang="en-US" altLang="ru-RU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altLang="ru-RU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равны</a:t>
            </a:r>
            <a:endParaRPr lang="ru-RU" altLang="ru-RU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Прямоугольник 4"/>
          <p:cNvSpPr>
            <a:spLocks noChangeArrowheads="1"/>
          </p:cNvSpPr>
          <p:nvPr/>
        </p:nvSpPr>
        <p:spPr bwMode="auto">
          <a:xfrm>
            <a:off x="6190828" y="2718110"/>
            <a:ext cx="2286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2) a | | b, так как</a:t>
            </a:r>
          </a:p>
          <a:p>
            <a:pPr eaLnBrk="1" hangingPunct="1"/>
            <a:r>
              <a:rPr lang="ru-RU" altLang="ru-RU" sz="20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соответственные</a:t>
            </a:r>
          </a:p>
          <a:p>
            <a:pPr eaLnBrk="1" hangingPunct="1"/>
            <a:r>
              <a:rPr lang="ru-RU" altLang="ru-RU" sz="20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углы равны</a:t>
            </a:r>
            <a:endParaRPr lang="ru-RU" altLang="ru-RU" sz="2000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Прямоугольник 5"/>
          <p:cNvSpPr>
            <a:spLocks noChangeArrowheads="1"/>
          </p:cNvSpPr>
          <p:nvPr/>
        </p:nvSpPr>
        <p:spPr bwMode="auto">
          <a:xfrm>
            <a:off x="6262265" y="4218297"/>
            <a:ext cx="221456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3) a | | b, так как</a:t>
            </a:r>
          </a:p>
          <a:p>
            <a:pPr eaLnBrk="1" hangingPunct="1"/>
            <a:r>
              <a:rPr lang="ru-RU" altLang="ru-RU" sz="20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сумма внутренних</a:t>
            </a:r>
          </a:p>
          <a:p>
            <a:pPr eaLnBrk="1" hangingPunct="1"/>
            <a:r>
              <a:rPr lang="ru-RU" altLang="ru-RU" sz="20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односторонних</a:t>
            </a:r>
          </a:p>
          <a:p>
            <a:pPr eaLnBrk="1" hangingPunct="1"/>
            <a:r>
              <a:rPr lang="ru-RU" altLang="ru-RU" sz="20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углов равна 180°</a:t>
            </a:r>
            <a:endParaRPr lang="ru-RU" altLang="ru-RU" sz="2000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00125" y="1285875"/>
            <a:ext cx="28575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071563" y="1928813"/>
            <a:ext cx="2786062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571625" y="1000125"/>
            <a:ext cx="2286000" cy="142875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321" name="TextBox 13"/>
          <p:cNvSpPr txBox="1">
            <a:spLocks noChangeArrowheads="1"/>
          </p:cNvSpPr>
          <p:nvPr/>
        </p:nvSpPr>
        <p:spPr bwMode="auto">
          <a:xfrm>
            <a:off x="3786188" y="2143125"/>
            <a:ext cx="357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>
                <a:solidFill>
                  <a:srgbClr val="0070C0"/>
                </a:solidFill>
                <a:latin typeface="Lucida Sans Unicode" pitchFamily="34" charset="0"/>
              </a:rPr>
              <a:t>m</a:t>
            </a:r>
            <a:endParaRPr lang="ru-RU" altLang="ru-RU">
              <a:solidFill>
                <a:srgbClr val="0070C0"/>
              </a:solidFill>
              <a:latin typeface="Lucida Sans Unicode" pitchFamily="34" charset="0"/>
            </a:endParaRPr>
          </a:p>
        </p:txBody>
      </p:sp>
      <p:sp>
        <p:nvSpPr>
          <p:cNvPr id="13322" name="TextBox 14"/>
          <p:cNvSpPr txBox="1">
            <a:spLocks noChangeArrowheads="1"/>
          </p:cNvSpPr>
          <p:nvPr/>
        </p:nvSpPr>
        <p:spPr bwMode="auto">
          <a:xfrm>
            <a:off x="857250" y="1000125"/>
            <a:ext cx="357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dirty="0">
                <a:solidFill>
                  <a:srgbClr val="FF0000"/>
                </a:solidFill>
                <a:latin typeface="Lucida Sans Unicode" pitchFamily="34" charset="0"/>
              </a:rPr>
              <a:t>a</a:t>
            </a:r>
            <a:endParaRPr lang="ru-RU" altLang="ru-RU" dirty="0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13323" name="TextBox 15"/>
          <p:cNvSpPr txBox="1">
            <a:spLocks noChangeArrowheads="1"/>
          </p:cNvSpPr>
          <p:nvPr/>
        </p:nvSpPr>
        <p:spPr bwMode="auto">
          <a:xfrm>
            <a:off x="928688" y="1714500"/>
            <a:ext cx="357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>
                <a:solidFill>
                  <a:srgbClr val="FF0000"/>
                </a:solidFill>
                <a:latin typeface="Lucida Sans Unicode" pitchFamily="34" charset="0"/>
              </a:rPr>
              <a:t>b</a:t>
            </a:r>
            <a:endParaRPr lang="ru-RU" altLang="ru-RU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13324" name="TextBox 17"/>
          <p:cNvSpPr txBox="1">
            <a:spLocks noChangeArrowheads="1"/>
          </p:cNvSpPr>
          <p:nvPr/>
        </p:nvSpPr>
        <p:spPr bwMode="auto">
          <a:xfrm>
            <a:off x="2428875" y="1285875"/>
            <a:ext cx="714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>
                <a:solidFill>
                  <a:srgbClr val="FF0000"/>
                </a:solidFill>
                <a:latin typeface="Lucida Sans Unicode" pitchFamily="34" charset="0"/>
              </a:rPr>
              <a:t>150</a:t>
            </a:r>
            <a:r>
              <a:rPr lang="en-US" altLang="ru-RU" baseline="30000">
                <a:solidFill>
                  <a:srgbClr val="FF0000"/>
                </a:solidFill>
                <a:latin typeface="Lucida Sans Unicode" pitchFamily="34" charset="0"/>
              </a:rPr>
              <a:t>0</a:t>
            </a:r>
            <a:endParaRPr lang="ru-RU" altLang="ru-RU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13325" name="TextBox 18"/>
          <p:cNvSpPr txBox="1">
            <a:spLocks noChangeArrowheads="1"/>
          </p:cNvSpPr>
          <p:nvPr/>
        </p:nvSpPr>
        <p:spPr bwMode="auto">
          <a:xfrm>
            <a:off x="3000375" y="1643063"/>
            <a:ext cx="642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>
                <a:solidFill>
                  <a:srgbClr val="FF0000"/>
                </a:solidFill>
                <a:latin typeface="Lucida Sans Unicode" pitchFamily="34" charset="0"/>
              </a:rPr>
              <a:t>30</a:t>
            </a:r>
            <a:r>
              <a:rPr lang="en-US" altLang="ru-RU" baseline="30000">
                <a:solidFill>
                  <a:srgbClr val="FF0000"/>
                </a:solidFill>
                <a:latin typeface="Lucida Sans Unicode" pitchFamily="34" charset="0"/>
              </a:rPr>
              <a:t>0</a:t>
            </a:r>
            <a:endParaRPr lang="ru-RU" altLang="ru-RU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13326" name="TextBox 19"/>
          <p:cNvSpPr txBox="1">
            <a:spLocks noChangeArrowheads="1"/>
          </p:cNvSpPr>
          <p:nvPr/>
        </p:nvSpPr>
        <p:spPr bwMode="auto">
          <a:xfrm>
            <a:off x="500063" y="1428750"/>
            <a:ext cx="714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>
                <a:latin typeface="Lucida Sans Unicode" pitchFamily="34" charset="0"/>
              </a:rPr>
              <a:t>a) </a:t>
            </a:r>
            <a:endParaRPr lang="ru-RU" altLang="ru-RU">
              <a:latin typeface="Lucida Sans Unicode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571750" y="2438248"/>
            <a:ext cx="2286000" cy="142875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071563" y="2581123"/>
            <a:ext cx="2286000" cy="142875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214438" y="3295498"/>
            <a:ext cx="371475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30" name="TextBox 25"/>
          <p:cNvSpPr txBox="1">
            <a:spLocks noChangeArrowheads="1"/>
          </p:cNvSpPr>
          <p:nvPr/>
        </p:nvSpPr>
        <p:spPr bwMode="auto">
          <a:xfrm>
            <a:off x="1000125" y="2581123"/>
            <a:ext cx="357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>
                <a:solidFill>
                  <a:srgbClr val="FF0000"/>
                </a:solidFill>
                <a:latin typeface="Lucida Sans Unicode" pitchFamily="34" charset="0"/>
              </a:rPr>
              <a:t>a</a:t>
            </a:r>
            <a:endParaRPr lang="ru-RU" altLang="ru-RU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13331" name="Прямоугольник 26"/>
          <p:cNvSpPr>
            <a:spLocks noChangeArrowheads="1"/>
          </p:cNvSpPr>
          <p:nvPr/>
        </p:nvSpPr>
        <p:spPr bwMode="auto">
          <a:xfrm>
            <a:off x="2714625" y="2366810"/>
            <a:ext cx="33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>
                <a:solidFill>
                  <a:srgbClr val="FF0000"/>
                </a:solidFill>
                <a:latin typeface="Lucida Sans Unicode" pitchFamily="34" charset="0"/>
              </a:rPr>
              <a:t>b</a:t>
            </a:r>
            <a:endParaRPr lang="ru-RU" altLang="ru-RU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13332" name="TextBox 27"/>
          <p:cNvSpPr txBox="1">
            <a:spLocks noChangeArrowheads="1"/>
          </p:cNvSpPr>
          <p:nvPr/>
        </p:nvSpPr>
        <p:spPr bwMode="auto">
          <a:xfrm>
            <a:off x="4572000" y="3009748"/>
            <a:ext cx="357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>
                <a:solidFill>
                  <a:srgbClr val="0070C0"/>
                </a:solidFill>
                <a:latin typeface="Lucida Sans Unicode" pitchFamily="34" charset="0"/>
              </a:rPr>
              <a:t>m</a:t>
            </a:r>
            <a:endParaRPr lang="ru-RU" altLang="ru-RU">
              <a:solidFill>
                <a:srgbClr val="0070C0"/>
              </a:solidFill>
              <a:latin typeface="Lucida Sans Unicode" pitchFamily="34" charset="0"/>
            </a:endParaRPr>
          </a:p>
        </p:txBody>
      </p:sp>
      <p:sp>
        <p:nvSpPr>
          <p:cNvPr id="13333" name="TextBox 28"/>
          <p:cNvSpPr txBox="1">
            <a:spLocks noChangeArrowheads="1"/>
          </p:cNvSpPr>
          <p:nvPr/>
        </p:nvSpPr>
        <p:spPr bwMode="auto">
          <a:xfrm>
            <a:off x="1357313" y="3009748"/>
            <a:ext cx="642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>
                <a:solidFill>
                  <a:srgbClr val="FF0000"/>
                </a:solidFill>
                <a:latin typeface="Lucida Sans Unicode" pitchFamily="34" charset="0"/>
              </a:rPr>
              <a:t>45</a:t>
            </a:r>
            <a:r>
              <a:rPr lang="en-US" altLang="ru-RU" baseline="30000">
                <a:solidFill>
                  <a:srgbClr val="FF0000"/>
                </a:solidFill>
                <a:latin typeface="Lucida Sans Unicode" pitchFamily="34" charset="0"/>
              </a:rPr>
              <a:t>0</a:t>
            </a:r>
            <a:endParaRPr lang="ru-RU" altLang="ru-RU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13334" name="TextBox 29"/>
          <p:cNvSpPr txBox="1">
            <a:spLocks noChangeArrowheads="1"/>
          </p:cNvSpPr>
          <p:nvPr/>
        </p:nvSpPr>
        <p:spPr bwMode="auto">
          <a:xfrm>
            <a:off x="3214688" y="3009748"/>
            <a:ext cx="642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>
                <a:solidFill>
                  <a:srgbClr val="FF0000"/>
                </a:solidFill>
                <a:latin typeface="Lucida Sans Unicode" pitchFamily="34" charset="0"/>
              </a:rPr>
              <a:t>45</a:t>
            </a:r>
            <a:r>
              <a:rPr lang="en-US" altLang="ru-RU" baseline="30000">
                <a:solidFill>
                  <a:srgbClr val="FF0000"/>
                </a:solidFill>
                <a:latin typeface="Lucida Sans Unicode" pitchFamily="34" charset="0"/>
              </a:rPr>
              <a:t>0</a:t>
            </a:r>
            <a:endParaRPr lang="ru-RU" altLang="ru-RU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13335" name="TextBox 30"/>
          <p:cNvSpPr txBox="1">
            <a:spLocks noChangeArrowheads="1"/>
          </p:cNvSpPr>
          <p:nvPr/>
        </p:nvSpPr>
        <p:spPr bwMode="auto">
          <a:xfrm>
            <a:off x="504519" y="3112141"/>
            <a:ext cx="500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dirty="0">
                <a:latin typeface="Lucida Sans Unicode" pitchFamily="34" charset="0"/>
              </a:rPr>
              <a:t>b)</a:t>
            </a:r>
            <a:endParaRPr lang="ru-RU" altLang="ru-RU" dirty="0">
              <a:latin typeface="Lucida Sans Unicode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285875" y="4857750"/>
            <a:ext cx="3214688" cy="71596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 flipV="1">
            <a:off x="1571625" y="4286250"/>
            <a:ext cx="1643063" cy="12144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 flipV="1">
            <a:off x="2571750" y="4643438"/>
            <a:ext cx="1643063" cy="121443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339" name="Прямоугольник 38"/>
          <p:cNvSpPr>
            <a:spLocks noChangeArrowheads="1"/>
          </p:cNvSpPr>
          <p:nvPr/>
        </p:nvSpPr>
        <p:spPr bwMode="auto">
          <a:xfrm>
            <a:off x="1316448" y="528637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dirty="0">
                <a:solidFill>
                  <a:srgbClr val="FF0000"/>
                </a:solidFill>
                <a:latin typeface="Lucida Sans Unicode" pitchFamily="34" charset="0"/>
              </a:rPr>
              <a:t>a</a:t>
            </a:r>
            <a:endParaRPr lang="ru-RU" altLang="ru-RU" dirty="0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13340" name="Прямоугольник 39"/>
          <p:cNvSpPr>
            <a:spLocks noChangeArrowheads="1"/>
          </p:cNvSpPr>
          <p:nvPr/>
        </p:nvSpPr>
        <p:spPr bwMode="auto">
          <a:xfrm>
            <a:off x="2571750" y="5715000"/>
            <a:ext cx="33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>
                <a:solidFill>
                  <a:srgbClr val="FF0000"/>
                </a:solidFill>
                <a:latin typeface="Lucida Sans Unicode" pitchFamily="34" charset="0"/>
              </a:rPr>
              <a:t>b</a:t>
            </a:r>
            <a:endParaRPr lang="ru-RU" altLang="ru-RU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13341" name="TextBox 40"/>
          <p:cNvSpPr txBox="1">
            <a:spLocks noChangeArrowheads="1"/>
          </p:cNvSpPr>
          <p:nvPr/>
        </p:nvSpPr>
        <p:spPr bwMode="auto">
          <a:xfrm>
            <a:off x="4214813" y="5286375"/>
            <a:ext cx="357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>
                <a:solidFill>
                  <a:srgbClr val="0070C0"/>
                </a:solidFill>
                <a:latin typeface="Lucida Sans Unicode" pitchFamily="34" charset="0"/>
              </a:rPr>
              <a:t>m</a:t>
            </a:r>
            <a:endParaRPr lang="ru-RU" altLang="ru-RU">
              <a:solidFill>
                <a:srgbClr val="0070C0"/>
              </a:solidFill>
              <a:latin typeface="Lucida Sans Unicode" pitchFamily="34" charset="0"/>
            </a:endParaRPr>
          </a:p>
        </p:txBody>
      </p:sp>
      <p:sp>
        <p:nvSpPr>
          <p:cNvPr id="13342" name="Прямоугольник 41"/>
          <p:cNvSpPr>
            <a:spLocks noChangeArrowheads="1"/>
          </p:cNvSpPr>
          <p:nvPr/>
        </p:nvSpPr>
        <p:spPr bwMode="auto">
          <a:xfrm>
            <a:off x="1928813" y="5143500"/>
            <a:ext cx="720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>
                <a:solidFill>
                  <a:srgbClr val="FF0000"/>
                </a:solidFill>
                <a:latin typeface="Lucida Sans Unicode" pitchFamily="34" charset="0"/>
              </a:rPr>
              <a:t>150</a:t>
            </a:r>
            <a:r>
              <a:rPr lang="en-US" altLang="ru-RU" baseline="30000">
                <a:solidFill>
                  <a:srgbClr val="FF0000"/>
                </a:solidFill>
                <a:latin typeface="Lucida Sans Unicode" pitchFamily="34" charset="0"/>
              </a:rPr>
              <a:t>0</a:t>
            </a:r>
            <a:endParaRPr lang="ru-RU" altLang="ru-RU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13343" name="Прямоугольник 42"/>
          <p:cNvSpPr>
            <a:spLocks noChangeArrowheads="1"/>
          </p:cNvSpPr>
          <p:nvPr/>
        </p:nvSpPr>
        <p:spPr bwMode="auto">
          <a:xfrm>
            <a:off x="2928938" y="5000625"/>
            <a:ext cx="720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>
                <a:solidFill>
                  <a:srgbClr val="FF0000"/>
                </a:solidFill>
                <a:latin typeface="Lucida Sans Unicode" pitchFamily="34" charset="0"/>
              </a:rPr>
              <a:t>150</a:t>
            </a:r>
            <a:r>
              <a:rPr lang="en-US" altLang="ru-RU" baseline="30000">
                <a:solidFill>
                  <a:srgbClr val="FF0000"/>
                </a:solidFill>
                <a:latin typeface="Lucida Sans Unicode" pitchFamily="34" charset="0"/>
              </a:rPr>
              <a:t>0</a:t>
            </a:r>
            <a:endParaRPr lang="ru-RU" altLang="ru-RU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13344" name="TextBox 43"/>
          <p:cNvSpPr txBox="1">
            <a:spLocks noChangeArrowheads="1"/>
          </p:cNvSpPr>
          <p:nvPr/>
        </p:nvSpPr>
        <p:spPr bwMode="auto">
          <a:xfrm>
            <a:off x="699781" y="4708525"/>
            <a:ext cx="500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dirty="0">
                <a:latin typeface="Lucida Sans Unicode" pitchFamily="34" charset="0"/>
              </a:rPr>
              <a:t>c)</a:t>
            </a:r>
            <a:endParaRPr lang="ru-RU" altLang="ru-RU" dirty="0">
              <a:latin typeface="Lucida Sans Unicode" pitchFamily="34" charset="0"/>
            </a:endParaRPr>
          </a:p>
        </p:txBody>
      </p:sp>
      <p:sp>
        <p:nvSpPr>
          <p:cNvPr id="37" name="Дата 3"/>
          <p:cNvSpPr txBox="1">
            <a:spLocks noGrp="1"/>
          </p:cNvSpPr>
          <p:nvPr/>
        </p:nvSpPr>
        <p:spPr bwMode="auto">
          <a:xfrm>
            <a:off x="395288" y="6165850"/>
            <a:ext cx="1223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924FE622-8FC9-4897-970F-2B6F68D54344}" type="datetime1">
              <a:rPr lang="ru-RU" altLang="ru-RU" sz="1200" smtClean="0">
                <a:solidFill>
                  <a:srgbClr val="002060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07.01.2015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39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000" b="1" i="1" smtClean="0">
                <a:solidFill>
                  <a:srgbClr val="002060"/>
                </a:solidFill>
                <a:cs typeface="Arial" charset="0"/>
              </a:rPr>
              <a:t>Логинова Н.В.   МБОУ «СОШ №16»</a:t>
            </a:r>
            <a:endParaRPr lang="ru-RU" altLang="ru-RU" sz="1000" b="1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0" name="Номер слайда 4"/>
          <p:cNvSpPr txBox="1">
            <a:spLocks noGrp="1"/>
          </p:cNvSpPr>
          <p:nvPr/>
        </p:nvSpPr>
        <p:spPr bwMode="auto">
          <a:xfrm>
            <a:off x="8001000" y="6248400"/>
            <a:ext cx="7302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F49A202D-D6F7-474D-8BAA-9A7FADF25F74}" type="slidenum">
              <a:rPr lang="ru-RU" altLang="ru-RU" sz="1200" smtClean="0">
                <a:solidFill>
                  <a:srgbClr val="002060"/>
                </a:solidFill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52536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3563" y="1037432"/>
            <a:ext cx="6111875" cy="1079500"/>
          </a:xfrm>
        </p:spPr>
        <p:txBody>
          <a:bodyPr/>
          <a:lstStyle/>
          <a:p>
            <a:pPr eaLnBrk="1" hangingPunct="1"/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</a:t>
            </a:r>
          </a:p>
          <a:p>
            <a:pPr eaLnBrk="1" hangingPunct="1"/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Теорема               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 flipV="1">
            <a:off x="2268538" y="1280158"/>
            <a:ext cx="744169" cy="4930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 flipH="1">
            <a:off x="2653138" y="1995488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 flipH="1" flipV="1">
            <a:off x="4175454" y="1346515"/>
            <a:ext cx="1225550" cy="4267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 flipH="1">
            <a:off x="4535487" y="1988052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8" name="Line 10"/>
          <p:cNvSpPr>
            <a:spLocks noChangeShapeType="1"/>
          </p:cNvSpPr>
          <p:nvPr/>
        </p:nvSpPr>
        <p:spPr bwMode="auto">
          <a:xfrm flipH="1">
            <a:off x="6142940" y="1980616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23529" y="2357507"/>
            <a:ext cx="4232598" cy="707886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на чём основаны доказательства самых первых теорем геометрии?</a:t>
            </a: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4716462" y="2565400"/>
            <a:ext cx="1583729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334612" y="2476132"/>
            <a:ext cx="2649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аксиомах</a:t>
            </a: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7164388" y="29241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3" name="Text Box 16"/>
          <p:cNvSpPr txBox="1">
            <a:spLocks noChangeArrowheads="1"/>
          </p:cNvSpPr>
          <p:nvPr/>
        </p:nvSpPr>
        <p:spPr bwMode="auto">
          <a:xfrm>
            <a:off x="5595938" y="3346450"/>
            <a:ext cx="286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5134" name="Text Box 17"/>
          <p:cNvSpPr txBox="1">
            <a:spLocks noChangeArrowheads="1"/>
          </p:cNvSpPr>
          <p:nvPr/>
        </p:nvSpPr>
        <p:spPr bwMode="auto">
          <a:xfrm>
            <a:off x="5651500" y="3357563"/>
            <a:ext cx="3024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4716462" y="3453547"/>
            <a:ext cx="36004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Утверждениях о свойствах геометрических фигур, которые принимаются в качестве  исходных положений ( без доказательства)</a:t>
            </a: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flipH="1">
            <a:off x="4787900" y="2781300"/>
            <a:ext cx="136842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8187106" y="3094272"/>
            <a:ext cx="0" cy="201771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5139" name="Oval 23"/>
          <p:cNvSpPr>
            <a:spLocks noChangeArrowheads="1"/>
          </p:cNvSpPr>
          <p:nvPr/>
        </p:nvSpPr>
        <p:spPr bwMode="auto">
          <a:xfrm>
            <a:off x="1547862" y="4493912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40" name="Oval 24"/>
          <p:cNvSpPr>
            <a:spLocks noChangeArrowheads="1"/>
          </p:cNvSpPr>
          <p:nvPr/>
        </p:nvSpPr>
        <p:spPr bwMode="auto">
          <a:xfrm>
            <a:off x="2628950" y="4133549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53" name="Text Box 48"/>
          <p:cNvSpPr txBox="1">
            <a:spLocks noChangeArrowheads="1"/>
          </p:cNvSpPr>
          <p:nvPr/>
        </p:nvSpPr>
        <p:spPr bwMode="auto">
          <a:xfrm>
            <a:off x="6732588" y="1268413"/>
            <a:ext cx="776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5154" name="Text Box 49"/>
          <p:cNvSpPr txBox="1">
            <a:spLocks noChangeArrowheads="1"/>
          </p:cNvSpPr>
          <p:nvPr/>
        </p:nvSpPr>
        <p:spPr bwMode="auto">
          <a:xfrm>
            <a:off x="6675438" y="1628775"/>
            <a:ext cx="92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5155" name="Text Box 50"/>
          <p:cNvSpPr txBox="1">
            <a:spLocks noChangeArrowheads="1"/>
          </p:cNvSpPr>
          <p:nvPr/>
        </p:nvSpPr>
        <p:spPr bwMode="auto">
          <a:xfrm>
            <a:off x="7251700" y="1484313"/>
            <a:ext cx="560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7164388" y="1484313"/>
            <a:ext cx="560387" cy="650875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157" name="Text Box 52"/>
          <p:cNvSpPr txBox="1">
            <a:spLocks noChangeArrowheads="1"/>
          </p:cNvSpPr>
          <p:nvPr/>
        </p:nvSpPr>
        <p:spPr bwMode="auto">
          <a:xfrm>
            <a:off x="5795963" y="5445125"/>
            <a:ext cx="3152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 flipV="1">
            <a:off x="971600" y="4014487"/>
            <a:ext cx="2159000" cy="72072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43" name="Заголовок 1"/>
          <p:cNvSpPr txBox="1">
            <a:spLocks/>
          </p:cNvSpPr>
          <p:nvPr/>
        </p:nvSpPr>
        <p:spPr bwMode="auto">
          <a:xfrm>
            <a:off x="415524" y="158751"/>
            <a:ext cx="7772400" cy="893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800" b="1" i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Об аксиомах геометрии </a:t>
            </a:r>
            <a:endParaRPr lang="ru-RU" altLang="ru-RU" sz="4800" b="1" dirty="0" smtClean="0">
              <a:solidFill>
                <a:srgbClr val="215968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6184106" y="5318551"/>
            <a:ext cx="26495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Строится вся геометрия</a:t>
            </a:r>
            <a:endParaRPr lang="ru-RU" alt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7798" y="5119688"/>
            <a:ext cx="4720102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Через любые две точки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проходит прямая, и притом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только одна</a:t>
            </a:r>
          </a:p>
        </p:txBody>
      </p:sp>
      <p:sp>
        <p:nvSpPr>
          <p:cNvPr id="46" name="Дата 3"/>
          <p:cNvSpPr txBox="1">
            <a:spLocks noGrp="1"/>
          </p:cNvSpPr>
          <p:nvPr/>
        </p:nvSpPr>
        <p:spPr bwMode="auto">
          <a:xfrm>
            <a:off x="395288" y="6263072"/>
            <a:ext cx="1223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924FE622-8FC9-4897-970F-2B6F68D54344}" type="datetime1">
              <a:rPr lang="ru-RU" altLang="ru-RU" sz="1200" smtClean="0">
                <a:solidFill>
                  <a:srgbClr val="002060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07.01.2015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7" name="Rectangle 53"/>
          <p:cNvSpPr>
            <a:spLocks noChangeArrowheads="1"/>
          </p:cNvSpPr>
          <p:nvPr/>
        </p:nvSpPr>
        <p:spPr bwMode="auto">
          <a:xfrm>
            <a:off x="3276600" y="6345622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000" b="1" i="1" smtClean="0">
                <a:solidFill>
                  <a:srgbClr val="002060"/>
                </a:solidFill>
                <a:cs typeface="Arial" charset="0"/>
              </a:rPr>
              <a:t>Логинова Н.В.   МБОУ «СОШ №16»</a:t>
            </a:r>
            <a:endParaRPr lang="ru-RU" altLang="ru-RU" sz="1000" b="1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8" name="Номер слайда 4"/>
          <p:cNvSpPr txBox="1">
            <a:spLocks noGrp="1"/>
          </p:cNvSpPr>
          <p:nvPr/>
        </p:nvSpPr>
        <p:spPr bwMode="auto">
          <a:xfrm>
            <a:off x="8001000" y="6345622"/>
            <a:ext cx="7302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F49A202D-D6F7-474D-8BAA-9A7FADF25F74}" type="slidenum">
              <a:rPr lang="ru-RU" altLang="ru-RU" sz="1200" smtClean="0">
                <a:solidFill>
                  <a:srgbClr val="002060"/>
                </a:solidFill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6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433202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9" grpId="0" animBg="1"/>
      <p:bldP spid="2060" grpId="0" animBg="1"/>
      <p:bldP spid="2061" grpId="0"/>
      <p:bldP spid="2062" grpId="0" animBg="1"/>
      <p:bldP spid="2066" grpId="0"/>
      <p:bldP spid="2067" grpId="0" animBg="1"/>
      <p:bldP spid="2068" grpId="0" animBg="1"/>
      <p:bldP spid="2099" grpId="0" animBg="1"/>
      <p:bldP spid="2073" grpId="0" animBg="1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4294967295"/>
          </p:nvPr>
        </p:nvSpPr>
        <p:spPr>
          <a:xfrm>
            <a:off x="467544" y="476672"/>
            <a:ext cx="8229600" cy="374441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использовали и другие аксиомы , хотя особо не выделяли их.</a:t>
            </a:r>
          </a:p>
          <a:p>
            <a:pPr algn="just">
              <a:buFont typeface="Wingdings" pitchFamily="2" charset="2"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сравнение 2-ух отрезков мы проводили с помощью наложения. Возможность такого наложения вытекает из аксиомы 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 любом луче от его начала можно отложить отрезок, равный данному, и притом только один»</a:t>
            </a:r>
          </a:p>
        </p:txBody>
      </p:sp>
      <p:sp>
        <p:nvSpPr>
          <p:cNvPr id="9" name="Line 31"/>
          <p:cNvSpPr>
            <a:spLocks noChangeShapeType="1"/>
          </p:cNvSpPr>
          <p:nvPr/>
        </p:nvSpPr>
        <p:spPr bwMode="auto">
          <a:xfrm>
            <a:off x="958652" y="5301208"/>
            <a:ext cx="6218584" cy="25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" name="Oval 33"/>
          <p:cNvSpPr>
            <a:spLocks noChangeArrowheads="1"/>
          </p:cNvSpPr>
          <p:nvPr/>
        </p:nvSpPr>
        <p:spPr bwMode="auto">
          <a:xfrm>
            <a:off x="912614" y="525517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" name="Line 34"/>
          <p:cNvSpPr>
            <a:spLocks noChangeShapeType="1"/>
          </p:cNvSpPr>
          <p:nvPr/>
        </p:nvSpPr>
        <p:spPr bwMode="auto">
          <a:xfrm flipV="1">
            <a:off x="958652" y="5301207"/>
            <a:ext cx="3109292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" name="Oval 36"/>
          <p:cNvSpPr>
            <a:spLocks noChangeArrowheads="1"/>
          </p:cNvSpPr>
          <p:nvPr/>
        </p:nvSpPr>
        <p:spPr bwMode="auto">
          <a:xfrm>
            <a:off x="900113" y="46529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" name="Oval 37"/>
          <p:cNvSpPr>
            <a:spLocks noChangeArrowheads="1"/>
          </p:cNvSpPr>
          <p:nvPr/>
        </p:nvSpPr>
        <p:spPr bwMode="auto">
          <a:xfrm>
            <a:off x="4032225" y="4662246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" name="Line 30"/>
          <p:cNvSpPr>
            <a:spLocks noChangeShapeType="1"/>
          </p:cNvSpPr>
          <p:nvPr/>
        </p:nvSpPr>
        <p:spPr bwMode="auto">
          <a:xfrm>
            <a:off x="935831" y="4687077"/>
            <a:ext cx="3132113" cy="18661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6" name="Дата 3"/>
          <p:cNvSpPr txBox="1">
            <a:spLocks noGrp="1"/>
          </p:cNvSpPr>
          <p:nvPr/>
        </p:nvSpPr>
        <p:spPr bwMode="auto">
          <a:xfrm>
            <a:off x="395288" y="6165850"/>
            <a:ext cx="1223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924FE622-8FC9-4897-970F-2B6F68D54344}" type="datetime1">
              <a:rPr lang="ru-RU" altLang="ru-RU" sz="1200" smtClean="0">
                <a:solidFill>
                  <a:srgbClr val="002060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07.01.2015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7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000" b="1" i="1" smtClean="0">
                <a:solidFill>
                  <a:srgbClr val="002060"/>
                </a:solidFill>
                <a:cs typeface="Arial" charset="0"/>
              </a:rPr>
              <a:t>Логинова Н.В.   МБОУ «СОШ №16»</a:t>
            </a:r>
            <a:endParaRPr lang="ru-RU" altLang="ru-RU" sz="1000" b="1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8" name="Номер слайда 4"/>
          <p:cNvSpPr txBox="1">
            <a:spLocks noGrp="1"/>
          </p:cNvSpPr>
          <p:nvPr/>
        </p:nvSpPr>
        <p:spPr bwMode="auto">
          <a:xfrm>
            <a:off x="8001000" y="6248400"/>
            <a:ext cx="7302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F49A202D-D6F7-474D-8BAA-9A7FADF25F74}" type="slidenum">
              <a:rPr lang="ru-RU" altLang="ru-RU" sz="1200" smtClean="0">
                <a:solidFill>
                  <a:srgbClr val="002060"/>
                </a:solidFill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7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297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4294967295"/>
          </p:nvPr>
        </p:nvSpPr>
        <p:spPr>
          <a:xfrm>
            <a:off x="140655" y="188640"/>
            <a:ext cx="8856983" cy="208823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2-х углов основано на аналогичной аксиоме:</a:t>
            </a:r>
          </a:p>
          <a:p>
            <a:pPr>
              <a:buFont typeface="Wingdings" pitchFamily="2" charset="2"/>
              <a:buNone/>
            </a:pP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любого луча в заданную сторону можно отложить угол, равный данному неразвернутому углу , и притом только один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19120" y="2206667"/>
            <a:ext cx="2428875" cy="78581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2333433" y="2992479"/>
            <a:ext cx="2214562" cy="1214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4190808" y="3135354"/>
            <a:ext cx="3857625" cy="11430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7976996" y="2992479"/>
            <a:ext cx="142875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4437112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altLang="ru-RU" sz="2800" b="1" i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аксиомы не вызывают сомнений и с помощью них доказываются другие утверждения. </a:t>
            </a:r>
          </a:p>
        </p:txBody>
      </p:sp>
      <p:sp>
        <p:nvSpPr>
          <p:cNvPr id="9" name="Дата 3"/>
          <p:cNvSpPr txBox="1">
            <a:spLocks noGrp="1"/>
          </p:cNvSpPr>
          <p:nvPr/>
        </p:nvSpPr>
        <p:spPr bwMode="auto">
          <a:xfrm>
            <a:off x="395288" y="6165850"/>
            <a:ext cx="1223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924FE622-8FC9-4897-970F-2B6F68D54344}" type="datetime1">
              <a:rPr lang="ru-RU" altLang="ru-RU" sz="1200" smtClean="0">
                <a:solidFill>
                  <a:srgbClr val="002060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07.01.2015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0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000" b="1" i="1" smtClean="0">
                <a:solidFill>
                  <a:srgbClr val="002060"/>
                </a:solidFill>
                <a:cs typeface="Arial" charset="0"/>
              </a:rPr>
              <a:t>Логинова Н.В.   МБОУ «СОШ №16»</a:t>
            </a:r>
            <a:endParaRPr lang="ru-RU" altLang="ru-RU" sz="1000" b="1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1" name="Номер слайда 4"/>
          <p:cNvSpPr txBox="1">
            <a:spLocks noGrp="1"/>
          </p:cNvSpPr>
          <p:nvPr/>
        </p:nvSpPr>
        <p:spPr bwMode="auto">
          <a:xfrm>
            <a:off x="8001000" y="6248400"/>
            <a:ext cx="7302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F49A202D-D6F7-474D-8BAA-9A7FADF25F74}" type="slidenum">
              <a:rPr lang="ru-RU" altLang="ru-RU" sz="1200" smtClean="0">
                <a:solidFill>
                  <a:srgbClr val="002060"/>
                </a:solidFill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8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784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188" y="404813"/>
            <a:ext cx="230505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611188" y="620713"/>
            <a:ext cx="2792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684213" y="476250"/>
            <a:ext cx="35131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11188" y="476250"/>
            <a:ext cx="25209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/>
              <a:t>Сначала формулируются исходные положения - </a:t>
            </a:r>
            <a:r>
              <a:rPr lang="ru-RU" altLang="ru-RU" sz="1400">
                <a:solidFill>
                  <a:srgbClr val="FF0066"/>
                </a:solidFill>
              </a:rPr>
              <a:t>аксиомы</a:t>
            </a:r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2987675" y="83661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635375" y="404813"/>
            <a:ext cx="2376488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651250" y="609600"/>
            <a:ext cx="25050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/>
              <a:t>На их основе, путём логических рассуждений доказываются другие утверждения </a:t>
            </a: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611188" y="1628775"/>
            <a:ext cx="5473700" cy="504825"/>
          </a:xfrm>
          <a:prstGeom prst="curvedUpArrow">
            <a:avLst>
              <a:gd name="adj1" fmla="val 216855"/>
              <a:gd name="adj2" fmla="val 43371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39750" y="2349500"/>
            <a:ext cx="5600700" cy="925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Такой подход к построению геометрии зародился в глубокой древности и был изложен в сочинении </a:t>
            </a:r>
            <a:r>
              <a:rPr lang="ru-RU" altLang="ru-RU" b="1"/>
              <a:t>«Начала»</a:t>
            </a:r>
            <a:r>
              <a:rPr lang="ru-RU" altLang="ru-RU"/>
              <a:t> древнегреческого учёного Евклида</a:t>
            </a:r>
          </a:p>
        </p:txBody>
      </p:sp>
      <p:sp>
        <p:nvSpPr>
          <p:cNvPr id="6156" name="Text Box 14"/>
          <p:cNvSpPr txBox="1">
            <a:spLocks noChangeArrowheads="1"/>
          </p:cNvSpPr>
          <p:nvPr/>
        </p:nvSpPr>
        <p:spPr bwMode="auto">
          <a:xfrm>
            <a:off x="339725" y="2266950"/>
            <a:ext cx="581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6157" name="Text Box 15"/>
          <p:cNvSpPr txBox="1">
            <a:spLocks noChangeArrowheads="1"/>
          </p:cNvSpPr>
          <p:nvPr/>
        </p:nvSpPr>
        <p:spPr bwMode="auto">
          <a:xfrm>
            <a:off x="6748463" y="4283075"/>
            <a:ext cx="1927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6158" name="Text Box 16"/>
          <p:cNvSpPr txBox="1">
            <a:spLocks noChangeArrowheads="1"/>
          </p:cNvSpPr>
          <p:nvPr/>
        </p:nvSpPr>
        <p:spPr bwMode="auto">
          <a:xfrm>
            <a:off x="6732588" y="4221163"/>
            <a:ext cx="200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388652" y="4104481"/>
            <a:ext cx="2432050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365 – 300 гг. до н.э.</a:t>
            </a:r>
          </a:p>
        </p:txBody>
      </p:sp>
      <p:sp>
        <p:nvSpPr>
          <p:cNvPr id="6160" name="Line 18"/>
          <p:cNvSpPr>
            <a:spLocks noChangeShapeType="1"/>
          </p:cNvSpPr>
          <p:nvPr/>
        </p:nvSpPr>
        <p:spPr bwMode="auto">
          <a:xfrm>
            <a:off x="3132138" y="335756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403350" y="3933825"/>
            <a:ext cx="4321175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Геометрия, изложенная в «Началах», называется </a:t>
            </a:r>
            <a:r>
              <a:rPr lang="ru-RU" altLang="ru-RU">
                <a:solidFill>
                  <a:srgbClr val="FF0066"/>
                </a:solidFill>
              </a:rPr>
              <a:t>евклидовой геометрией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539750" y="5373688"/>
            <a:ext cx="5545138" cy="590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 dirty="0" smtClean="0"/>
              <a:t>Некоторые из аксиом Евклида (часть из них он называл </a:t>
            </a:r>
            <a:r>
              <a:rPr lang="ru-RU" altLang="ru-RU" sz="1600" b="1" dirty="0" smtClean="0"/>
              <a:t>постулатами</a:t>
            </a:r>
            <a:r>
              <a:rPr lang="ru-RU" altLang="ru-RU" sz="1600" dirty="0" smtClean="0"/>
              <a:t>) и сейчас используются в геометрии</a:t>
            </a:r>
            <a:endParaRPr lang="ru-RU" altLang="ru-RU" sz="1600" dirty="0"/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443663" y="4941888"/>
            <a:ext cx="2376487" cy="952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/>
              <a:t>Слово </a:t>
            </a:r>
            <a:r>
              <a:rPr lang="ru-RU" altLang="ru-RU" sz="1400">
                <a:solidFill>
                  <a:srgbClr val="FF0066"/>
                </a:solidFill>
              </a:rPr>
              <a:t>«аксиома» </a:t>
            </a:r>
            <a:r>
              <a:rPr lang="ru-RU" altLang="ru-RU" sz="1400"/>
              <a:t>происходит</a:t>
            </a:r>
            <a:r>
              <a:rPr lang="ru-RU" altLang="ru-RU" sz="1400">
                <a:solidFill>
                  <a:srgbClr val="FF0066"/>
                </a:solidFill>
              </a:rPr>
              <a:t> </a:t>
            </a:r>
            <a:r>
              <a:rPr lang="ru-RU" altLang="ru-RU" sz="1400"/>
              <a:t> от</a:t>
            </a:r>
            <a:r>
              <a:rPr lang="ru-RU" altLang="ru-RU" sz="1400">
                <a:solidFill>
                  <a:srgbClr val="FF0066"/>
                </a:solidFill>
              </a:rPr>
              <a:t> </a:t>
            </a:r>
            <a:r>
              <a:rPr lang="ru-RU" altLang="ru-RU" sz="1400"/>
              <a:t>греческого </a:t>
            </a:r>
            <a:r>
              <a:rPr lang="ru-RU" altLang="ru-RU" sz="1400">
                <a:solidFill>
                  <a:srgbClr val="FF0066"/>
                </a:solidFill>
              </a:rPr>
              <a:t>«аксиос»,</a:t>
            </a:r>
            <a:r>
              <a:rPr lang="ru-RU" altLang="ru-RU" sz="1400"/>
              <a:t> что означает «ценный, достойный».</a:t>
            </a:r>
          </a:p>
        </p:txBody>
      </p:sp>
      <p:pic>
        <p:nvPicPr>
          <p:cNvPr id="21" name="Picture 2" descr="C:\Documents and Settings\ТАИСИЯ\Рабочий стол\Euklid-von-Alexandria_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5" r="5378"/>
          <a:stretch/>
        </p:blipFill>
        <p:spPr bwMode="auto">
          <a:xfrm>
            <a:off x="6372225" y="446880"/>
            <a:ext cx="2541070" cy="3269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Дата 3"/>
          <p:cNvSpPr txBox="1">
            <a:spLocks noGrp="1"/>
          </p:cNvSpPr>
          <p:nvPr/>
        </p:nvSpPr>
        <p:spPr bwMode="auto">
          <a:xfrm>
            <a:off x="395288" y="6165850"/>
            <a:ext cx="1223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924FE622-8FC9-4897-970F-2B6F68D54344}" type="datetime1">
              <a:rPr lang="ru-RU" altLang="ru-RU" sz="1200" smtClean="0">
                <a:solidFill>
                  <a:srgbClr val="002060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07.01.2015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23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000" b="1" i="1" smtClean="0">
                <a:solidFill>
                  <a:srgbClr val="002060"/>
                </a:solidFill>
                <a:cs typeface="Arial" charset="0"/>
              </a:rPr>
              <a:t>Логинова Н.В.   МБОУ «СОШ №16»</a:t>
            </a:r>
            <a:endParaRPr lang="ru-RU" altLang="ru-RU" sz="1000" b="1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24" name="Номер слайда 4"/>
          <p:cNvSpPr txBox="1">
            <a:spLocks noGrp="1"/>
          </p:cNvSpPr>
          <p:nvPr/>
        </p:nvSpPr>
        <p:spPr bwMode="auto">
          <a:xfrm>
            <a:off x="8001000" y="6248400"/>
            <a:ext cx="7302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F49A202D-D6F7-474D-8BAA-9A7FADF25F74}" type="slidenum">
              <a:rPr lang="ru-RU" altLang="ru-RU" sz="1200" smtClean="0">
                <a:solidFill>
                  <a:srgbClr val="002060"/>
                </a:solidFill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ru-RU" altLang="ru-RU" sz="1200" smtClean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8277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9" grpId="0"/>
      <p:bldP spid="3081" grpId="0" animBg="1"/>
      <p:bldP spid="3082" grpId="0"/>
      <p:bldP spid="3084" grpId="0" animBg="1"/>
      <p:bldP spid="3085" grpId="0" animBg="1"/>
      <p:bldP spid="3089" grpId="0" animBg="1"/>
      <p:bldP spid="3091" grpId="0" animBg="1"/>
      <p:bldP spid="3093" grpId="0" animBg="1"/>
      <p:bldP spid="309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1207</Words>
  <Application>Microsoft Office PowerPoint</Application>
  <PresentationFormat>Экран (4:3)</PresentationFormat>
  <Paragraphs>221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Аксиома параллельных прямых</vt:lpstr>
      <vt:lpstr>Следствия из аксиомы параллельных прямых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Аксиома параллельных прямых</dc:title>
  <dc:creator>Нина</dc:creator>
  <cp:lastModifiedBy>Нина</cp:lastModifiedBy>
  <cp:revision>20</cp:revision>
  <dcterms:created xsi:type="dcterms:W3CDTF">2015-01-07T11:41:37Z</dcterms:created>
  <dcterms:modified xsi:type="dcterms:W3CDTF">2015-01-07T16:59:43Z</dcterms:modified>
</cp:coreProperties>
</file>