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1" r:id="rId2"/>
    <p:sldId id="274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76" r:id="rId15"/>
    <p:sldId id="288" r:id="rId16"/>
    <p:sldId id="289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8614D-C3D8-40FF-B658-333D7796C324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86D12-5F9A-423A-BFA5-5186826C5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61BF-0A3A-4B67-890C-9B10621B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9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82E298-48EF-46F6-8938-5FCFC8CD60DB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F66C79-B934-4953-842F-9AF27860CF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Синус, косинус и тангенс для угла от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0° до 180°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общее название имеют функции 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sin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h(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l-GR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0928"/>
            <a:ext cx="8712968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6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тригонометрические функции</a:t>
            </a:r>
            <a:endParaRPr lang="ru-RU" sz="6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 Эйлер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4546848" cy="4968552"/>
          </a:xfrm>
          <a:noFill/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alt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Леонард Эйлер ввел и само понятие функции и принятую в наши дни символику.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Он придал всей тригонометрии ее современный вид. </a:t>
            </a:r>
          </a:p>
        </p:txBody>
      </p:sp>
      <p:pic>
        <p:nvPicPr>
          <p:cNvPr id="56324" name="Picture 4" descr="eul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238" y="1691322"/>
            <a:ext cx="3457202" cy="3977641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442362"/>
      </p:ext>
    </p:extLst>
  </p:cSld>
  <p:clrMapOvr>
    <a:masterClrMapping/>
  </p:clrMapOvr>
  <p:transition advTm="710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 r="3934"/>
          <a:stretch/>
        </p:blipFill>
        <p:spPr bwMode="auto">
          <a:xfrm>
            <a:off x="294934" y="260648"/>
            <a:ext cx="845353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стр.255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группа: № 1013 (а)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группа:  № 1014 (а)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группа:  №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1015 (а)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ГИА 2014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XIB4pramtrixyz_30c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132931" y="3040063"/>
            <a:ext cx="2857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1560" y="1052736"/>
                <a:ext cx="7488832" cy="12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tx2"/>
                    </a:solidFill>
                  </a:rPr>
                  <a:t>В треугольнике АВС угол С равен 90°. ВС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𝟏𝟓</m:t>
                        </m:r>
                      </m:e>
                    </m:rad>
                    <m:r>
                      <a:rPr lang="ru-RU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, АВ=</m:t>
                    </m:r>
                    <m:r>
                      <a:rPr lang="ru-RU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𝟖</m:t>
                    </m:r>
                    <m:r>
                      <a:rPr lang="ru-RU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. </m:t>
                    </m:r>
                    <m:r>
                      <a:rPr lang="ru-RU" sz="3600" b="1" i="0" smtClean="0">
                        <a:solidFill>
                          <a:schemeClr val="tx2"/>
                        </a:solidFill>
                        <a:latin typeface="Cambria Math"/>
                      </a:rPr>
                      <m:t>Найт</m:t>
                    </m:r>
                    <m:r>
                      <a:rPr lang="ru-RU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и </m:t>
                    </m:r>
                    <m:r>
                      <a:rPr lang="en-US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𝒄𝒐𝒔</m:t>
                    </m:r>
                    <m:r>
                      <a:rPr lang="en-US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𝑨</m:t>
                    </m:r>
                    <m:r>
                      <a:rPr lang="ru-RU" sz="3600" b="1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7488832" cy="1258230"/>
              </a:xfrm>
              <a:prstGeom prst="rect">
                <a:avLst/>
              </a:prstGeom>
              <a:blipFill rotWithShape="1">
                <a:blip r:embed="rId3"/>
                <a:stretch>
                  <a:fillRect l="-2441" t="-7282" b="-17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9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п.93-94; вопросы 1-4;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№1013(</a:t>
            </a:r>
            <a:r>
              <a:rPr lang="ru-RU" dirty="0" err="1" smtClean="0"/>
              <a:t>б,в</a:t>
            </a:r>
            <a:r>
              <a:rPr lang="ru-RU" dirty="0" smtClean="0"/>
              <a:t>), №1014(б).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9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написания 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 строка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слово, обычно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существительное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местоимение, которое обозначает объект или предмет, о котором пойдет речь.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слова, чаще всего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прилагательные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причастия. Они дают описание признаков и свойств выбранного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синквейне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предмета или объекта.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образована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тремя глаголами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деепричастиями, описывающими характерные действия объекта.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фраза 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четырех слов, выражает личное отношение автора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 описываемому предмету или объекту.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 слово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характеризующее суть предмета или объекта.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ancientrome.ru/art/artwork/arch/gr/aegina/aeg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214290"/>
            <a:ext cx="7270035" cy="5572164"/>
          </a:xfrm>
          <a:prstGeom prst="rect">
            <a:avLst/>
          </a:prstGeom>
          <a:noFill/>
        </p:spPr>
      </p:pic>
      <p:pic>
        <p:nvPicPr>
          <p:cNvPr id="16386" name="Picture 2" descr="http://www.stihi.ru/pics/2012/07/19/1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85992"/>
            <a:ext cx="3162300" cy="4762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2976" y="642918"/>
            <a:ext cx="70655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 !!!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58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стыдно чего-нибудь не знать, но стыдно не хотеть учиться.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(Сократ)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полуокружность называют единичной?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 равен 1,центр в начале координат, расположена в 1 и 2 координатной четверти.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69118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называют синусом угла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0°≤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α≤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Синусом угла называется ордината точки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sin </a:t>
            </a:r>
            <a:r>
              <a:rPr lang="el-GR" b="1" i="1" dirty="0" smtClean="0">
                <a:solidFill>
                  <a:srgbClr val="FF0000"/>
                </a:solidFill>
              </a:rPr>
              <a:t>α</a:t>
            </a:r>
            <a:r>
              <a:rPr lang="en-US" b="1" i="1" dirty="0" smtClean="0">
                <a:solidFill>
                  <a:srgbClr val="FF0000"/>
                </a:solidFill>
              </a:rPr>
              <a:t> = y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4433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называют косинусом угла </a:t>
            </a: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0°≤</a:t>
            </a: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α≤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85642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Косинусом угла называется абсцисса  точки</a:t>
            </a:r>
          </a:p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cos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l-GR" sz="3200" b="1" i="1" dirty="0" smtClean="0">
                <a:solidFill>
                  <a:srgbClr val="FF0000"/>
                </a:solidFill>
              </a:rPr>
              <a:t>α</a:t>
            </a:r>
            <a:r>
              <a:rPr lang="en-US" sz="3200" b="1" i="1" dirty="0" smtClean="0">
                <a:solidFill>
                  <a:srgbClr val="FF0000"/>
                </a:solidFill>
              </a:rPr>
              <a:t> = x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пределах находится значение  синуса, косинуса?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4" t="-7132" r="13145" b="5906"/>
          <a:stretch/>
        </p:blipFill>
        <p:spPr bwMode="auto">
          <a:xfrm>
            <a:off x="3563888" y="3140968"/>
            <a:ext cx="3570910" cy="11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15003" r="55482"/>
          <a:stretch/>
        </p:blipFill>
        <p:spPr bwMode="auto">
          <a:xfrm>
            <a:off x="1331640" y="2043954"/>
            <a:ext cx="3455894" cy="10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941168"/>
            <a:ext cx="10874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Каким числом положительным или отрицательным является синус острого угла? тупого угла?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2492896"/>
            <a:ext cx="2790884" cy="792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Sin</a:t>
            </a:r>
            <a:r>
              <a:rPr lang="el-GR" sz="4400" b="1" dirty="0" smtClean="0">
                <a:solidFill>
                  <a:srgbClr val="FF0000"/>
                </a:solidFill>
              </a:rPr>
              <a:t>α≥</a:t>
            </a:r>
            <a:r>
              <a:rPr lang="en-US" sz="4400" b="1" dirty="0" smtClean="0">
                <a:solidFill>
                  <a:srgbClr val="FF0000"/>
                </a:solidFill>
              </a:rPr>
              <a:t> 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726" y="11663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Каким числом положительным или отрицательным является косинус острого угла? тупого угла?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7130"/>
            <a:ext cx="6132289" cy="37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1283" y="5301208"/>
            <a:ext cx="32409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Cos </a:t>
            </a:r>
            <a:r>
              <a:rPr lang="el-GR" sz="4000" b="1" dirty="0" smtClean="0">
                <a:solidFill>
                  <a:srgbClr val="FF0000"/>
                </a:solidFill>
              </a:rPr>
              <a:t>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&gt;</a:t>
            </a:r>
            <a:r>
              <a:rPr lang="en-US" sz="4000" b="1" dirty="0" smtClean="0">
                <a:solidFill>
                  <a:srgbClr val="FF0000"/>
                </a:solidFill>
              </a:rPr>
              <a:t> 0 </a:t>
            </a:r>
            <a:r>
              <a:rPr lang="ru-RU" sz="4000" b="1" dirty="0" smtClean="0">
                <a:solidFill>
                  <a:srgbClr val="FF0000"/>
                </a:solidFill>
              </a:rPr>
              <a:t>  для острого угла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517232"/>
            <a:ext cx="3420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Cos </a:t>
            </a:r>
            <a:r>
              <a:rPr lang="el-GR" sz="3600" b="1" dirty="0" smtClean="0">
                <a:solidFill>
                  <a:srgbClr val="FF0000"/>
                </a:solidFill>
              </a:rPr>
              <a:t>α</a:t>
            </a:r>
            <a:r>
              <a:rPr lang="en-US" sz="3600" b="1" dirty="0" smtClean="0">
                <a:solidFill>
                  <a:srgbClr val="FF0000"/>
                </a:solidFill>
              </a:rPr>
              <a:t> &lt;  0 </a:t>
            </a:r>
            <a:r>
              <a:rPr lang="ru-RU" sz="3600" b="1" dirty="0" smtClean="0">
                <a:solidFill>
                  <a:srgbClr val="FF0000"/>
                </a:solidFill>
              </a:rPr>
              <a:t>  для тупого угла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8291"/>
            <a:ext cx="7848872" cy="36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формулой связаны синус и косинус одного и того же угла?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тригонометрическое тождество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r="9769"/>
          <a:stretch/>
        </p:blipFill>
        <p:spPr bwMode="auto">
          <a:xfrm>
            <a:off x="1048312" y="3590180"/>
            <a:ext cx="66973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называют тангенсом угла 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, где 0°≤</a:t>
            </a:r>
            <a:r>
              <a:rPr lang="el-GR" b="1" dirty="0" smtClean="0">
                <a:solidFill>
                  <a:srgbClr val="C00000"/>
                </a:solidFill>
              </a:rPr>
              <a:t>α≤</a:t>
            </a:r>
            <a:r>
              <a:rPr lang="ru-RU" b="1" dirty="0" smtClean="0">
                <a:solidFill>
                  <a:srgbClr val="C00000"/>
                </a:solidFill>
              </a:rPr>
              <a:t>180</a:t>
            </a:r>
            <a:r>
              <a:rPr lang="el-GR" dirty="0" smtClean="0">
                <a:solidFill>
                  <a:srgbClr val="C00000"/>
                </a:solidFill>
              </a:rPr>
              <a:t>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Тангенс – это отношение синуса к косинусу этого же угла(</a:t>
            </a:r>
            <a:r>
              <a:rPr lang="el-GR" b="1" i="1" dirty="0" smtClean="0"/>
              <a:t>α≠</a:t>
            </a:r>
            <a:r>
              <a:rPr lang="ru-RU" b="1" i="1" dirty="0" smtClean="0"/>
              <a:t>90</a:t>
            </a:r>
            <a:r>
              <a:rPr lang="el-GR" b="1" i="1" dirty="0" smtClean="0"/>
              <a:t>°</a:t>
            </a:r>
            <a:r>
              <a:rPr lang="ru-RU" b="1" i="1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5381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тангенс не определен для угла 90°?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581128"/>
            <a:ext cx="7830557" cy="1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х = </a:t>
            </a:r>
            <a:r>
              <a:rPr lang="en-US" sz="5400" b="1" dirty="0" err="1" smtClean="0">
                <a:solidFill>
                  <a:srgbClr val="FF0000"/>
                </a:solidFill>
              </a:rPr>
              <a:t>cos</a:t>
            </a:r>
            <a:r>
              <a:rPr lang="el-GR" sz="5400" b="1" dirty="0" smtClean="0">
                <a:solidFill>
                  <a:srgbClr val="FF0000"/>
                </a:solidFill>
              </a:rPr>
              <a:t>α</a:t>
            </a:r>
            <a:r>
              <a:rPr lang="en-US" sz="5400" b="1" dirty="0" smtClean="0">
                <a:solidFill>
                  <a:srgbClr val="FF0000"/>
                </a:solidFill>
              </a:rPr>
              <a:t> ≠ 0 </a:t>
            </a:r>
            <a:r>
              <a:rPr lang="ru-RU" sz="5400" b="1" dirty="0" smtClean="0">
                <a:solidFill>
                  <a:srgbClr val="FF0000"/>
                </a:solidFill>
              </a:rPr>
              <a:t> значит </a:t>
            </a:r>
            <a:r>
              <a:rPr lang="el-GR" sz="5400" b="1" dirty="0" smtClean="0">
                <a:solidFill>
                  <a:srgbClr val="FF0000"/>
                </a:solidFill>
              </a:rPr>
              <a:t>α≠</a:t>
            </a:r>
            <a:r>
              <a:rPr lang="ru-RU" sz="5400" b="1" dirty="0" smtClean="0">
                <a:solidFill>
                  <a:srgbClr val="FF0000"/>
                </a:solidFill>
              </a:rPr>
              <a:t> 90°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5381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70596"/>
            <a:ext cx="206851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335</TotalTime>
  <Words>313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Синус, косинус и тангенс для угла от  0° до 180°</vt:lpstr>
      <vt:lpstr>Не стыдно чего-нибудь не знать, но стыдно не хотеть учиться.            (Сократ) </vt:lpstr>
      <vt:lpstr>Какую полуокружность называют единичной?</vt:lpstr>
      <vt:lpstr>Что называют синусом угла α, где 0°≤α≤180°</vt:lpstr>
      <vt:lpstr> В каких пределах находится значение  синуса, косинуса?</vt:lpstr>
      <vt:lpstr>Каким числом положительным или отрицательным является синус острого угла? тупого угла?</vt:lpstr>
      <vt:lpstr>Какой формулой связаны синус и косинус одного и того же угла?</vt:lpstr>
      <vt:lpstr>Что называют тангенсом угла α, где 0°≤α≤180°</vt:lpstr>
      <vt:lpstr>Почему тангенс не определен для угла 90°?</vt:lpstr>
      <vt:lpstr>Какое общее название имеют функции  f(α) = sinα,  g(α) = cosα,  h(α) = tgα</vt:lpstr>
      <vt:lpstr>Леонард Эйлер</vt:lpstr>
      <vt:lpstr>Презентация PowerPoint</vt:lpstr>
      <vt:lpstr>Упражнения</vt:lpstr>
      <vt:lpstr>ГИА 2014</vt:lpstr>
      <vt:lpstr>Домашнее задание:</vt:lpstr>
      <vt:lpstr>Синквейн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35</cp:revision>
  <dcterms:created xsi:type="dcterms:W3CDTF">2013-11-27T14:44:34Z</dcterms:created>
  <dcterms:modified xsi:type="dcterms:W3CDTF">2015-01-06T04:11:42Z</dcterms:modified>
</cp:coreProperties>
</file>