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D367D-A2E7-4872-B92A-3793CA497320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063FA-AF3F-403A-A35D-CBC61BB695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D5DC3-DF17-46CD-9BAF-74A4B1E5A8B3}" type="slidenum">
              <a:rPr lang="ru-RU" smtClean="0">
                <a:latin typeface="Arial" pitchFamily="34" charset="0"/>
              </a:rPr>
              <a:pPr/>
              <a:t>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63CA2C-8F35-42EE-B90D-5755F321BC39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6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EFF46-4901-4994-8677-1D5D6952296F}" type="slidenum">
              <a:rPr lang="ru-RU" smtClean="0">
                <a:latin typeface="Arial" pitchFamily="34" charset="0"/>
              </a:rPr>
              <a:pPr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7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114D2D-7C14-408F-9B2A-EBA9227D0960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8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8EBF98-1F11-447F-8AF4-7713B6BED629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9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5D5DC3-DF17-46CD-9BAF-74A4B1E5A8B3}" type="slidenum">
              <a:rPr lang="ru-RU" smtClean="0">
                <a:latin typeface="Arial" pitchFamily="34" charset="0"/>
              </a:rPr>
              <a:pPr/>
              <a:t>12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64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4495829-F1D8-4DB7-A758-88B61C063931}" type="datetimeFigureOut">
              <a:rPr lang="ru-RU" smtClean="0"/>
              <a:pPr/>
              <a:t>11.01.2015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1854E4C-377E-4D0B-A41F-5914F8A17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4071942"/>
            <a:ext cx="6400800" cy="72865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Язык программирования Паскаль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Оператор выбора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957235-29F0-4859-B6D1-A4AF7F10F1C6}" type="slidenum">
              <a:rPr lang="ru-RU" smtClean="0">
                <a:latin typeface="Arial" pitchFamily="34" charset="0"/>
              </a:rPr>
              <a:pPr/>
              <a:t>10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854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8548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108549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Оператор выбора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350838" y="887413"/>
            <a:ext cx="8420100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>
                <a:solidFill>
                  <a:srgbClr val="3333FF"/>
                </a:solidFill>
              </a:rPr>
              <a:t>Особенности:</a:t>
            </a:r>
          </a:p>
          <a:p>
            <a:pPr marL="628650" lvl="1" indent="-268288">
              <a:spcBef>
                <a:spcPct val="15000"/>
              </a:spcBef>
              <a:buFontTx/>
              <a:buChar char="•"/>
            </a:pPr>
            <a:r>
              <a:rPr lang="ru-RU" sz="2200" b="0"/>
              <a:t>значения, при которых выполняются одинаковые действия, можно группировать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3197225" y="2397125"/>
            <a:ext cx="5097463" cy="32321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600" b="1" dirty="0">
                <a:latin typeface="Courier New" pitchFamily="49" charset="0"/>
              </a:rPr>
              <a:t>case</a:t>
            </a:r>
            <a:r>
              <a:rPr lang="da-DK" sz="2600" b="1" dirty="0">
                <a:latin typeface="Courier New" pitchFamily="49" charset="0"/>
              </a:rPr>
              <a:t> i</a:t>
            </a:r>
            <a:r>
              <a:rPr lang="ru-RU" sz="2600" b="1" dirty="0">
                <a:latin typeface="Courier New" pitchFamily="49" charset="0"/>
              </a:rPr>
              <a:t> </a:t>
            </a:r>
            <a:r>
              <a:rPr lang="da-DK" sz="2600" b="1" dirty="0">
                <a:latin typeface="Courier New" pitchFamily="49" charset="0"/>
              </a:rPr>
              <a:t>of </a:t>
            </a:r>
          </a:p>
          <a:p>
            <a:pPr>
              <a:spcBef>
                <a:spcPct val="15000"/>
              </a:spcBef>
              <a:defRPr/>
            </a:pPr>
            <a:r>
              <a:rPr lang="da-DK" sz="2600" b="1" dirty="0">
                <a:latin typeface="Courier New" pitchFamily="49" charset="0"/>
              </a:rPr>
              <a:t> 1:            a := b;</a:t>
            </a:r>
          </a:p>
          <a:p>
            <a:pPr>
              <a:spcBef>
                <a:spcPct val="15000"/>
              </a:spcBef>
              <a:defRPr/>
            </a:pPr>
            <a:r>
              <a:rPr lang="da-DK" sz="2600" b="1" dirty="0">
                <a:latin typeface="Courier New" pitchFamily="49" charset="0"/>
              </a:rPr>
              <a:t> </a:t>
            </a:r>
            <a:r>
              <a:rPr lang="ru-RU" sz="2600" b="1" dirty="0">
                <a:latin typeface="Courier New" pitchFamily="49" charset="0"/>
              </a:rPr>
              <a:t>2,4</a:t>
            </a:r>
            <a:r>
              <a:rPr lang="en-US" sz="2600" b="1" dirty="0">
                <a:latin typeface="Courier New" pitchFamily="49" charset="0"/>
              </a:rPr>
              <a:t>,6</a:t>
            </a:r>
            <a:r>
              <a:rPr lang="da-DK" sz="2600" b="1" dirty="0">
                <a:latin typeface="Courier New" pitchFamily="49" charset="0"/>
              </a:rPr>
              <a:t>:        a := c;</a:t>
            </a:r>
          </a:p>
          <a:p>
            <a:pPr>
              <a:spcBef>
                <a:spcPct val="15000"/>
              </a:spcBef>
              <a:defRPr/>
            </a:pPr>
            <a:r>
              <a:rPr lang="da-DK" sz="2600" b="1" dirty="0">
                <a:latin typeface="Courier New" pitchFamily="49" charset="0"/>
              </a:rPr>
              <a:t> 10..15:       a := d;</a:t>
            </a:r>
          </a:p>
          <a:p>
            <a:pPr>
              <a:spcBef>
                <a:spcPct val="15000"/>
              </a:spcBef>
              <a:defRPr/>
            </a:pPr>
            <a:r>
              <a:rPr lang="da-DK" sz="2600" b="1" dirty="0">
                <a:latin typeface="Courier New" pitchFamily="49" charset="0"/>
              </a:rPr>
              <a:t> 20,21,25..30: a := e; </a:t>
            </a:r>
          </a:p>
          <a:p>
            <a:pPr>
              <a:spcBef>
                <a:spcPct val="15000"/>
              </a:spcBef>
              <a:defRPr/>
            </a:pPr>
            <a:r>
              <a:rPr lang="da-DK" sz="2600" b="1" dirty="0">
                <a:latin typeface="Courier New" pitchFamily="49" charset="0"/>
              </a:rPr>
              <a:t> else writeln('</a:t>
            </a:r>
            <a:r>
              <a:rPr lang="ru-RU" sz="2600" b="1" dirty="0">
                <a:latin typeface="Courier New" pitchFamily="49" charset="0"/>
              </a:rPr>
              <a:t>Ошибка</a:t>
            </a:r>
            <a:r>
              <a:rPr lang="en-US" sz="2600" b="1" dirty="0">
                <a:latin typeface="Courier New" pitchFamily="49" charset="0"/>
              </a:rPr>
              <a:t>');</a:t>
            </a:r>
            <a:r>
              <a:rPr lang="da-DK" sz="2600" b="1" dirty="0">
                <a:latin typeface="Courier New" pitchFamily="49" charset="0"/>
              </a:rPr>
              <a:t>      </a:t>
            </a:r>
          </a:p>
          <a:p>
            <a:pPr>
              <a:spcBef>
                <a:spcPct val="15000"/>
              </a:spcBef>
              <a:defRPr/>
            </a:pPr>
            <a:r>
              <a:rPr lang="da-DK" sz="2600" b="1" dirty="0">
                <a:latin typeface="Courier New" pitchFamily="49" charset="0"/>
              </a:rPr>
              <a:t>end;</a:t>
            </a:r>
            <a:endParaRPr lang="ru-RU" sz="26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186375" name="AutoShape 7"/>
          <p:cNvSpPr>
            <a:spLocks noChangeArrowheads="1"/>
          </p:cNvSpPr>
          <p:nvPr/>
        </p:nvSpPr>
        <p:spPr bwMode="auto">
          <a:xfrm>
            <a:off x="374650" y="2752725"/>
            <a:ext cx="2400300" cy="587375"/>
          </a:xfrm>
          <a:prstGeom prst="wedgeRoundRectCallout">
            <a:avLst>
              <a:gd name="adj1" fmla="val 76125"/>
              <a:gd name="adj2" fmla="val 7702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b="0" dirty="0">
                <a:latin typeface="Arial" charset="0"/>
              </a:rPr>
              <a:t>перечисление</a:t>
            </a:r>
          </a:p>
        </p:txBody>
      </p:sp>
      <p:sp>
        <p:nvSpPr>
          <p:cNvPr id="186378" name="AutoShape 10"/>
          <p:cNvSpPr>
            <a:spLocks noChangeArrowheads="1"/>
          </p:cNvSpPr>
          <p:nvPr/>
        </p:nvSpPr>
        <p:spPr bwMode="auto">
          <a:xfrm>
            <a:off x="569913" y="3665538"/>
            <a:ext cx="2111375" cy="587375"/>
          </a:xfrm>
          <a:prstGeom prst="wedgeRoundRectCallout">
            <a:avLst>
              <a:gd name="adj1" fmla="val 83767"/>
              <a:gd name="adj2" fmla="val 925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b="0">
                <a:latin typeface="Arial" charset="0"/>
              </a:rPr>
              <a:t>диапазон</a:t>
            </a:r>
          </a:p>
        </p:txBody>
      </p:sp>
      <p:sp>
        <p:nvSpPr>
          <p:cNvPr id="186379" name="AutoShape 11"/>
          <p:cNvSpPr>
            <a:spLocks noChangeArrowheads="1"/>
          </p:cNvSpPr>
          <p:nvPr/>
        </p:nvSpPr>
        <p:spPr bwMode="auto">
          <a:xfrm>
            <a:off x="625475" y="4705350"/>
            <a:ext cx="2111375" cy="587375"/>
          </a:xfrm>
          <a:prstGeom prst="wedgeRoundRectCallout">
            <a:avLst>
              <a:gd name="adj1" fmla="val 80861"/>
              <a:gd name="adj2" fmla="val -8350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b="0">
                <a:latin typeface="Arial" charset="0"/>
              </a:rPr>
              <a:t>смесь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6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6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6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6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3" grpId="0" uiExpand="1" build="p"/>
      <p:bldP spid="186374" grpId="0" animBg="1"/>
      <p:bldP spid="186375" grpId="0" animBg="1"/>
      <p:bldP spid="186378" grpId="0" animBg="1"/>
      <p:bldP spid="18637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02681E-C84B-4164-95F2-CBA1F440FE2C}" type="slidenum">
              <a:rPr lang="ru-RU" smtClean="0">
                <a:latin typeface="Arial" pitchFamily="34" charset="0"/>
              </a:rPr>
              <a:pPr/>
              <a:t>11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957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9572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109573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Что неправильно</a:t>
            </a:r>
            <a:r>
              <a:rPr lang="en-US" sz="3000"/>
              <a:t>?</a:t>
            </a:r>
            <a:endParaRPr lang="ru-RU" sz="3000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749300" y="1314450"/>
            <a:ext cx="3159125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2: begin a := b;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4: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38263" y="1682750"/>
            <a:ext cx="1081087" cy="350838"/>
            <a:chOff x="651" y="862"/>
            <a:chExt cx="681" cy="221"/>
          </a:xfrm>
        </p:grpSpPr>
        <p:sp>
          <p:nvSpPr>
            <p:cNvPr id="109592" name="AutoShape 7"/>
            <p:cNvSpPr>
              <a:spLocks noChangeArrowheads="1"/>
            </p:cNvSpPr>
            <p:nvPr/>
          </p:nvSpPr>
          <p:spPr bwMode="auto">
            <a:xfrm>
              <a:off x="651" y="862"/>
              <a:ext cx="681" cy="221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9593" name="Line 8"/>
            <p:cNvSpPr>
              <a:spLocks noChangeShapeType="1"/>
            </p:cNvSpPr>
            <p:nvPr/>
          </p:nvSpPr>
          <p:spPr bwMode="auto">
            <a:xfrm flipV="1">
              <a:off x="660" y="879"/>
              <a:ext cx="663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4644008" y="1340768"/>
            <a:ext cx="3159125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2: a := b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4: a := c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6615113" y="1689100"/>
            <a:ext cx="231775" cy="4159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sz="2200">
                <a:latin typeface="Courier New" pitchFamily="49" charset="0"/>
              </a:rPr>
              <a:t>;</a:t>
            </a:r>
            <a:endParaRPr lang="ru-RU" sz="2200">
              <a:latin typeface="Courier New" pitchFamily="49" charset="0"/>
            </a:endParaRPr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749300" y="3078163"/>
            <a:ext cx="3159125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2..5: a := b;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4: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908050" y="3768725"/>
            <a:ext cx="415925" cy="415925"/>
            <a:chOff x="809" y="3160"/>
            <a:chExt cx="262" cy="262"/>
          </a:xfrm>
        </p:grpSpPr>
        <p:sp>
          <p:nvSpPr>
            <p:cNvPr id="109590" name="Oval 14"/>
            <p:cNvSpPr>
              <a:spLocks noChangeArrowheads="1"/>
            </p:cNvSpPr>
            <p:nvPr/>
          </p:nvSpPr>
          <p:spPr bwMode="auto">
            <a:xfrm>
              <a:off x="809" y="3160"/>
              <a:ext cx="262" cy="26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9591" name="Line 15"/>
            <p:cNvSpPr>
              <a:spLocks noChangeShapeType="1"/>
            </p:cNvSpPr>
            <p:nvPr/>
          </p:nvSpPr>
          <p:spPr bwMode="auto">
            <a:xfrm flipV="1">
              <a:off x="834" y="3213"/>
              <a:ext cx="204" cy="1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4795838" y="3078163"/>
            <a:ext cx="3159125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0..2: a := b;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6..3: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4926013" y="3784600"/>
            <a:ext cx="1006475" cy="4159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18000" tIns="46800" rIns="18000" bIns="46800" anchor="ctr"/>
          <a:lstStyle/>
          <a:p>
            <a:pPr algn="r"/>
            <a:r>
              <a:rPr lang="en-US" sz="2200" b="1" dirty="0">
                <a:latin typeface="Courier New" pitchFamily="49" charset="0"/>
              </a:rPr>
              <a:t>3..6:</a:t>
            </a:r>
            <a:endParaRPr lang="ru-RU" sz="2200" b="1" dirty="0">
              <a:latin typeface="Courier New" pitchFamily="49" charset="0"/>
            </a:endParaRPr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768350" y="4841875"/>
            <a:ext cx="3159125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</a:t>
            </a:r>
            <a:r>
              <a:rPr lang="en-US" sz="2200" b="1" dirty="0" err="1">
                <a:latin typeface="Courier New" pitchFamily="49" charset="0"/>
              </a:rPr>
              <a:t>a+c</a:t>
            </a:r>
            <a:r>
              <a:rPr lang="en-US" sz="2200" b="1" dirty="0">
                <a:latin typeface="Courier New" pitchFamily="49" charset="0"/>
              </a:rPr>
              <a:t>/2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2: a := b;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4: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604963" y="4886325"/>
            <a:ext cx="942975" cy="350838"/>
            <a:chOff x="651" y="862"/>
            <a:chExt cx="681" cy="221"/>
          </a:xfrm>
        </p:grpSpPr>
        <p:sp>
          <p:nvSpPr>
            <p:cNvPr id="109588" name="AutoShape 20"/>
            <p:cNvSpPr>
              <a:spLocks noChangeArrowheads="1"/>
            </p:cNvSpPr>
            <p:nvPr/>
          </p:nvSpPr>
          <p:spPr bwMode="auto">
            <a:xfrm>
              <a:off x="651" y="862"/>
              <a:ext cx="681" cy="221"/>
            </a:xfrm>
            <a:prstGeom prst="roundRect">
              <a:avLst>
                <a:gd name="adj" fmla="val 16667"/>
              </a:avLst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9589" name="Line 21"/>
            <p:cNvSpPr>
              <a:spLocks noChangeShapeType="1"/>
            </p:cNvSpPr>
            <p:nvPr/>
          </p:nvSpPr>
          <p:spPr bwMode="auto">
            <a:xfrm flipV="1">
              <a:off x="660" y="879"/>
              <a:ext cx="663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4287838" y="4970463"/>
            <a:ext cx="4286250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</a:rPr>
              <a:t>a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2: a := b; d := 0;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4: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824413" y="4632325"/>
            <a:ext cx="1006475" cy="4159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18000" tIns="46800" rIns="18000" bIns="46800" anchor="ctr"/>
          <a:lstStyle/>
          <a:p>
            <a:pPr algn="ctr"/>
            <a:r>
              <a:rPr lang="en-US" sz="2200">
                <a:latin typeface="Courier New" pitchFamily="49" charset="0"/>
              </a:rPr>
              <a:t>begin</a:t>
            </a:r>
            <a:endParaRPr lang="ru-RU" sz="2200">
              <a:latin typeface="Courier New" pitchFamily="49" charset="0"/>
            </a:endParaRPr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7539038" y="5307013"/>
            <a:ext cx="793750" cy="41592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 type="none" w="lg" len="lg"/>
          </a:ln>
        </p:spPr>
        <p:txBody>
          <a:bodyPr wrap="none" lIns="90000" tIns="46800" rIns="18000" bIns="46800" anchor="ctr"/>
          <a:lstStyle/>
          <a:p>
            <a:r>
              <a:rPr lang="en-US" sz="2200" b="1" dirty="0">
                <a:latin typeface="Courier New" pitchFamily="49" charset="0"/>
              </a:rPr>
              <a:t>end</a:t>
            </a:r>
            <a:r>
              <a:rPr lang="en-US" sz="2200" dirty="0">
                <a:latin typeface="Courier New" pitchFamily="49" charset="0"/>
              </a:rPr>
              <a:t>;</a:t>
            </a:r>
            <a:endParaRPr lang="ru-RU" sz="2200" dirty="0">
              <a:latin typeface="Courier New" pitchFamily="49" charset="0"/>
            </a:endParaRPr>
          </a:p>
        </p:txBody>
      </p:sp>
      <p:sp>
        <p:nvSpPr>
          <p:cNvPr id="158745" name="Freeform 25"/>
          <p:cNvSpPr>
            <a:spLocks/>
          </p:cNvSpPr>
          <p:nvPr/>
        </p:nvSpPr>
        <p:spPr bwMode="auto">
          <a:xfrm>
            <a:off x="4960938" y="5053013"/>
            <a:ext cx="238125" cy="498475"/>
          </a:xfrm>
          <a:custGeom>
            <a:avLst/>
            <a:gdLst>
              <a:gd name="T0" fmla="*/ 2147483647 w 150"/>
              <a:gd name="T1" fmla="*/ 0 h 314"/>
              <a:gd name="T2" fmla="*/ 2147483647 w 150"/>
              <a:gd name="T3" fmla="*/ 2147483647 h 314"/>
              <a:gd name="T4" fmla="*/ 2147483647 w 150"/>
              <a:gd name="T5" fmla="*/ 2147483647 h 314"/>
              <a:gd name="T6" fmla="*/ 2147483647 w 150"/>
              <a:gd name="T7" fmla="*/ 2147483647 h 314"/>
              <a:gd name="T8" fmla="*/ 2147483647 w 150"/>
              <a:gd name="T9" fmla="*/ 2147483647 h 314"/>
              <a:gd name="T10" fmla="*/ 2147483647 w 150"/>
              <a:gd name="T11" fmla="*/ 2147483647 h 3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0"/>
              <a:gd name="T19" fmla="*/ 0 h 314"/>
              <a:gd name="T20" fmla="*/ 150 w 150"/>
              <a:gd name="T21" fmla="*/ 314 h 3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0" h="314">
                <a:moveTo>
                  <a:pt x="150" y="0"/>
                </a:moveTo>
                <a:cubicBezTo>
                  <a:pt x="148" y="13"/>
                  <a:pt x="145" y="56"/>
                  <a:pt x="139" y="81"/>
                </a:cubicBezTo>
                <a:cubicBezTo>
                  <a:pt x="133" y="106"/>
                  <a:pt x="134" y="137"/>
                  <a:pt x="115" y="151"/>
                </a:cubicBezTo>
                <a:cubicBezTo>
                  <a:pt x="96" y="165"/>
                  <a:pt x="45" y="150"/>
                  <a:pt x="28" y="168"/>
                </a:cubicBezTo>
                <a:cubicBezTo>
                  <a:pt x="11" y="186"/>
                  <a:pt x="14" y="237"/>
                  <a:pt x="11" y="261"/>
                </a:cubicBezTo>
                <a:cubicBezTo>
                  <a:pt x="8" y="285"/>
                  <a:pt x="0" y="301"/>
                  <a:pt x="11" y="31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5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5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8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6" grpId="0" animBg="1"/>
      <p:bldP spid="158730" grpId="0" animBg="1"/>
      <p:bldP spid="158731" grpId="0" animBg="1"/>
      <p:bldP spid="158732" grpId="0" animBg="1"/>
      <p:bldP spid="158736" grpId="0" animBg="1"/>
      <p:bldP spid="158737" grpId="0" animBg="1"/>
      <p:bldP spid="158738" grpId="0" animBg="1"/>
      <p:bldP spid="158742" grpId="0" animBg="1"/>
      <p:bldP spid="158743" grpId="0" animBg="1"/>
      <p:bldP spid="158744" grpId="0" animBg="1"/>
      <p:bldP spid="1587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Алгоритм</a:t>
            </a: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643042" y="785794"/>
            <a:ext cx="1481137" cy="377825"/>
          </a:xfrm>
          <a:prstGeom prst="flowChartTerminator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2200" b="0" dirty="0"/>
              <a:t>начало</a:t>
            </a:r>
          </a:p>
        </p:txBody>
      </p:sp>
      <p:sp>
        <p:nvSpPr>
          <p:cNvPr id="154631" name="AutoShape 7"/>
          <p:cNvSpPr>
            <a:spLocks noChangeArrowheads="1"/>
          </p:cNvSpPr>
          <p:nvPr/>
        </p:nvSpPr>
        <p:spPr bwMode="auto">
          <a:xfrm>
            <a:off x="1571604" y="6215082"/>
            <a:ext cx="1481137" cy="414337"/>
          </a:xfrm>
          <a:prstGeom prst="flowChartTerminator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2200" b="0"/>
              <a:t>конец</a:t>
            </a:r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6561138" y="3078163"/>
            <a:ext cx="71437" cy="714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2285984" y="571501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39" name="AutoShape 15"/>
          <p:cNvSpPr>
            <a:spLocks noChangeArrowheads="1"/>
          </p:cNvSpPr>
          <p:nvPr/>
        </p:nvSpPr>
        <p:spPr bwMode="auto">
          <a:xfrm>
            <a:off x="7126288" y="1657350"/>
            <a:ext cx="1265237" cy="623888"/>
          </a:xfrm>
          <a:prstGeom prst="wedgeRoundRectCallout">
            <a:avLst>
              <a:gd name="adj1" fmla="val -61826"/>
              <a:gd name="adj2" fmla="val 10662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b="0" dirty="0">
                <a:latin typeface="Arial" charset="0"/>
              </a:rPr>
              <a:t>выбор</a:t>
            </a:r>
          </a:p>
        </p:txBody>
      </p:sp>
      <p:sp>
        <p:nvSpPr>
          <p:cNvPr id="154641" name="AutoShape 17"/>
          <p:cNvSpPr>
            <a:spLocks noChangeArrowheads="1"/>
          </p:cNvSpPr>
          <p:nvPr/>
        </p:nvSpPr>
        <p:spPr bwMode="auto">
          <a:xfrm>
            <a:off x="357158" y="5429264"/>
            <a:ext cx="925537" cy="928694"/>
          </a:xfrm>
          <a:prstGeom prst="wedgeRoundRectCallout">
            <a:avLst>
              <a:gd name="adj1" fmla="val 90124"/>
              <a:gd name="adj2" fmla="val -3981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100" b="1" dirty="0">
                <a:latin typeface="Arial" charset="0"/>
              </a:rPr>
              <a:t>ни один вариант не подошел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2285984" y="1142984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2" name="AutoShape 18"/>
          <p:cNvSpPr>
            <a:spLocks noChangeArrowheads="1"/>
          </p:cNvSpPr>
          <p:nvPr/>
        </p:nvSpPr>
        <p:spPr bwMode="auto">
          <a:xfrm>
            <a:off x="1071538" y="1357298"/>
            <a:ext cx="2446343" cy="428628"/>
          </a:xfrm>
          <a:prstGeom prst="flowChartInputOutpu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0" dirty="0"/>
              <a:t>ввод </a:t>
            </a:r>
            <a:r>
              <a:rPr lang="en-US" b="0" dirty="0">
                <a:latin typeface="Courier New" pitchFamily="49" charset="0"/>
              </a:rPr>
              <a:t>n</a:t>
            </a:r>
            <a:endParaRPr lang="ru-RU" dirty="0">
              <a:latin typeface="Courier New" pitchFamily="49" charset="0"/>
            </a:endParaRPr>
          </a:p>
        </p:txBody>
      </p:sp>
      <p:sp>
        <p:nvSpPr>
          <p:cNvPr id="154643" name="Line 19"/>
          <p:cNvSpPr>
            <a:spLocks noChangeShapeType="1"/>
          </p:cNvSpPr>
          <p:nvPr/>
        </p:nvSpPr>
        <p:spPr bwMode="auto">
          <a:xfrm>
            <a:off x="2285984" y="1857364"/>
            <a:ext cx="0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2643174" y="2071678"/>
            <a:ext cx="4386262" cy="3000396"/>
          </a:xfrm>
          <a:prstGeom prst="rect">
            <a:avLst/>
          </a:prstGeom>
          <a:solidFill>
            <a:srgbClr val="E6E6FF"/>
          </a:solidFill>
          <a:ln w="12700">
            <a:noFill/>
            <a:prstDash val="dash"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4125913" y="1978025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/>
              <a:t>да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1428728" y="2571744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нет</a:t>
            </a:r>
          </a:p>
        </p:txBody>
      </p:sp>
      <p:sp>
        <p:nvSpPr>
          <p:cNvPr id="154634" name="AutoShape 10"/>
          <p:cNvSpPr>
            <a:spLocks noChangeArrowheads="1"/>
          </p:cNvSpPr>
          <p:nvPr/>
        </p:nvSpPr>
        <p:spPr bwMode="auto">
          <a:xfrm>
            <a:off x="285720" y="2089150"/>
            <a:ext cx="4000530" cy="549275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1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=2 или</a:t>
            </a:r>
            <a:r>
              <a:rPr lang="en-US" dirty="0" smtClean="0"/>
              <a:t> n=12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4644" name="Line 20"/>
          <p:cNvSpPr>
            <a:spLocks noChangeShapeType="1"/>
          </p:cNvSpPr>
          <p:nvPr/>
        </p:nvSpPr>
        <p:spPr bwMode="auto">
          <a:xfrm>
            <a:off x="2428860" y="2643182"/>
            <a:ext cx="0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7" name="Line 23"/>
          <p:cNvSpPr>
            <a:spLocks noChangeShapeType="1"/>
          </p:cNvSpPr>
          <p:nvPr/>
        </p:nvSpPr>
        <p:spPr bwMode="auto">
          <a:xfrm>
            <a:off x="4265613" y="2360613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8" name="AutoShape 24"/>
          <p:cNvSpPr>
            <a:spLocks noChangeArrowheads="1"/>
          </p:cNvSpPr>
          <p:nvPr/>
        </p:nvSpPr>
        <p:spPr bwMode="auto">
          <a:xfrm>
            <a:off x="4714876" y="2143116"/>
            <a:ext cx="1222375" cy="593720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Зима</a:t>
            </a:r>
            <a:endParaRPr lang="en-US" dirty="0"/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1357290" y="3286124"/>
            <a:ext cx="603250" cy="3683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нет</a:t>
            </a:r>
          </a:p>
        </p:txBody>
      </p:sp>
      <p:sp>
        <p:nvSpPr>
          <p:cNvPr id="154650" name="AutoShape 26"/>
          <p:cNvSpPr>
            <a:spLocks noChangeArrowheads="1"/>
          </p:cNvSpPr>
          <p:nvPr/>
        </p:nvSpPr>
        <p:spPr bwMode="auto">
          <a:xfrm>
            <a:off x="357158" y="2857496"/>
            <a:ext cx="4016405" cy="547687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=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4</a:t>
            </a:r>
            <a:r>
              <a:rPr lang="ru-RU" dirty="0" smtClean="0"/>
              <a:t> или</a:t>
            </a:r>
            <a:r>
              <a:rPr lang="en-US" dirty="0" smtClean="0"/>
              <a:t> n=5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4651" name="Line 27"/>
          <p:cNvSpPr>
            <a:spLocks noChangeShapeType="1"/>
          </p:cNvSpPr>
          <p:nvPr/>
        </p:nvSpPr>
        <p:spPr bwMode="auto">
          <a:xfrm>
            <a:off x="2428860" y="3429000"/>
            <a:ext cx="0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52" name="Line 28"/>
          <p:cNvSpPr>
            <a:spLocks noChangeShapeType="1"/>
          </p:cNvSpPr>
          <p:nvPr/>
        </p:nvSpPr>
        <p:spPr bwMode="auto">
          <a:xfrm>
            <a:off x="4281488" y="3121025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53" name="AutoShape 29"/>
          <p:cNvSpPr>
            <a:spLocks noChangeArrowheads="1"/>
          </p:cNvSpPr>
          <p:nvPr/>
        </p:nvSpPr>
        <p:spPr bwMode="auto">
          <a:xfrm>
            <a:off x="4714876" y="2786058"/>
            <a:ext cx="1223962" cy="619126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Весна</a:t>
            </a:r>
            <a:endParaRPr lang="en-US" dirty="0"/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4176713" y="2700338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/>
              <a:t>да</a:t>
            </a:r>
          </a:p>
        </p:txBody>
      </p:sp>
      <p:sp>
        <p:nvSpPr>
          <p:cNvPr id="154661" name="Text Box 37"/>
          <p:cNvSpPr txBox="1">
            <a:spLocks noChangeArrowheads="1"/>
          </p:cNvSpPr>
          <p:nvPr/>
        </p:nvSpPr>
        <p:spPr bwMode="auto">
          <a:xfrm>
            <a:off x="3016250" y="4733925"/>
            <a:ext cx="603250" cy="3683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/>
              <a:t>нет</a:t>
            </a:r>
          </a:p>
        </p:txBody>
      </p:sp>
      <p:sp>
        <p:nvSpPr>
          <p:cNvPr id="154662" name="AutoShape 38"/>
          <p:cNvSpPr>
            <a:spLocks noChangeArrowheads="1"/>
          </p:cNvSpPr>
          <p:nvPr/>
        </p:nvSpPr>
        <p:spPr bwMode="auto">
          <a:xfrm>
            <a:off x="357158" y="4357694"/>
            <a:ext cx="3989406" cy="547687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= 9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10</a:t>
            </a:r>
            <a:r>
              <a:rPr lang="ru-RU" dirty="0" smtClean="0"/>
              <a:t> или</a:t>
            </a:r>
            <a:r>
              <a:rPr lang="en-US" dirty="0" smtClean="0"/>
              <a:t> n=11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4663" name="Line 39"/>
          <p:cNvSpPr>
            <a:spLocks noChangeShapeType="1"/>
          </p:cNvSpPr>
          <p:nvPr/>
        </p:nvSpPr>
        <p:spPr bwMode="auto">
          <a:xfrm>
            <a:off x="2357422" y="5000636"/>
            <a:ext cx="0" cy="336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64" name="Line 40"/>
          <p:cNvSpPr>
            <a:spLocks noChangeShapeType="1"/>
          </p:cNvSpPr>
          <p:nvPr/>
        </p:nvSpPr>
        <p:spPr bwMode="auto">
          <a:xfrm>
            <a:off x="4286248" y="4643446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66" name="Text Box 42"/>
          <p:cNvSpPr txBox="1">
            <a:spLocks noChangeArrowheads="1"/>
          </p:cNvSpPr>
          <p:nvPr/>
        </p:nvSpPr>
        <p:spPr bwMode="auto">
          <a:xfrm>
            <a:off x="4214810" y="4286256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да</a:t>
            </a:r>
          </a:p>
        </p:txBody>
      </p:sp>
      <p:sp>
        <p:nvSpPr>
          <p:cNvPr id="154669" name="AutoShape 45"/>
          <p:cNvSpPr>
            <a:spLocks noChangeArrowheads="1"/>
          </p:cNvSpPr>
          <p:nvPr/>
        </p:nvSpPr>
        <p:spPr bwMode="auto">
          <a:xfrm>
            <a:off x="1785918" y="5357826"/>
            <a:ext cx="1279525" cy="504825"/>
          </a:xfrm>
          <a:prstGeom prst="flowChartDocumen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154670" name="Freeform 46"/>
          <p:cNvSpPr>
            <a:spLocks/>
          </p:cNvSpPr>
          <p:nvPr/>
        </p:nvSpPr>
        <p:spPr bwMode="auto">
          <a:xfrm>
            <a:off x="2285984" y="5500702"/>
            <a:ext cx="4357718" cy="508017"/>
          </a:xfrm>
          <a:custGeom>
            <a:avLst/>
            <a:gdLst>
              <a:gd name="T0" fmla="*/ 2147483647 w 1873"/>
              <a:gd name="T1" fmla="*/ 0 h 152"/>
              <a:gd name="T2" fmla="*/ 2147483647 w 1873"/>
              <a:gd name="T3" fmla="*/ 2147483647 h 152"/>
              <a:gd name="T4" fmla="*/ 0 w 1873"/>
              <a:gd name="T5" fmla="*/ 2147483647 h 152"/>
              <a:gd name="T6" fmla="*/ 0 60000 65536"/>
              <a:gd name="T7" fmla="*/ 0 60000 65536"/>
              <a:gd name="T8" fmla="*/ 0 60000 65536"/>
              <a:gd name="T9" fmla="*/ 0 w 1873"/>
              <a:gd name="T10" fmla="*/ 0 h 152"/>
              <a:gd name="T11" fmla="*/ 1873 w 1873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3" h="152">
                <a:moveTo>
                  <a:pt x="1873" y="0"/>
                </a:moveTo>
                <a:lnTo>
                  <a:pt x="1873" y="152"/>
                </a:lnTo>
                <a:lnTo>
                  <a:pt x="0" y="15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1" name="Freeform 47"/>
          <p:cNvSpPr>
            <a:spLocks/>
          </p:cNvSpPr>
          <p:nvPr/>
        </p:nvSpPr>
        <p:spPr bwMode="auto">
          <a:xfrm>
            <a:off x="5940425" y="2373313"/>
            <a:ext cx="703277" cy="3055951"/>
          </a:xfrm>
          <a:custGeom>
            <a:avLst/>
            <a:gdLst>
              <a:gd name="T0" fmla="*/ 0 w 414"/>
              <a:gd name="T1" fmla="*/ 0 h 1618"/>
              <a:gd name="T2" fmla="*/ 2147483647 w 414"/>
              <a:gd name="T3" fmla="*/ 0 h 1618"/>
              <a:gd name="T4" fmla="*/ 2147483647 w 414"/>
              <a:gd name="T5" fmla="*/ 2147483647 h 1618"/>
              <a:gd name="T6" fmla="*/ 0 60000 65536"/>
              <a:gd name="T7" fmla="*/ 0 60000 65536"/>
              <a:gd name="T8" fmla="*/ 0 60000 65536"/>
              <a:gd name="T9" fmla="*/ 0 w 414"/>
              <a:gd name="T10" fmla="*/ 0 h 1618"/>
              <a:gd name="T11" fmla="*/ 414 w 414"/>
              <a:gd name="T12" fmla="*/ 1618 h 1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" h="1618">
                <a:moveTo>
                  <a:pt x="0" y="0"/>
                </a:moveTo>
                <a:lnTo>
                  <a:pt x="414" y="0"/>
                </a:lnTo>
                <a:lnTo>
                  <a:pt x="414" y="161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2" name="Line 48"/>
          <p:cNvSpPr>
            <a:spLocks noChangeShapeType="1"/>
          </p:cNvSpPr>
          <p:nvPr/>
        </p:nvSpPr>
        <p:spPr bwMode="auto">
          <a:xfrm>
            <a:off x="2357422" y="4143380"/>
            <a:ext cx="0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4" name="Line 50"/>
          <p:cNvSpPr>
            <a:spLocks noChangeShapeType="1"/>
          </p:cNvSpPr>
          <p:nvPr/>
        </p:nvSpPr>
        <p:spPr bwMode="auto">
          <a:xfrm>
            <a:off x="5949950" y="313055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5" name="Line 51"/>
          <p:cNvSpPr>
            <a:spLocks noChangeShapeType="1"/>
          </p:cNvSpPr>
          <p:nvPr/>
        </p:nvSpPr>
        <p:spPr bwMode="auto">
          <a:xfrm>
            <a:off x="5976938" y="4460875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80" name="Oval 56"/>
          <p:cNvSpPr>
            <a:spLocks noChangeArrowheads="1"/>
          </p:cNvSpPr>
          <p:nvPr/>
        </p:nvSpPr>
        <p:spPr bwMode="auto">
          <a:xfrm>
            <a:off x="6556375" y="4421188"/>
            <a:ext cx="71438" cy="714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>
            <a:off x="357158" y="3571876"/>
            <a:ext cx="4016405" cy="547687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= 6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/>
              <a:t>7</a:t>
            </a:r>
            <a:r>
              <a:rPr lang="ru-RU" dirty="0" smtClean="0"/>
              <a:t> или</a:t>
            </a:r>
            <a:r>
              <a:rPr lang="en-US" dirty="0" smtClean="0"/>
              <a:t> n=8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428728" y="4071942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нет</a:t>
            </a:r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>
            <a:off x="4286248" y="3857628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4324349" y="3436941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да</a:t>
            </a:r>
          </a:p>
        </p:txBody>
      </p:sp>
      <p:sp>
        <p:nvSpPr>
          <p:cNvPr id="46" name="AutoShape 29"/>
          <p:cNvSpPr>
            <a:spLocks noChangeArrowheads="1"/>
          </p:cNvSpPr>
          <p:nvPr/>
        </p:nvSpPr>
        <p:spPr bwMode="auto">
          <a:xfrm>
            <a:off x="4714876" y="3500438"/>
            <a:ext cx="1223962" cy="619126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Лето</a:t>
            </a:r>
            <a:endParaRPr lang="en-US" dirty="0"/>
          </a:p>
        </p:txBody>
      </p:sp>
      <p:sp>
        <p:nvSpPr>
          <p:cNvPr id="47" name="AutoShape 29"/>
          <p:cNvSpPr>
            <a:spLocks noChangeArrowheads="1"/>
          </p:cNvSpPr>
          <p:nvPr/>
        </p:nvSpPr>
        <p:spPr bwMode="auto">
          <a:xfrm>
            <a:off x="4714876" y="4286256"/>
            <a:ext cx="1223962" cy="619126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Осень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285728"/>
            <a:ext cx="8229600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program z7;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n:integer;</a:t>
            </a:r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Введите номер месяца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en-US" dirty="0" smtClean="0"/>
              <a:t>read(n);</a:t>
            </a:r>
          </a:p>
          <a:p>
            <a:pPr>
              <a:buNone/>
            </a:pPr>
            <a:r>
              <a:rPr lang="en-US" dirty="0" smtClean="0"/>
              <a:t>case n of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1,2,12: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Зима</a:t>
            </a:r>
            <a:r>
              <a:rPr lang="en-US" dirty="0" smtClean="0"/>
              <a:t>’);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en-US" dirty="0" smtClean="0"/>
              <a:t>3..5: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Весна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6</a:t>
            </a:r>
            <a:r>
              <a:rPr lang="en-US" dirty="0" smtClean="0"/>
              <a:t>..</a:t>
            </a:r>
            <a:r>
              <a:rPr lang="ru-RU" dirty="0" smtClean="0"/>
              <a:t>8</a:t>
            </a:r>
            <a:r>
              <a:rPr lang="en-US" dirty="0" smtClean="0"/>
              <a:t>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Лето</a:t>
            </a:r>
            <a:r>
              <a:rPr lang="en-US" dirty="0" smtClean="0"/>
              <a:t>’);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9</a:t>
            </a:r>
            <a:r>
              <a:rPr lang="en-US" dirty="0" smtClean="0"/>
              <a:t>..</a:t>
            </a:r>
            <a:r>
              <a:rPr lang="ru-RU" dirty="0" smtClean="0"/>
              <a:t>11</a:t>
            </a:r>
            <a:r>
              <a:rPr lang="en-US" dirty="0" smtClean="0"/>
              <a:t>: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Осень</a:t>
            </a:r>
            <a:r>
              <a:rPr lang="en-US" dirty="0" smtClean="0"/>
              <a:t>’)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else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writeln</a:t>
            </a:r>
            <a:r>
              <a:rPr lang="en-US" dirty="0" smtClean="0"/>
              <a:t>(‘</a:t>
            </a:r>
            <a:r>
              <a:rPr lang="ru-RU" dirty="0" smtClean="0"/>
              <a:t>Ошибка</a:t>
            </a:r>
            <a:r>
              <a:rPr lang="en-US" dirty="0" smtClean="0"/>
              <a:t>’)</a:t>
            </a:r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end.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158162" cy="4454525"/>
          </a:xfrm>
        </p:spPr>
        <p:txBody>
          <a:bodyPr/>
          <a:lstStyle/>
          <a:p>
            <a:pPr marL="1588" indent="15875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Составить программу, которая по введенному возрасту определяет возрастную категорию (дошкольник, ученик, работник, пенсионер).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http://kpolyakov.narod.ru/school/ppt.htm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1643042" y="1571612"/>
            <a:ext cx="5643602" cy="2643206"/>
            <a:chOff x="249" y="744"/>
            <a:chExt cx="5262" cy="268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249" y="2024"/>
              <a:ext cx="1588" cy="49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16" y="2115"/>
              <a:ext cx="1270" cy="39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dirty="0" smtClean="0">
                  <a:latin typeface="Arial" charset="0"/>
                </a:rPr>
                <a:t>Действие 1</a:t>
              </a:r>
              <a:endParaRPr lang="ru-RU" sz="1400" dirty="0">
                <a:latin typeface="Arial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923" y="2024"/>
              <a:ext cx="1588" cy="499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078" y="2020"/>
              <a:ext cx="1270" cy="47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dirty="0" smtClean="0">
                  <a:latin typeface="Arial" charset="0"/>
                </a:rPr>
                <a:t>Действие</a:t>
              </a:r>
              <a:r>
                <a:rPr lang="ru-RU" dirty="0" smtClean="0">
                  <a:latin typeface="Arial" charset="0"/>
                </a:rPr>
                <a:t> </a:t>
              </a:r>
              <a:r>
                <a:rPr lang="ru-RU" dirty="0">
                  <a:latin typeface="Arial" charset="0"/>
                </a:rPr>
                <a:t>2</a:t>
              </a:r>
            </a:p>
          </p:txBody>
        </p:sp>
        <p:sp>
          <p:nvSpPr>
            <p:cNvPr id="10" name="AutoShape 17"/>
            <p:cNvSpPr>
              <a:spLocks noChangeArrowheads="1"/>
            </p:cNvSpPr>
            <p:nvPr/>
          </p:nvSpPr>
          <p:spPr bwMode="auto">
            <a:xfrm>
              <a:off x="2090" y="1017"/>
              <a:ext cx="1633" cy="817"/>
            </a:xfrm>
            <a:prstGeom prst="flowChartDecision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2880" y="744"/>
              <a:ext cx="0" cy="272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2458" y="1200"/>
              <a:ext cx="1031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dirty="0">
                  <a:latin typeface="Arial" charset="0"/>
                </a:rPr>
                <a:t>Условие</a:t>
              </a:r>
              <a:r>
                <a:rPr lang="ru-RU" dirty="0">
                  <a:latin typeface="Arial" charset="0"/>
                </a:rPr>
                <a:t> </a:t>
              </a:r>
            </a:p>
          </p:txBody>
        </p:sp>
        <p:cxnSp>
          <p:nvCxnSpPr>
            <p:cNvPr id="13" name="AutoShape 20"/>
            <p:cNvCxnSpPr>
              <a:cxnSpLocks noChangeShapeType="1"/>
              <a:stCxn id="10" idx="1"/>
              <a:endCxn id="6" idx="0"/>
            </p:cNvCxnSpPr>
            <p:nvPr/>
          </p:nvCxnSpPr>
          <p:spPr bwMode="auto">
            <a:xfrm rot="10800000" flipV="1">
              <a:off x="1043" y="1426"/>
              <a:ext cx="1047" cy="598"/>
            </a:xfrm>
            <a:prstGeom prst="bentConnector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4" name="AutoShape 21"/>
            <p:cNvCxnSpPr>
              <a:cxnSpLocks noChangeShapeType="1"/>
              <a:stCxn id="10" idx="3"/>
              <a:endCxn id="8" idx="0"/>
            </p:cNvCxnSpPr>
            <p:nvPr/>
          </p:nvCxnSpPr>
          <p:spPr bwMode="auto">
            <a:xfrm>
              <a:off x="3723" y="1426"/>
              <a:ext cx="994" cy="598"/>
            </a:xfrm>
            <a:prstGeom prst="bentConnector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5" name="AutoShape 22"/>
            <p:cNvCxnSpPr>
              <a:cxnSpLocks noChangeShapeType="1"/>
              <a:stCxn id="6" idx="2"/>
            </p:cNvCxnSpPr>
            <p:nvPr/>
          </p:nvCxnSpPr>
          <p:spPr bwMode="auto">
            <a:xfrm rot="16200000" flipH="1">
              <a:off x="1690" y="1876"/>
              <a:ext cx="544" cy="1837"/>
            </a:xfrm>
            <a:prstGeom prst="bentConnector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6" name="AutoShape 23"/>
            <p:cNvCxnSpPr>
              <a:cxnSpLocks noChangeShapeType="1"/>
              <a:stCxn id="8" idx="2"/>
            </p:cNvCxnSpPr>
            <p:nvPr/>
          </p:nvCxnSpPr>
          <p:spPr bwMode="auto">
            <a:xfrm rot="5400000">
              <a:off x="3527" y="1876"/>
              <a:ext cx="544" cy="1837"/>
            </a:xfrm>
            <a:prstGeom prst="bentConnector2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2880" y="3067"/>
              <a:ext cx="0" cy="363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Text Box 28"/>
            <p:cNvSpPr txBox="1">
              <a:spLocks noChangeArrowheads="1"/>
            </p:cNvSpPr>
            <p:nvPr/>
          </p:nvSpPr>
          <p:spPr bwMode="auto">
            <a:xfrm>
              <a:off x="1202" y="1071"/>
              <a:ext cx="771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 dirty="0"/>
                <a:t>да</a:t>
              </a:r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3930" y="1017"/>
              <a:ext cx="771" cy="4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/>
                <a:t>нет</a:t>
              </a:r>
            </a:p>
          </p:txBody>
        </p:sp>
      </p:grp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929618" cy="9286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Запишите оператор реализующий данную структуру.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5111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Допишите команду для решения задачи: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«</a:t>
            </a:r>
            <a:r>
              <a:rPr lang="ru-RU" i="1" dirty="0"/>
              <a:t>Если число Х меньше 88, то увеличить его в 58 раз и уменьшить на 38 в противном случае</a:t>
            </a:r>
            <a:r>
              <a:rPr lang="ru-RU" i="1" dirty="0" smtClean="0"/>
              <a:t>»</a:t>
            </a:r>
            <a:endParaRPr lang="en-US" i="1" dirty="0" smtClean="0"/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if</a:t>
            </a:r>
            <a:r>
              <a:rPr lang="ru-RU" dirty="0" smtClean="0"/>
              <a:t> …</a:t>
            </a:r>
            <a:r>
              <a:rPr lang="en-US" dirty="0" smtClean="0"/>
              <a:t>                           </a:t>
            </a:r>
            <a:r>
              <a:rPr lang="ru-RU" dirty="0" smtClean="0"/>
              <a:t> </a:t>
            </a:r>
            <a:r>
              <a:rPr lang="en-US" dirty="0" smtClean="0"/>
              <a:t>then</a:t>
            </a:r>
            <a:r>
              <a:rPr lang="ru-RU" dirty="0" smtClean="0"/>
              <a:t> …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else</a:t>
            </a:r>
            <a:r>
              <a:rPr lang="ru-RU" dirty="0" smtClean="0"/>
              <a:t> 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Исправьте ошибки: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82296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rogram Tr2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Integer;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begin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(“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Введите число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”);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readln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(x);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x&gt;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y:=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/(x-5);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y:= 5*x;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write (y);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nd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Составить программу. Ввести номер месяца и вывести название времени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Алгоритм</a:t>
            </a:r>
          </a:p>
        </p:txBody>
      </p:sp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1643042" y="785794"/>
            <a:ext cx="1481137" cy="377825"/>
          </a:xfrm>
          <a:prstGeom prst="flowChartTerminator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2200" b="0" dirty="0"/>
              <a:t>начало</a:t>
            </a:r>
          </a:p>
        </p:txBody>
      </p:sp>
      <p:sp>
        <p:nvSpPr>
          <p:cNvPr id="154631" name="AutoShape 7"/>
          <p:cNvSpPr>
            <a:spLocks noChangeArrowheads="1"/>
          </p:cNvSpPr>
          <p:nvPr/>
        </p:nvSpPr>
        <p:spPr bwMode="auto">
          <a:xfrm>
            <a:off x="1571604" y="6215082"/>
            <a:ext cx="1481137" cy="414337"/>
          </a:xfrm>
          <a:prstGeom prst="flowChartTerminator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sz="2200" b="0"/>
              <a:t>конец</a:t>
            </a:r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>
            <a:off x="6561138" y="3078163"/>
            <a:ext cx="71437" cy="714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38" name="Line 14"/>
          <p:cNvSpPr>
            <a:spLocks noChangeShapeType="1"/>
          </p:cNvSpPr>
          <p:nvPr/>
        </p:nvSpPr>
        <p:spPr bwMode="auto">
          <a:xfrm>
            <a:off x="2285984" y="5715016"/>
            <a:ext cx="0" cy="5572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39" name="AutoShape 15"/>
          <p:cNvSpPr>
            <a:spLocks noChangeArrowheads="1"/>
          </p:cNvSpPr>
          <p:nvPr/>
        </p:nvSpPr>
        <p:spPr bwMode="auto">
          <a:xfrm>
            <a:off x="7126288" y="1657350"/>
            <a:ext cx="1265237" cy="623888"/>
          </a:xfrm>
          <a:prstGeom prst="wedgeRoundRectCallout">
            <a:avLst>
              <a:gd name="adj1" fmla="val -61826"/>
              <a:gd name="adj2" fmla="val 10662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2400" b="0" dirty="0">
                <a:latin typeface="Arial" charset="0"/>
              </a:rPr>
              <a:t>выбор</a:t>
            </a:r>
          </a:p>
        </p:txBody>
      </p:sp>
      <p:sp>
        <p:nvSpPr>
          <p:cNvPr id="154641" name="AutoShape 17"/>
          <p:cNvSpPr>
            <a:spLocks noChangeArrowheads="1"/>
          </p:cNvSpPr>
          <p:nvPr/>
        </p:nvSpPr>
        <p:spPr bwMode="auto">
          <a:xfrm>
            <a:off x="357158" y="5429264"/>
            <a:ext cx="925537" cy="928694"/>
          </a:xfrm>
          <a:prstGeom prst="wedgeRoundRectCallout">
            <a:avLst>
              <a:gd name="adj1" fmla="val 90124"/>
              <a:gd name="adj2" fmla="val -39818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 anchor="ctr"/>
          <a:lstStyle/>
          <a:p>
            <a:pPr algn="ctr">
              <a:defRPr/>
            </a:pPr>
            <a:r>
              <a:rPr lang="ru-RU" sz="1100" b="1" dirty="0">
                <a:latin typeface="Arial" charset="0"/>
              </a:rPr>
              <a:t>ни один вариант не подошел</a:t>
            </a:r>
          </a:p>
        </p:txBody>
      </p:sp>
      <p:sp>
        <p:nvSpPr>
          <p:cNvPr id="154636" name="Line 12"/>
          <p:cNvSpPr>
            <a:spLocks noChangeShapeType="1"/>
          </p:cNvSpPr>
          <p:nvPr/>
        </p:nvSpPr>
        <p:spPr bwMode="auto">
          <a:xfrm>
            <a:off x="2285984" y="1142984"/>
            <a:ext cx="0" cy="2524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2" name="AutoShape 18"/>
          <p:cNvSpPr>
            <a:spLocks noChangeArrowheads="1"/>
          </p:cNvSpPr>
          <p:nvPr/>
        </p:nvSpPr>
        <p:spPr bwMode="auto">
          <a:xfrm>
            <a:off x="1071538" y="1357298"/>
            <a:ext cx="2446343" cy="428628"/>
          </a:xfrm>
          <a:prstGeom prst="flowChartInputOutpu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b="0" dirty="0"/>
              <a:t>ввод </a:t>
            </a:r>
            <a:r>
              <a:rPr lang="en-US" b="0" dirty="0">
                <a:latin typeface="Courier New" pitchFamily="49" charset="0"/>
              </a:rPr>
              <a:t>n</a:t>
            </a:r>
            <a:endParaRPr lang="ru-RU" dirty="0">
              <a:latin typeface="Courier New" pitchFamily="49" charset="0"/>
            </a:endParaRPr>
          </a:p>
        </p:txBody>
      </p:sp>
      <p:sp>
        <p:nvSpPr>
          <p:cNvPr id="154643" name="Line 19"/>
          <p:cNvSpPr>
            <a:spLocks noChangeShapeType="1"/>
          </p:cNvSpPr>
          <p:nvPr/>
        </p:nvSpPr>
        <p:spPr bwMode="auto">
          <a:xfrm>
            <a:off x="2285984" y="1857364"/>
            <a:ext cx="0" cy="214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2643174" y="2071678"/>
            <a:ext cx="4386262" cy="3000396"/>
          </a:xfrm>
          <a:prstGeom prst="rect">
            <a:avLst/>
          </a:prstGeom>
          <a:solidFill>
            <a:srgbClr val="E6E6FF"/>
          </a:solidFill>
          <a:ln w="12700">
            <a:noFill/>
            <a:prstDash val="dash"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54632" name="Text Box 8"/>
          <p:cNvSpPr txBox="1">
            <a:spLocks noChangeArrowheads="1"/>
          </p:cNvSpPr>
          <p:nvPr/>
        </p:nvSpPr>
        <p:spPr bwMode="auto">
          <a:xfrm>
            <a:off x="4125913" y="1978025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/>
              <a:t>да</a:t>
            </a:r>
          </a:p>
        </p:txBody>
      </p:sp>
      <p:sp>
        <p:nvSpPr>
          <p:cNvPr id="154633" name="Text Box 9"/>
          <p:cNvSpPr txBox="1">
            <a:spLocks noChangeArrowheads="1"/>
          </p:cNvSpPr>
          <p:nvPr/>
        </p:nvSpPr>
        <p:spPr bwMode="auto">
          <a:xfrm>
            <a:off x="1428728" y="2571744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нет</a:t>
            </a:r>
          </a:p>
        </p:txBody>
      </p:sp>
      <p:sp>
        <p:nvSpPr>
          <p:cNvPr id="154634" name="AutoShape 10"/>
          <p:cNvSpPr>
            <a:spLocks noChangeArrowheads="1"/>
          </p:cNvSpPr>
          <p:nvPr/>
        </p:nvSpPr>
        <p:spPr bwMode="auto">
          <a:xfrm>
            <a:off x="285720" y="2089150"/>
            <a:ext cx="4000530" cy="549275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</a:t>
            </a:r>
            <a:r>
              <a:rPr lang="en-US" dirty="0"/>
              <a:t>= </a:t>
            </a:r>
            <a:r>
              <a:rPr lang="en-US" dirty="0" smtClean="0"/>
              <a:t>1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=2 или</a:t>
            </a:r>
            <a:r>
              <a:rPr lang="en-US" dirty="0" smtClean="0"/>
              <a:t> n=12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4644" name="Line 20"/>
          <p:cNvSpPr>
            <a:spLocks noChangeShapeType="1"/>
          </p:cNvSpPr>
          <p:nvPr/>
        </p:nvSpPr>
        <p:spPr bwMode="auto">
          <a:xfrm>
            <a:off x="2428860" y="2643182"/>
            <a:ext cx="0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7" name="Line 23"/>
          <p:cNvSpPr>
            <a:spLocks noChangeShapeType="1"/>
          </p:cNvSpPr>
          <p:nvPr/>
        </p:nvSpPr>
        <p:spPr bwMode="auto">
          <a:xfrm>
            <a:off x="4265613" y="2360613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48" name="AutoShape 24"/>
          <p:cNvSpPr>
            <a:spLocks noChangeArrowheads="1"/>
          </p:cNvSpPr>
          <p:nvPr/>
        </p:nvSpPr>
        <p:spPr bwMode="auto">
          <a:xfrm>
            <a:off x="4714876" y="2143116"/>
            <a:ext cx="1222375" cy="593720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Зима</a:t>
            </a:r>
            <a:endParaRPr lang="en-US" dirty="0"/>
          </a:p>
        </p:txBody>
      </p:sp>
      <p:sp>
        <p:nvSpPr>
          <p:cNvPr id="154649" name="Text Box 25"/>
          <p:cNvSpPr txBox="1">
            <a:spLocks noChangeArrowheads="1"/>
          </p:cNvSpPr>
          <p:nvPr/>
        </p:nvSpPr>
        <p:spPr bwMode="auto">
          <a:xfrm>
            <a:off x="1357290" y="3286124"/>
            <a:ext cx="603250" cy="3683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нет</a:t>
            </a:r>
          </a:p>
        </p:txBody>
      </p:sp>
      <p:sp>
        <p:nvSpPr>
          <p:cNvPr id="154650" name="AutoShape 26"/>
          <p:cNvSpPr>
            <a:spLocks noChangeArrowheads="1"/>
          </p:cNvSpPr>
          <p:nvPr/>
        </p:nvSpPr>
        <p:spPr bwMode="auto">
          <a:xfrm>
            <a:off x="357158" y="2857496"/>
            <a:ext cx="4016405" cy="547687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= </a:t>
            </a:r>
            <a:r>
              <a:rPr lang="en-US" dirty="0"/>
              <a:t>3</a:t>
            </a:r>
            <a:r>
              <a:rPr lang="en-US" dirty="0" smtClean="0"/>
              <a:t>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4</a:t>
            </a:r>
            <a:r>
              <a:rPr lang="ru-RU" dirty="0" smtClean="0"/>
              <a:t> или</a:t>
            </a:r>
            <a:r>
              <a:rPr lang="en-US" dirty="0" smtClean="0"/>
              <a:t> n=5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4651" name="Line 27"/>
          <p:cNvSpPr>
            <a:spLocks noChangeShapeType="1"/>
          </p:cNvSpPr>
          <p:nvPr/>
        </p:nvSpPr>
        <p:spPr bwMode="auto">
          <a:xfrm>
            <a:off x="2428860" y="3429000"/>
            <a:ext cx="0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52" name="Line 28"/>
          <p:cNvSpPr>
            <a:spLocks noChangeShapeType="1"/>
          </p:cNvSpPr>
          <p:nvPr/>
        </p:nvSpPr>
        <p:spPr bwMode="auto">
          <a:xfrm>
            <a:off x="4281488" y="3121025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53" name="AutoShape 29"/>
          <p:cNvSpPr>
            <a:spLocks noChangeArrowheads="1"/>
          </p:cNvSpPr>
          <p:nvPr/>
        </p:nvSpPr>
        <p:spPr bwMode="auto">
          <a:xfrm>
            <a:off x="4714876" y="2786058"/>
            <a:ext cx="1223962" cy="619126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Весна</a:t>
            </a:r>
            <a:endParaRPr lang="en-US" dirty="0"/>
          </a:p>
        </p:txBody>
      </p:sp>
      <p:sp>
        <p:nvSpPr>
          <p:cNvPr id="154654" name="Text Box 30"/>
          <p:cNvSpPr txBox="1">
            <a:spLocks noChangeArrowheads="1"/>
          </p:cNvSpPr>
          <p:nvPr/>
        </p:nvSpPr>
        <p:spPr bwMode="auto">
          <a:xfrm>
            <a:off x="4176713" y="2700338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/>
              <a:t>да</a:t>
            </a:r>
          </a:p>
        </p:txBody>
      </p:sp>
      <p:sp>
        <p:nvSpPr>
          <p:cNvPr id="154661" name="Text Box 37"/>
          <p:cNvSpPr txBox="1">
            <a:spLocks noChangeArrowheads="1"/>
          </p:cNvSpPr>
          <p:nvPr/>
        </p:nvSpPr>
        <p:spPr bwMode="auto">
          <a:xfrm>
            <a:off x="3016250" y="4733925"/>
            <a:ext cx="603250" cy="3683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/>
              <a:t>нет</a:t>
            </a:r>
          </a:p>
        </p:txBody>
      </p:sp>
      <p:sp>
        <p:nvSpPr>
          <p:cNvPr id="154662" name="AutoShape 38"/>
          <p:cNvSpPr>
            <a:spLocks noChangeArrowheads="1"/>
          </p:cNvSpPr>
          <p:nvPr/>
        </p:nvSpPr>
        <p:spPr bwMode="auto">
          <a:xfrm>
            <a:off x="357158" y="4357694"/>
            <a:ext cx="3989406" cy="547687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= 9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 smtClean="0"/>
              <a:t>10</a:t>
            </a:r>
            <a:r>
              <a:rPr lang="ru-RU" dirty="0" smtClean="0"/>
              <a:t> или</a:t>
            </a:r>
            <a:r>
              <a:rPr lang="en-US" dirty="0" smtClean="0"/>
              <a:t> n=11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4663" name="Line 39"/>
          <p:cNvSpPr>
            <a:spLocks noChangeShapeType="1"/>
          </p:cNvSpPr>
          <p:nvPr/>
        </p:nvSpPr>
        <p:spPr bwMode="auto">
          <a:xfrm>
            <a:off x="2357422" y="5000636"/>
            <a:ext cx="0" cy="3365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64" name="Line 40"/>
          <p:cNvSpPr>
            <a:spLocks noChangeShapeType="1"/>
          </p:cNvSpPr>
          <p:nvPr/>
        </p:nvSpPr>
        <p:spPr bwMode="auto">
          <a:xfrm>
            <a:off x="4286248" y="4643446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66" name="Text Box 42"/>
          <p:cNvSpPr txBox="1">
            <a:spLocks noChangeArrowheads="1"/>
          </p:cNvSpPr>
          <p:nvPr/>
        </p:nvSpPr>
        <p:spPr bwMode="auto">
          <a:xfrm>
            <a:off x="4214810" y="4286256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да</a:t>
            </a:r>
          </a:p>
        </p:txBody>
      </p:sp>
      <p:sp>
        <p:nvSpPr>
          <p:cNvPr id="154669" name="AutoShape 45"/>
          <p:cNvSpPr>
            <a:spLocks noChangeArrowheads="1"/>
          </p:cNvSpPr>
          <p:nvPr/>
        </p:nvSpPr>
        <p:spPr bwMode="auto">
          <a:xfrm>
            <a:off x="1785918" y="5357826"/>
            <a:ext cx="1279525" cy="504825"/>
          </a:xfrm>
          <a:prstGeom prst="flowChartDocumen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/>
              <a:t>ошибка</a:t>
            </a:r>
          </a:p>
        </p:txBody>
      </p:sp>
      <p:sp>
        <p:nvSpPr>
          <p:cNvPr id="154670" name="Freeform 46"/>
          <p:cNvSpPr>
            <a:spLocks/>
          </p:cNvSpPr>
          <p:nvPr/>
        </p:nvSpPr>
        <p:spPr bwMode="auto">
          <a:xfrm>
            <a:off x="2285984" y="5500702"/>
            <a:ext cx="4357718" cy="508017"/>
          </a:xfrm>
          <a:custGeom>
            <a:avLst/>
            <a:gdLst>
              <a:gd name="T0" fmla="*/ 2147483647 w 1873"/>
              <a:gd name="T1" fmla="*/ 0 h 152"/>
              <a:gd name="T2" fmla="*/ 2147483647 w 1873"/>
              <a:gd name="T3" fmla="*/ 2147483647 h 152"/>
              <a:gd name="T4" fmla="*/ 0 w 1873"/>
              <a:gd name="T5" fmla="*/ 2147483647 h 152"/>
              <a:gd name="T6" fmla="*/ 0 60000 65536"/>
              <a:gd name="T7" fmla="*/ 0 60000 65536"/>
              <a:gd name="T8" fmla="*/ 0 60000 65536"/>
              <a:gd name="T9" fmla="*/ 0 w 1873"/>
              <a:gd name="T10" fmla="*/ 0 h 152"/>
              <a:gd name="T11" fmla="*/ 1873 w 1873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3" h="152">
                <a:moveTo>
                  <a:pt x="1873" y="0"/>
                </a:moveTo>
                <a:lnTo>
                  <a:pt x="1873" y="152"/>
                </a:lnTo>
                <a:lnTo>
                  <a:pt x="0" y="152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1" name="Freeform 47"/>
          <p:cNvSpPr>
            <a:spLocks/>
          </p:cNvSpPr>
          <p:nvPr/>
        </p:nvSpPr>
        <p:spPr bwMode="auto">
          <a:xfrm>
            <a:off x="5940425" y="2373313"/>
            <a:ext cx="703277" cy="3055951"/>
          </a:xfrm>
          <a:custGeom>
            <a:avLst/>
            <a:gdLst>
              <a:gd name="T0" fmla="*/ 0 w 414"/>
              <a:gd name="T1" fmla="*/ 0 h 1618"/>
              <a:gd name="T2" fmla="*/ 2147483647 w 414"/>
              <a:gd name="T3" fmla="*/ 0 h 1618"/>
              <a:gd name="T4" fmla="*/ 2147483647 w 414"/>
              <a:gd name="T5" fmla="*/ 2147483647 h 1618"/>
              <a:gd name="T6" fmla="*/ 0 60000 65536"/>
              <a:gd name="T7" fmla="*/ 0 60000 65536"/>
              <a:gd name="T8" fmla="*/ 0 60000 65536"/>
              <a:gd name="T9" fmla="*/ 0 w 414"/>
              <a:gd name="T10" fmla="*/ 0 h 1618"/>
              <a:gd name="T11" fmla="*/ 414 w 414"/>
              <a:gd name="T12" fmla="*/ 1618 h 16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" h="1618">
                <a:moveTo>
                  <a:pt x="0" y="0"/>
                </a:moveTo>
                <a:lnTo>
                  <a:pt x="414" y="0"/>
                </a:lnTo>
                <a:lnTo>
                  <a:pt x="414" y="1618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2" name="Line 48"/>
          <p:cNvSpPr>
            <a:spLocks noChangeShapeType="1"/>
          </p:cNvSpPr>
          <p:nvPr/>
        </p:nvSpPr>
        <p:spPr bwMode="auto">
          <a:xfrm>
            <a:off x="2357422" y="4143380"/>
            <a:ext cx="0" cy="2254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4" name="Line 50"/>
          <p:cNvSpPr>
            <a:spLocks noChangeShapeType="1"/>
          </p:cNvSpPr>
          <p:nvPr/>
        </p:nvSpPr>
        <p:spPr bwMode="auto">
          <a:xfrm>
            <a:off x="5949950" y="313055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75" name="Line 51"/>
          <p:cNvSpPr>
            <a:spLocks noChangeShapeType="1"/>
          </p:cNvSpPr>
          <p:nvPr/>
        </p:nvSpPr>
        <p:spPr bwMode="auto">
          <a:xfrm>
            <a:off x="5976938" y="4460875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54680" name="Oval 56"/>
          <p:cNvSpPr>
            <a:spLocks noChangeArrowheads="1"/>
          </p:cNvSpPr>
          <p:nvPr/>
        </p:nvSpPr>
        <p:spPr bwMode="auto">
          <a:xfrm>
            <a:off x="6556375" y="4421188"/>
            <a:ext cx="71438" cy="714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1" name="AutoShape 26"/>
          <p:cNvSpPr>
            <a:spLocks noChangeArrowheads="1"/>
          </p:cNvSpPr>
          <p:nvPr/>
        </p:nvSpPr>
        <p:spPr bwMode="auto">
          <a:xfrm>
            <a:off x="357158" y="3571876"/>
            <a:ext cx="4016405" cy="547687"/>
          </a:xfrm>
          <a:prstGeom prst="flowChartDecision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en-US" dirty="0" smtClean="0"/>
              <a:t>n = 6 </a:t>
            </a:r>
            <a:r>
              <a:rPr lang="ru-RU" dirty="0" smtClean="0"/>
              <a:t>или </a:t>
            </a:r>
            <a:r>
              <a:rPr lang="en-US" dirty="0" smtClean="0"/>
              <a:t>n</a:t>
            </a:r>
            <a:r>
              <a:rPr lang="ru-RU" dirty="0" smtClean="0"/>
              <a:t>=</a:t>
            </a:r>
            <a:r>
              <a:rPr lang="en-US" dirty="0"/>
              <a:t>7</a:t>
            </a:r>
            <a:r>
              <a:rPr lang="ru-RU" dirty="0" smtClean="0"/>
              <a:t> или</a:t>
            </a:r>
            <a:r>
              <a:rPr lang="en-US" dirty="0" smtClean="0"/>
              <a:t> n=8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1428728" y="4071942"/>
            <a:ext cx="603250" cy="36671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нет</a:t>
            </a:r>
          </a:p>
        </p:txBody>
      </p:sp>
      <p:sp>
        <p:nvSpPr>
          <p:cNvPr id="44" name="Line 28"/>
          <p:cNvSpPr>
            <a:spLocks noChangeShapeType="1"/>
          </p:cNvSpPr>
          <p:nvPr/>
        </p:nvSpPr>
        <p:spPr bwMode="auto">
          <a:xfrm>
            <a:off x="4286248" y="3857628"/>
            <a:ext cx="455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4324349" y="3436941"/>
            <a:ext cx="501650" cy="36671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0" dirty="0"/>
              <a:t>да</a:t>
            </a:r>
          </a:p>
        </p:txBody>
      </p:sp>
      <p:sp>
        <p:nvSpPr>
          <p:cNvPr id="46" name="AutoShape 29"/>
          <p:cNvSpPr>
            <a:spLocks noChangeArrowheads="1"/>
          </p:cNvSpPr>
          <p:nvPr/>
        </p:nvSpPr>
        <p:spPr bwMode="auto">
          <a:xfrm>
            <a:off x="4714876" y="3500438"/>
            <a:ext cx="1223962" cy="619126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Лето</a:t>
            </a:r>
            <a:endParaRPr lang="en-US" dirty="0"/>
          </a:p>
        </p:txBody>
      </p:sp>
      <p:sp>
        <p:nvSpPr>
          <p:cNvPr id="47" name="AutoShape 29"/>
          <p:cNvSpPr>
            <a:spLocks noChangeArrowheads="1"/>
          </p:cNvSpPr>
          <p:nvPr/>
        </p:nvSpPr>
        <p:spPr bwMode="auto">
          <a:xfrm>
            <a:off x="4714876" y="4286256"/>
            <a:ext cx="1223962" cy="619126"/>
          </a:xfrm>
          <a:prstGeom prst="flowChartProcess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/>
            <a:r>
              <a:rPr lang="ru-RU" dirty="0" smtClean="0"/>
              <a:t>Вывод: </a:t>
            </a:r>
          </a:p>
          <a:p>
            <a:pPr algn="ctr"/>
            <a:r>
              <a:rPr lang="ru-RU" dirty="0" smtClean="0"/>
              <a:t>Осень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Оператор множественного выбора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70000" lnSpcReduction="20000"/>
          </a:bodyPr>
          <a:lstStyle/>
          <a:p>
            <a:pPr indent="15875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Оператор выбора (варианта) используется в тех случаях, когда в зависимости от значения какого-либо выражения необходимо выполнить один из нескольких последовательных операторов. Оператор выбора имеет следующую форму записи:</a:t>
            </a:r>
          </a:p>
          <a:p>
            <a:pPr indent="15875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case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  выражение  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of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константа 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1: оператор 1;</a:t>
            </a: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константа 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2: оператор 2;</a:t>
            </a:r>
          </a:p>
          <a:p>
            <a:pPr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                          …</a:t>
            </a:r>
          </a:p>
          <a:p>
            <a:pPr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константа </a:t>
            </a: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-1: оператор </a:t>
            </a: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-1;</a:t>
            </a:r>
          </a:p>
          <a:p>
            <a:pPr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константа </a:t>
            </a:r>
            <a:r>
              <a:rPr lang="en-US" sz="46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: оператор 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else </a:t>
            </a:r>
          </a:p>
          <a:p>
            <a:pPr>
              <a:buNone/>
            </a:pP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4600" dirty="0" smtClean="0">
                <a:latin typeface="Times New Roman" pitchFamily="18" charset="0"/>
                <a:cs typeface="Times New Roman" pitchFamily="18" charset="0"/>
              </a:rPr>
              <a:t>оператор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600" b="1" dirty="0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en-US" sz="4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4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0CD55C-5BED-4108-BFC1-F92CB4CFCD3B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64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500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106501" name="Text Box 4"/>
          <p:cNvSpPr txBox="1">
            <a:spLocks noChangeArrowheads="1"/>
          </p:cNvSpPr>
          <p:nvPr/>
        </p:nvSpPr>
        <p:spPr bwMode="auto">
          <a:xfrm>
            <a:off x="357158" y="214290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Оператор выбора</a:t>
            </a:r>
          </a:p>
        </p:txBody>
      </p:sp>
      <p:sp>
        <p:nvSpPr>
          <p:cNvPr id="182277" name="Text Box 5"/>
          <p:cNvSpPr txBox="1">
            <a:spLocks noChangeArrowheads="1"/>
          </p:cNvSpPr>
          <p:nvPr/>
        </p:nvSpPr>
        <p:spPr bwMode="auto">
          <a:xfrm>
            <a:off x="350838" y="887413"/>
            <a:ext cx="8420100" cy="370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Особенности:</a:t>
            </a:r>
          </a:p>
          <a:p>
            <a:pPr marL="628650" lvl="1" indent="-268288">
              <a:spcBef>
                <a:spcPct val="15000"/>
              </a:spcBef>
              <a:buFontTx/>
              <a:buChar char="•"/>
            </a:pP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case </a:t>
            </a:r>
            <a:r>
              <a:rPr lang="ru-RU" sz="3200" b="0" dirty="0">
                <a:latin typeface="Times New Roman" pitchFamily="18" charset="0"/>
                <a:cs typeface="Times New Roman" pitchFamily="18" charset="0"/>
              </a:rPr>
              <a:t>может быть имя переменной или арифметическое выражение целого типа 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integer</a:t>
            </a:r>
            <a:r>
              <a:rPr lang="en-US" sz="3200" b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0" dirty="0">
              <a:latin typeface="Times New Roman" pitchFamily="18" charset="0"/>
              <a:cs typeface="Times New Roman" pitchFamily="18" charset="0"/>
            </a:endParaRPr>
          </a:p>
          <a:p>
            <a:pPr marL="628650" lvl="1" indent="-268288">
              <a:spcBef>
                <a:spcPct val="400000"/>
              </a:spcBef>
            </a:pPr>
            <a:r>
              <a:rPr lang="ru-RU" sz="2200" b="0" dirty="0"/>
              <a:t>   </a:t>
            </a:r>
          </a:p>
        </p:txBody>
      </p: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1071538" y="3214686"/>
            <a:ext cx="4542631" cy="3049169"/>
          </a:xfrm>
          <a:prstGeom prst="rect">
            <a:avLst/>
          </a:prstGeom>
          <a:ln>
            <a:headEnd/>
            <a:tailEnd type="none" w="lg" len="lg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>
              <a:defRPr/>
            </a:pPr>
            <a:r>
              <a:rPr lang="en-US" sz="3200" b="1" dirty="0">
                <a:latin typeface="Courier New" pitchFamily="49" charset="0"/>
              </a:rPr>
              <a:t>case</a:t>
            </a:r>
            <a:r>
              <a:rPr lang="da-DK" sz="3200" b="1" dirty="0">
                <a:latin typeface="Courier New" pitchFamily="49" charset="0"/>
              </a:rPr>
              <a:t> i+3</a:t>
            </a:r>
            <a:r>
              <a:rPr lang="ru-RU" sz="3200" b="1" dirty="0">
                <a:latin typeface="Courier New" pitchFamily="49" charset="0"/>
              </a:rPr>
              <a:t> </a:t>
            </a:r>
            <a:r>
              <a:rPr lang="da-DK" sz="3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3200" b="1" dirty="0">
                <a:latin typeface="Courier New" pitchFamily="49" charset="0"/>
              </a:rPr>
              <a:t> 1: begin a := b; end;</a:t>
            </a:r>
          </a:p>
          <a:p>
            <a:pPr>
              <a:defRPr/>
            </a:pPr>
            <a:r>
              <a:rPr lang="da-DK" sz="3200" b="1" dirty="0">
                <a:latin typeface="Courier New" pitchFamily="49" charset="0"/>
              </a:rPr>
              <a:t> 2: begin a := c; end;</a:t>
            </a:r>
          </a:p>
          <a:p>
            <a:pPr>
              <a:defRPr/>
            </a:pPr>
            <a:r>
              <a:rPr lang="da-DK" sz="3200" b="1" dirty="0">
                <a:latin typeface="Courier New" pitchFamily="49" charset="0"/>
              </a:rPr>
              <a:t>end;</a:t>
            </a:r>
            <a:endParaRPr lang="ru-RU" sz="3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2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2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2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7" grpId="0" build="p"/>
      <p:bldP spid="18227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7866E-5AFD-46A7-9A26-2F62BEF93C30}" type="slidenum">
              <a:rPr lang="ru-RU" smtClean="0">
                <a:latin typeface="Arial" pitchFamily="34" charset="0"/>
              </a:rPr>
              <a:pPr/>
              <a:t>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075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7524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 b="0">
              <a:latin typeface="Times New Roman" pitchFamily="18" charset="0"/>
            </a:endParaRPr>
          </a:p>
        </p:txBody>
      </p:sp>
      <p:sp>
        <p:nvSpPr>
          <p:cNvPr id="107525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/>
              <a:t>Оператор выбора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323528" y="836712"/>
            <a:ext cx="8420100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Особенности:</a:t>
            </a:r>
          </a:p>
          <a:p>
            <a:pPr marL="628650" lvl="1" indent="-268288">
              <a:spcBef>
                <a:spcPct val="15000"/>
              </a:spcBef>
              <a:buFontTx/>
              <a:buChar char="•"/>
            </a:pPr>
            <a:r>
              <a:rPr lang="ru-RU" sz="2600" b="0" dirty="0"/>
              <a:t>если нужно выполнить только один оператор, слова </a:t>
            </a:r>
            <a:r>
              <a:rPr lang="en-US" sz="3000" dirty="0">
                <a:latin typeface="Courier New" pitchFamily="49" charset="0"/>
              </a:rPr>
              <a:t>begin</a:t>
            </a:r>
            <a:r>
              <a:rPr lang="en-US" sz="2600" b="0" dirty="0"/>
              <a:t> </a:t>
            </a:r>
            <a:r>
              <a:rPr lang="ru-RU" sz="2600" b="0" dirty="0"/>
              <a:t>и </a:t>
            </a:r>
            <a:r>
              <a:rPr lang="en-US" sz="3000" dirty="0">
                <a:latin typeface="Courier New" pitchFamily="49" charset="0"/>
              </a:rPr>
              <a:t>end</a:t>
            </a:r>
            <a:r>
              <a:rPr lang="en-US" sz="2600" b="0" dirty="0"/>
              <a:t> </a:t>
            </a:r>
            <a:r>
              <a:rPr lang="ru-RU" sz="2600" b="0" dirty="0"/>
              <a:t>можно не писать</a:t>
            </a:r>
          </a:p>
          <a:p>
            <a:pPr marL="628650" lvl="1" indent="-268288">
              <a:spcBef>
                <a:spcPct val="450000"/>
              </a:spcBef>
              <a:buFontTx/>
              <a:buChar char="•"/>
            </a:pPr>
            <a:r>
              <a:rPr lang="ru-RU" sz="2600" b="0" dirty="0"/>
              <a:t>нельзя ставить два одинаковых значения</a:t>
            </a: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3282950" y="4603750"/>
            <a:ext cx="2576513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i+3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1: a := b;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1: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3282950" y="2370138"/>
            <a:ext cx="2576513" cy="1448731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sz="2200" b="1" dirty="0">
                <a:latin typeface="Courier New" pitchFamily="49" charset="0"/>
              </a:rPr>
              <a:t>case</a:t>
            </a:r>
            <a:r>
              <a:rPr lang="da-DK" sz="2200" b="1" dirty="0">
                <a:latin typeface="Courier New" pitchFamily="49" charset="0"/>
              </a:rPr>
              <a:t> i+3</a:t>
            </a:r>
            <a:r>
              <a:rPr lang="ru-RU" sz="2200" b="1" dirty="0">
                <a:latin typeface="Courier New" pitchFamily="49" charset="0"/>
              </a:rPr>
              <a:t> </a:t>
            </a:r>
            <a:r>
              <a:rPr lang="da-DK" sz="2200" b="1" dirty="0">
                <a:latin typeface="Courier New" pitchFamily="49" charset="0"/>
              </a:rPr>
              <a:t>of 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1: a := b;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 </a:t>
            </a:r>
            <a:r>
              <a:rPr lang="ru-RU" sz="2200" b="1" dirty="0">
                <a:latin typeface="Courier New" pitchFamily="49" charset="0"/>
              </a:rPr>
              <a:t>2</a:t>
            </a:r>
            <a:r>
              <a:rPr lang="da-DK" sz="2200" b="1" dirty="0">
                <a:latin typeface="Courier New" pitchFamily="49" charset="0"/>
              </a:rPr>
              <a:t>: a := c;</a:t>
            </a:r>
          </a:p>
          <a:p>
            <a:pPr>
              <a:defRPr/>
            </a:pPr>
            <a:r>
              <a:rPr lang="da-DK" sz="2200" b="1" dirty="0">
                <a:latin typeface="Courier New" pitchFamily="49" charset="0"/>
              </a:rPr>
              <a:t>end;</a:t>
            </a:r>
            <a:endParaRPr lang="ru-RU" sz="2200" b="1" dirty="0">
              <a:solidFill>
                <a:srgbClr val="3333FF"/>
              </a:solidFill>
              <a:latin typeface="Courier New" pitchFamily="49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446463" y="5292725"/>
            <a:ext cx="415925" cy="415925"/>
            <a:chOff x="809" y="3160"/>
            <a:chExt cx="262" cy="262"/>
          </a:xfrm>
        </p:grpSpPr>
        <p:sp>
          <p:nvSpPr>
            <p:cNvPr id="107530" name="Oval 9"/>
            <p:cNvSpPr>
              <a:spLocks noChangeArrowheads="1"/>
            </p:cNvSpPr>
            <p:nvPr/>
          </p:nvSpPr>
          <p:spPr bwMode="auto">
            <a:xfrm>
              <a:off x="809" y="3160"/>
              <a:ext cx="262" cy="262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07531" name="Line 10"/>
            <p:cNvSpPr>
              <a:spLocks noChangeShapeType="1"/>
            </p:cNvSpPr>
            <p:nvPr/>
          </p:nvSpPr>
          <p:spPr bwMode="auto">
            <a:xfrm flipV="1">
              <a:off x="834" y="3213"/>
              <a:ext cx="204" cy="15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4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4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build="p"/>
      <p:bldP spid="184326" grpId="0" animBg="1"/>
      <p:bldP spid="1843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127</TotalTime>
  <Words>690</Words>
  <Application>Microsoft Office PowerPoint</Application>
  <PresentationFormat>Экран (4:3)</PresentationFormat>
  <Paragraphs>183</Paragraphs>
  <Slides>15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Оператор выбора</vt:lpstr>
      <vt:lpstr>Запишите оператор реализующий данную структуру.</vt:lpstr>
      <vt:lpstr>Допишите команду для решения задачи: </vt:lpstr>
      <vt:lpstr>Исправьте ошибки:</vt:lpstr>
      <vt:lpstr>Проверка домашнего задания</vt:lpstr>
      <vt:lpstr>Слайд 6</vt:lpstr>
      <vt:lpstr>Оператор множественного выбора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</dc:creator>
  <cp:lastModifiedBy>SHTORM</cp:lastModifiedBy>
  <cp:revision>18</cp:revision>
  <dcterms:created xsi:type="dcterms:W3CDTF">2014-02-18T19:48:46Z</dcterms:created>
  <dcterms:modified xsi:type="dcterms:W3CDTF">2015-01-11T07:38:07Z</dcterms:modified>
</cp:coreProperties>
</file>