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79" r:id="rId3"/>
    <p:sldId id="257" r:id="rId4"/>
    <p:sldId id="282" r:id="rId5"/>
    <p:sldId id="258" r:id="rId6"/>
    <p:sldId id="259" r:id="rId7"/>
    <p:sldId id="260" r:id="rId8"/>
    <p:sldId id="262" r:id="rId9"/>
    <p:sldId id="263" r:id="rId10"/>
    <p:sldId id="264" r:id="rId11"/>
    <p:sldId id="278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ED7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7" autoAdjust="0"/>
  </p:normalViewPr>
  <p:slideViewPr>
    <p:cSldViewPr>
      <p:cViewPr varScale="1">
        <p:scale>
          <a:sx n="84" d="100"/>
          <a:sy n="84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EF06160-489D-458E-817A-525C2FDE69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32121D-5669-4932-A6EC-80FCDBEB95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AFA285-00DC-42F8-A6AF-AF45FB0D32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CD581C-D13A-4159-8ED5-BE78EDCF68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203ADD-7AF7-47F2-B583-5CA245E0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B440BF-FCED-4536-9908-CB74F8A7B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99E602-74AE-4333-81A0-8DFEEE9814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514FBE-D4B7-4D54-B480-8FE87A3065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09534D-F4C8-4302-9CF8-E1A2504F0F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6754B4-F4DB-4F9B-B421-71FE936E93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3155469-8D1D-4183-BF0A-3A904A5770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2CAC6F-467F-4024-8A85-0EDCA6070D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70080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История развития вычислительной техники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4241094" y="1484784"/>
            <a:ext cx="4787900" cy="463708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</a:rPr>
              <a:t>   Аналитическую машину Бэббиджа (прообраз современных компьютеров) по сохранившимся описаниям и чертежам построили энтузиасты из Лондонского музея науки. Аналитическая машина состоит из четырех тысяч стальных деталей и весит три тонны.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Вычисления в </a:t>
            </a:r>
            <a:r>
              <a:rPr lang="ru-RU" sz="4400" b="1" dirty="0" err="1">
                <a:solidFill>
                  <a:schemeClr val="bg2">
                    <a:lumMod val="50000"/>
                  </a:schemeClr>
                </a:solidFill>
              </a:rPr>
              <a:t>доэлектронную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 эпоху </a:t>
            </a:r>
          </a:p>
        </p:txBody>
      </p:sp>
      <p:pic>
        <p:nvPicPr>
          <p:cNvPr id="18437" name="Picture 5" descr="анал_маш бебидж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07" y="1844824"/>
            <a:ext cx="40655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79512" y="6348250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3779912" y="1476375"/>
            <a:ext cx="5184775" cy="46370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</a:rPr>
              <a:t>Вычисления    производились Аналитической машиной в соответствии  с  инструкциями  (программами), которые разработала леди </a:t>
            </a:r>
            <a:r>
              <a:rPr lang="ru-RU" b="1" dirty="0" smtClean="0">
                <a:latin typeface="Times New Roman" pitchFamily="18" charset="0"/>
              </a:rPr>
              <a:t>Ада Лавлейс </a:t>
            </a:r>
            <a:r>
              <a:rPr lang="ru-RU" dirty="0" smtClean="0">
                <a:latin typeface="Times New Roman" pitchFamily="18" charset="0"/>
              </a:rPr>
              <a:t>(дочь английского поэта Джорджа Байрона).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</a:rPr>
              <a:t>   Графиню Лавлейс считают первым программистом, и в ее честь назван язык программирования АДА.</a:t>
            </a:r>
          </a:p>
        </p:txBody>
      </p:sp>
      <p:pic>
        <p:nvPicPr>
          <p:cNvPr id="19460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76375"/>
            <a:ext cx="3067050" cy="3829050"/>
          </a:xfr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95536" y="6237312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33375"/>
            <a:ext cx="91440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algn="ctr">
              <a:defRPr/>
            </a:pPr>
            <a:r>
              <a:rPr lang="ru-RU" sz="4400" smtClean="0">
                <a:solidFill>
                  <a:schemeClr val="bg2">
                    <a:lumMod val="50000"/>
                  </a:schemeClr>
                </a:solidFill>
              </a:rPr>
              <a:t>Вычисления в доэлектронную эпоху 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0" y="1628775"/>
            <a:ext cx="4643438" cy="4464521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    Программы записывались на перфокарты путем пробития  в определенном порядке отверстий в плотных бумажных карточках. Затем перфокарты помещались в Аналитическую машину, которая считывала расположение отверстий и выполняла вычислительные операции в соответствии с заданной программой</a:t>
            </a:r>
            <a:r>
              <a:rPr lang="ru-RU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20485" name="Picture 6" descr="перфокар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9592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07504" y="6381750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33375"/>
            <a:ext cx="91440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algn="ctr">
              <a:defRPr/>
            </a:pPr>
            <a:r>
              <a:rPr lang="ru-RU" sz="4400" smtClean="0">
                <a:solidFill>
                  <a:schemeClr val="bg2">
                    <a:lumMod val="50000"/>
                  </a:schemeClr>
                </a:solidFill>
              </a:rPr>
              <a:t>Вычисления в доэлектронную эпоху 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36179" y="2312298"/>
            <a:ext cx="8100317" cy="434726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В 40-е годы </a:t>
            </a:r>
            <a:r>
              <a:rPr lang="en-US" sz="2800" dirty="0" smtClean="0">
                <a:latin typeface="Times New Roman" pitchFamily="18" charset="0"/>
              </a:rPr>
              <a:t>XX </a:t>
            </a:r>
            <a:r>
              <a:rPr lang="ru-RU" sz="2800" dirty="0" smtClean="0">
                <a:latin typeface="Times New Roman" pitchFamily="18" charset="0"/>
              </a:rPr>
              <a:t>века начались работы по созданию первых электронно-вычислительных машин, в которых на смену механическим деталям пришли электронные лампы. ЭВМ первого поколения требовали для своего размещения больших залов, так как в них использовались десятки тысяч электронных ламп. Такие ЭВМ создавались в единичных экземплярах, стоили очень дорого и устанавливались в крупнейших научно-исследовательских центрах.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504" y="6199537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9036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Развитие </a:t>
            </a:r>
            <a:r>
              <a:rPr lang="ru-RU" sz="4400" dirty="0" err="1" smtClean="0">
                <a:solidFill>
                  <a:srgbClr val="00B0F0"/>
                </a:solidFill>
              </a:rPr>
              <a:t>электронно</a:t>
            </a:r>
            <a:r>
              <a:rPr lang="ru-RU" sz="4400" dirty="0" smtClean="0">
                <a:solidFill>
                  <a:srgbClr val="00B0F0"/>
                </a:solidFill>
              </a:rPr>
              <a:t>- вычислительной техники ЭВМ первого поколения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1769049" y="4437112"/>
            <a:ext cx="7149678" cy="1966317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</a:rPr>
              <a:t>В 1945 году в США был построен </a:t>
            </a:r>
            <a:r>
              <a:rPr lang="en-US" sz="2200" dirty="0" smtClean="0">
                <a:latin typeface="Times New Roman" pitchFamily="18" charset="0"/>
              </a:rPr>
              <a:t>ENIAC (Electronic Numerical Integrator and Computer - </a:t>
            </a:r>
            <a:r>
              <a:rPr lang="ru-RU" sz="2200" dirty="0" smtClean="0">
                <a:latin typeface="Times New Roman" pitchFamily="18" charset="0"/>
              </a:rPr>
              <a:t>электронный числовой интегратор и калькулятор), а в 1950 году в СССР была создана МЭСМ (Малая Электронная Счетная Машина) 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ЭВМ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 первого поколения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2" name="Picture 7" descr="mes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1847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79512" y="6165670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0" y="1628775"/>
            <a:ext cx="4465638" cy="4525963"/>
          </a:xfrm>
        </p:spPr>
        <p:txBody>
          <a:bodyPr>
            <a:normAutofit fontScale="85000" lnSpcReduction="10000"/>
          </a:bodyPr>
          <a:lstStyle/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     ЭВМ </a:t>
            </a:r>
            <a:r>
              <a:rPr lang="ru-RU" sz="1800" dirty="0">
                <a:latin typeface="Times New Roman" pitchFamily="18" charset="0"/>
              </a:rPr>
              <a:t>первого поколения могли выполнять вычисления со скоростью несколько тысяч операций в секунду, последовательность выполнения которых задавалась программами. Программы писались на машинном языке, алфавит которого состоял из двух знаков: 1 и 0.                                                                                                       </a:t>
            </a: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	Программы </a:t>
            </a:r>
            <a:r>
              <a:rPr lang="ru-RU" sz="1800" dirty="0">
                <a:latin typeface="Times New Roman" pitchFamily="18" charset="0"/>
              </a:rPr>
              <a:t>вводились в ЭВМ  с помощью перфокарт или перфолент, причем наличие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</a:rPr>
              <a:t>отверстия на перфокарте соответствовало знаку 1, а его отсутствие – знаку 0.</a:t>
            </a:r>
            <a:r>
              <a:rPr lang="ru-RU" sz="1800" i="1" dirty="0"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800" dirty="0">
              <a:latin typeface="Times New Roman" pitchFamily="18" charset="0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	Результаты </a:t>
            </a:r>
            <a:r>
              <a:rPr lang="ru-RU" sz="1800" dirty="0">
                <a:latin typeface="Times New Roman" pitchFamily="18" charset="0"/>
              </a:rPr>
              <a:t>вычислений выводились с помощью печатающих устройств в форме длинных последовательностей нулей и единиц. Писать программы на машинном языке и расшифровывать результаты вычислений могли только квалифицированные программисты, понимавшие язык первых ЭВМ.</a:t>
            </a: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ЭВМ первого поколения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6" descr="перфолен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874838"/>
            <a:ext cx="39592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79512" y="6338626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412875"/>
            <a:ext cx="8229600" cy="467995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	В 60-е годы </a:t>
            </a:r>
            <a:r>
              <a:rPr lang="en-US" sz="2800" smtClean="0">
                <a:latin typeface="Times New Roman" pitchFamily="18" charset="0"/>
              </a:rPr>
              <a:t>XX </a:t>
            </a:r>
            <a:r>
              <a:rPr lang="ru-RU" sz="2800" smtClean="0">
                <a:latin typeface="Times New Roman" pitchFamily="18" charset="0"/>
              </a:rPr>
              <a:t>века были созданы ЭВМ второго поколения, основанные на новой элементной базе — </a:t>
            </a:r>
            <a:r>
              <a:rPr lang="ru-RU" sz="2800" b="1" smtClean="0">
                <a:latin typeface="Times New Roman" pitchFamily="18" charset="0"/>
              </a:rPr>
              <a:t>транзисторах</a:t>
            </a:r>
            <a:r>
              <a:rPr lang="ru-RU" sz="2800" smtClean="0">
                <a:latin typeface="Times New Roman" pitchFamily="18" charset="0"/>
              </a:rPr>
              <a:t>, которые имеют в десятки и сотни раз меньшие размеры и массу, более высокую надежность и потребляет значительно меньшую электрическую мощность, чем электронные лампы. Такие ЭВМ производились малыми сериями и устанавливались в крупных научно-исследовательских центрах и ведущих высших учебных заведениях.</a:t>
            </a: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ЭВМ второго поколения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84368" y="6165304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950" y="1196752"/>
            <a:ext cx="8856663" cy="151216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	В СССР в 1967 году вступила в строй наиболее мощная в Европе ЭВМ второго поколения БЭСМ-6 (Большая Электронная Счетная Машина), которая могла выполнять 1 миллион операций в секунду.</a:t>
            </a:r>
          </a:p>
        </p:txBody>
      </p:sp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ЭВМ второго поколения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4" name="Picture 4" descr="бэсм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61657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07504" y="6327036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1412875"/>
            <a:ext cx="4321175" cy="467995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	</a:t>
            </a:r>
            <a:r>
              <a:rPr lang="ru-RU" sz="2000" smtClean="0">
                <a:latin typeface="Times New Roman" pitchFamily="18" charset="0"/>
              </a:rPr>
              <a:t>В БЭСМ-6 использовалось 260 тысяч транзисторов, устройства внешней памяти на магнитных лентах для хранения программ и данных, а также алфавитно-цифровые печатающие устройства для вывода результатов вычислений.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	Работа программистов по разработке программ существенно упростилась, так как стала проводиться с использованием языков программирования высокого уровня (Алгол, Бейсик и др.).</a:t>
            </a:r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ЭВМ второго поколения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492375"/>
            <a:ext cx="38258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35851" y="6351058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0" y="1600200"/>
            <a:ext cx="4464050" cy="4525963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	Начиная с 70-х годов прошлого века, в качестве элементной базы ЭВМ третьего поколения стали использовать </a:t>
            </a:r>
            <a:r>
              <a:rPr lang="ru-RU" sz="2400" b="1" smtClean="0">
                <a:latin typeface="Times New Roman" pitchFamily="18" charset="0"/>
              </a:rPr>
              <a:t>интегральные схемы. </a:t>
            </a:r>
            <a:r>
              <a:rPr lang="ru-RU" sz="2400" smtClean="0">
                <a:latin typeface="Times New Roman" pitchFamily="18" charset="0"/>
              </a:rPr>
              <a:t>В интегральной схеме (маленькой полупроводниковой пластине) могут быть плотно упакованы тысячи транзисторов, каждый из которых имеет размеры, сравнимые с толщиной человеческого волоса. </a:t>
            </a:r>
          </a:p>
        </p:txBody>
      </p:sp>
      <p:pic>
        <p:nvPicPr>
          <p:cNvPr id="27652" name="Picture 5" descr="мини_эвм_1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039938"/>
            <a:ext cx="3810000" cy="3409950"/>
          </a:xfrm>
          <a:noFill/>
        </p:spPr>
      </p:pic>
      <p:sp>
        <p:nvSpPr>
          <p:cNvPr id="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115888"/>
            <a:ext cx="8229600" cy="11430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ЭВМ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третьего 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поколения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667625" y="6165850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hlinkClick r:id="rId2" action="ppaction://hlinksldjump"/>
              </a:rPr>
              <a:t>Вычисления в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  <a:hlinkClick r:id="rId2" action="ppaction://hlinksldjump"/>
              </a:rPr>
              <a:t>доэлектронную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hlinkClick r:id="rId2" action="ppaction://hlinksldjump"/>
              </a:rPr>
              <a:t> эпоху</a:t>
            </a:r>
            <a:endParaRPr lang="ru-RU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hlinkClick r:id="rId3" action="ppaction://hlinksldjump"/>
              </a:rPr>
              <a:t>ЭВМ первого поколения </a:t>
            </a:r>
            <a:endParaRPr lang="ru-RU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hlinkClick r:id="rId4" action="ppaction://hlinksldjump"/>
              </a:rPr>
              <a:t>ЭВМ второго поколения</a:t>
            </a:r>
            <a:endParaRPr lang="ru-RU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hlinkClick r:id="rId5" action="ppaction://hlinksldjump"/>
              </a:rPr>
              <a:t>ЭВМ третьего поколения</a:t>
            </a:r>
            <a:endParaRPr lang="ru-RU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hlinkClick r:id="rId6" action="ppaction://hlinksldjump"/>
              </a:rPr>
              <a:t>Персональные компьютеры </a:t>
            </a:r>
            <a:endParaRPr lang="ru-RU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hlinkClick r:id="rId7" action="ppaction://hlinksldjump"/>
              </a:rPr>
              <a:t>Современные супер-ЭВМ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hlinkClick r:id="rId7" action="ppaction://hlinksldjump"/>
              </a:rPr>
              <a:t> </a:t>
            </a:r>
            <a:endParaRPr lang="ru-RU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864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История развития вычислительной техники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0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ЭВМ на базе интегральных схем стали гораздо более компактными, быстродействующими и дешевыми. Такие мини-ЭВМ производились большими сериями и были доступными для большинства научных институтов и высших учебных заведений. </a:t>
            </a:r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115888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ЭВМ </a:t>
            </a:r>
            <a:r>
              <a:rPr lang="ru-RU" sz="3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третьего </a:t>
            </a:r>
            <a:r>
              <a:rPr lang="ru-RU" sz="36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поколения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8677" name="Picture 5" descr="мини_эв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498600"/>
            <a:ext cx="431958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79512" y="6305903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46238"/>
            <a:ext cx="8229600" cy="3511550"/>
          </a:xfrm>
        </p:spPr>
        <p:txBody>
          <a:bodyPr/>
          <a:lstStyle/>
          <a:p>
            <a:pPr algn="just" eaLnBrk="1" hangingPunct="1"/>
            <a:r>
              <a:rPr lang="ru-RU" smtClean="0"/>
              <a:t>Развитие высоких технологий привело к созданию больших интегральных схем — БИС, включающих десятки тысяч транзисторов. Это позволило приступить к выпуску компактных персональных компьютеров, доступных для массового пользователя.</a:t>
            </a: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Персональные компьютеры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504" y="6381750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apple_II m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900" y="1484313"/>
            <a:ext cx="45751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251520" y="1340768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	Первым персональным компьютером был </a:t>
            </a:r>
            <a:r>
              <a:rPr lang="ru-RU" sz="2400" dirty="0" err="1" smtClean="0">
                <a:latin typeface="Times New Roman" pitchFamily="18" charset="0"/>
              </a:rPr>
              <a:t>Арр</a:t>
            </a:r>
            <a:r>
              <a:rPr lang="en-US" sz="2400" dirty="0" smtClean="0">
                <a:latin typeface="Times New Roman" pitchFamily="18" charset="0"/>
              </a:rPr>
              <a:t>le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</a:rPr>
              <a:t> («дедушка» современных компьютеров </a:t>
            </a:r>
            <a:r>
              <a:rPr lang="ru-RU" sz="2400" dirty="0" err="1" smtClean="0">
                <a:latin typeface="Times New Roman" pitchFamily="18" charset="0"/>
              </a:rPr>
              <a:t>Ма</a:t>
            </a:r>
            <a:r>
              <a:rPr lang="en-US" sz="2400" dirty="0" err="1" smtClean="0">
                <a:latin typeface="Times New Roman" pitchFamily="18" charset="0"/>
              </a:rPr>
              <a:t>cintosh</a:t>
            </a:r>
            <a:r>
              <a:rPr lang="ru-RU" sz="2400" dirty="0" smtClean="0">
                <a:latin typeface="Times New Roman" pitchFamily="18" charset="0"/>
              </a:rPr>
              <a:t>), созданный в 1977 году. В 1982 году фирма </a:t>
            </a:r>
            <a:r>
              <a:rPr lang="en-US" sz="2400" dirty="0" smtClean="0">
                <a:latin typeface="Times New Roman" pitchFamily="18" charset="0"/>
              </a:rPr>
              <a:t>IBM</a:t>
            </a:r>
            <a:r>
              <a:rPr lang="ru-RU" sz="2400" dirty="0" smtClean="0">
                <a:latin typeface="Times New Roman" pitchFamily="18" charset="0"/>
              </a:rPr>
              <a:t> приступила к изготовлению персональных компьютеров </a:t>
            </a:r>
            <a:r>
              <a:rPr lang="en-US" sz="2400" dirty="0" smtClean="0">
                <a:latin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</a:rPr>
              <a:t>ВМ РС («дедушек» современных </a:t>
            </a:r>
            <a:r>
              <a:rPr lang="en-US" sz="2400" dirty="0" smtClean="0">
                <a:latin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</a:rPr>
              <a:t>ВМ-совместимых компьютеров).</a:t>
            </a:r>
          </a:p>
        </p:txBody>
      </p:sp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Персональные компьютеры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07504" y="6349655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557338"/>
            <a:ext cx="5986462" cy="4525962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Современные  персональные  компьютеры компактны и обладают в тысячи  раз  большим  быстродействием по сравнению с первыми персональными   компьютерами   (могут   выполнять несколько миллиардов операций в секунду). Ежегодно в мире производится   почти 200 миллионов компьютеров, доступных по цене для массового потребителя.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Персональные компьютеры могут быть различного конструктивного исполнения: настольные, портативные (ноутбуки) и карманные (наладонники).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Персональные компьютеры 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500438"/>
            <a:ext cx="18716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773238"/>
            <a:ext cx="22336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724400"/>
            <a:ext cx="8636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323528" y="6180314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69360" y="1246973"/>
            <a:ext cx="326723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Это многопроцессорные комплексы, которые позволяют добиться очень высокой производительности и могут применяться для расчетов в реальном времени в метеорологии, военном деле, науке и т. д</a:t>
            </a:r>
            <a:r>
              <a:rPr lang="ru-RU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323528" y="6316646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Современные супер ЭВМ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757285" cy="34389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225425"/>
            <a:ext cx="8851900" cy="1165225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01625" y="1600200"/>
            <a:ext cx="8540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ru-RU" sz="3200" dirty="0">
                <a:latin typeface="+mn-lt"/>
              </a:rPr>
              <a:t>Почему современные персональные компьютеры в сотни раз меньше, но при этом в сотни тысяч раз быстрее ЭВМ первого поколения?</a:t>
            </a:r>
          </a:p>
          <a:p>
            <a:pPr marL="292100" indent="-292100"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ru-RU" sz="3200" dirty="0">
                <a:latin typeface="+mn-lt"/>
              </a:rPr>
              <a:t>Почему современные персональные компьютеры доступны для массового потребителя?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79512" y="6309320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0" y="1628775"/>
            <a:ext cx="8364538" cy="2647950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</a:rPr>
              <a:t>   Потребность </a:t>
            </a:r>
            <a:r>
              <a:rPr lang="ru-RU" dirty="0">
                <a:latin typeface="Times New Roman" pitchFamily="18" charset="0"/>
              </a:rPr>
              <a:t>счета предметов у человека возникла еще в доисторические времена. Древнейший метод счета предметов заключался в сопоставлении предметов некоторой группы (например, животных) с предметами другой группы, играющей роль счетного эталона. У большинства народов первым таким эталоном были пальцы (счет на пальцах</a:t>
            </a:r>
            <a:r>
              <a:rPr lang="ru-RU" dirty="0" smtClean="0">
                <a:latin typeface="Times New Roman" pitchFamily="18" charset="0"/>
              </a:rPr>
              <a:t>).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>
            <a:noAutofit/>
          </a:bodyPr>
          <a:lstStyle/>
          <a:p>
            <a:pPr marL="54864" algn="ctr">
              <a:defRPr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Вычисления в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доэлектронную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эпоху 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3932752" cy="263534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219" y="1706935"/>
            <a:ext cx="4059064" cy="2874193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4864" algn="ctr">
              <a:defRPr/>
            </a:pPr>
            <a:r>
              <a:rPr lang="ru-RU" sz="4400" smtClean="0">
                <a:solidFill>
                  <a:schemeClr val="bg2">
                    <a:lumMod val="50000"/>
                  </a:schemeClr>
                </a:solidFill>
              </a:rPr>
              <a:t>Вычисления в доэлектронную эпоху 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076056" y="1706935"/>
            <a:ext cx="39155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</a:rPr>
              <a:t>Расширяющиеся потребности в счете заставили людей употреблять другие счетные эталоны </a:t>
            </a:r>
            <a:r>
              <a:rPr lang="ru-RU" sz="2600" dirty="0" smtClean="0">
                <a:latin typeface="Times New Roman" pitchFamily="18" charset="0"/>
              </a:rPr>
              <a:t>–</a:t>
            </a:r>
          </a:p>
          <a:p>
            <a:r>
              <a:rPr lang="ru-RU" sz="2600" dirty="0" smtClean="0">
                <a:latin typeface="Times New Roman" pitchFamily="18" charset="0"/>
              </a:rPr>
              <a:t>зарубки </a:t>
            </a:r>
            <a:r>
              <a:rPr lang="ru-RU" sz="2600" dirty="0">
                <a:latin typeface="Times New Roman" pitchFamily="18" charset="0"/>
              </a:rPr>
              <a:t>на палочке</a:t>
            </a:r>
            <a:r>
              <a:rPr lang="ru-RU" sz="2600" dirty="0" smtClean="0">
                <a:latin typeface="Times New Roman" pitchFamily="18" charset="0"/>
              </a:rPr>
              <a:t>,</a:t>
            </a:r>
          </a:p>
          <a:p>
            <a:r>
              <a:rPr lang="ru-RU" sz="2600" dirty="0" smtClean="0">
                <a:latin typeface="Times New Roman" pitchFamily="18" charset="0"/>
              </a:rPr>
              <a:t>узлы </a:t>
            </a:r>
            <a:r>
              <a:rPr lang="ru-RU" sz="2600" dirty="0">
                <a:latin typeface="Times New Roman" pitchFamily="18" charset="0"/>
              </a:rPr>
              <a:t>на веревке и т. д.).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3346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124744"/>
            <a:ext cx="3174479" cy="3174479"/>
          </a:xfr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Вычисления в </a:t>
            </a:r>
            <a:r>
              <a:rPr lang="ru-RU" sz="4400" b="1" dirty="0" err="1" smtClean="0">
                <a:solidFill>
                  <a:schemeClr val="bg2">
                    <a:lumMod val="50000"/>
                  </a:schemeClr>
                </a:solidFill>
              </a:rPr>
              <a:t>доэлектронную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 эпоху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2843808" y="1556792"/>
            <a:ext cx="61032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</a:rPr>
              <a:t>В древнем мире при счете больших количеств предметов для обозначения определенного их количества (у большинства народов — десяти) стали применять новый знак, например зарубку на другой палочке. Первым вычислительным устройством, в котором стал применяться этот метод, стал абак.</a:t>
            </a:r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07858" y="6278193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3419872" y="1620998"/>
            <a:ext cx="5508625" cy="4997450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/>
              <a:t>     </a:t>
            </a:r>
            <a:r>
              <a:rPr lang="ru-RU" dirty="0" smtClean="0">
                <a:latin typeface="Times New Roman" pitchFamily="18" charset="0"/>
              </a:rPr>
              <a:t>Древнегреческий абак представлял собой посыпанную морским песком дощечку. На песке проводились бороздки, на которых камешками обозначались числа. Одна бороздка соответствовала единицам, другая — десяткам и т. д. Если в какой-то бороздке при счете набиралось более 10 камешков, их снимали и добавляли один камешек в следующий разряд. Римляне усовершенствовали абак, перейдя от песка и камешков к мраморным доскам с выточенными желобками и мраморными шариками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>
            <a:noAutofit/>
          </a:bodyPr>
          <a:lstStyle/>
          <a:p>
            <a:pPr marL="54864" algn="ctr">
              <a:defRPr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Вычисления в </a:t>
            </a:r>
            <a:r>
              <a:rPr lang="ru-RU" sz="4400" dirty="0" err="1">
                <a:solidFill>
                  <a:schemeClr val="bg2">
                    <a:lumMod val="50000"/>
                  </a:schemeClr>
                </a:solidFill>
              </a:rPr>
              <a:t>доэлектронную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 эпоху </a:t>
            </a:r>
            <a:endParaRPr lang="ru-RU" sz="44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4341" name="Picture 5" descr="арифмоме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98" y="1052736"/>
            <a:ext cx="31686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79512" y="6165850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4716016" y="1556792"/>
            <a:ext cx="4103688" cy="463708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100" dirty="0" smtClean="0">
                <a:latin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</a:rPr>
              <a:t>По мере усложнения хозяйственной деятельности и социальных отношений (денежных расчетов, задач измерений расстояний, времени, площадей и т. д.) возникла потребность в арифметических вычислениях.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</a:rPr>
              <a:t>    Для выполнения простейших арифметических операций (сложения и вычитания) стали использовать абак, а по прошествии веков — счеты.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</a:rPr>
              <a:t>    В России счеты появились в XVI веке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Вычисления в </a:t>
            </a:r>
            <a:r>
              <a:rPr lang="ru-RU" sz="4400" b="1" dirty="0" err="1">
                <a:solidFill>
                  <a:schemeClr val="bg2">
                    <a:lumMod val="50000"/>
                  </a:schemeClr>
                </a:solidFill>
              </a:rPr>
              <a:t>доэлектронную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 эпоху 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4194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0" y="1600200"/>
            <a:ext cx="4537075" cy="4637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Развитие науки и техники требовало проведения все более сложных математических расчетов, и в </a:t>
            </a:r>
            <a:r>
              <a:rPr lang="en-US" sz="2400" smtClean="0">
                <a:latin typeface="Times New Roman" pitchFamily="18" charset="0"/>
              </a:rPr>
              <a:t>XIX </a:t>
            </a:r>
            <a:r>
              <a:rPr lang="ru-RU" sz="2400" smtClean="0">
                <a:latin typeface="Times New Roman" pitchFamily="18" charset="0"/>
              </a:rPr>
              <a:t>веке были изобретены механические счетные машины — </a:t>
            </a:r>
            <a:r>
              <a:rPr lang="ru-RU" sz="2400" b="1" smtClean="0">
                <a:latin typeface="Times New Roman" pitchFamily="18" charset="0"/>
              </a:rPr>
              <a:t>арифмометры</a:t>
            </a:r>
            <a:r>
              <a:rPr lang="ru-RU" sz="2400" smtClean="0">
                <a:latin typeface="Times New Roman" pitchFamily="18" charset="0"/>
              </a:rPr>
              <a:t>. Арифмометры могли не только складывать, вычитать, умножать и делить числа, но и запоминать промежуточные результаты, печатать результаты вычислений и т. д.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Вычисления в </a:t>
            </a:r>
            <a:r>
              <a:rPr lang="ru-RU" sz="4400" b="1" dirty="0" err="1">
                <a:solidFill>
                  <a:schemeClr val="bg2">
                    <a:lumMod val="50000"/>
                  </a:schemeClr>
                </a:solidFill>
              </a:rPr>
              <a:t>доэлектронную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 эпоху </a:t>
            </a:r>
          </a:p>
        </p:txBody>
      </p:sp>
      <p:pic>
        <p:nvPicPr>
          <p:cNvPr id="16389" name="Picture 6" descr="арифмоме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174875"/>
            <a:ext cx="403225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667625" y="6165850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0" y="1600200"/>
            <a:ext cx="4752975" cy="4637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   В середине </a:t>
            </a:r>
            <a:r>
              <a:rPr lang="en-US" smtClean="0">
                <a:latin typeface="Times New Roman" pitchFamily="18" charset="0"/>
              </a:rPr>
              <a:t>XIX </a:t>
            </a:r>
            <a:r>
              <a:rPr lang="ru-RU" smtClean="0">
                <a:latin typeface="Times New Roman" pitchFamily="18" charset="0"/>
              </a:rPr>
              <a:t>века английский математик Чарльз Бэббидж выдвинул идею создания программно управляемой счетной машины, имеющей арифметическое устройство, устройство управления, а также устройства ввода и печати.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Вычисления в </a:t>
            </a:r>
            <a:r>
              <a:rPr lang="ru-RU" sz="4400" b="1" dirty="0" err="1">
                <a:solidFill>
                  <a:schemeClr val="bg2">
                    <a:lumMod val="50000"/>
                  </a:schemeClr>
                </a:solidFill>
              </a:rPr>
              <a:t>доэлектронную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 эпоху </a:t>
            </a:r>
          </a:p>
        </p:txBody>
      </p:sp>
      <p:pic>
        <p:nvPicPr>
          <p:cNvPr id="17413" name="Picture 6" descr="CharlesBabb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628775"/>
            <a:ext cx="34575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427538" y="5732463"/>
            <a:ext cx="4392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Чарльз</a:t>
            </a:r>
            <a:r>
              <a:rPr lang="ru-RU"/>
              <a:t> </a:t>
            </a:r>
            <a:r>
              <a:rPr lang="ru-RU" b="1"/>
              <a:t>Бэббидж</a:t>
            </a:r>
            <a:r>
              <a:rPr lang="ru-RU"/>
              <a:t>. </a:t>
            </a:r>
            <a:r>
              <a:rPr lang="en-US" b="1"/>
              <a:t>Charles</a:t>
            </a:r>
            <a:r>
              <a:rPr lang="en-US"/>
              <a:t> </a:t>
            </a:r>
            <a:r>
              <a:rPr lang="en-US" b="1"/>
              <a:t>Babbage</a:t>
            </a:r>
            <a:r>
              <a:rPr lang="en-US"/>
              <a:t>. (26.12.1791 - 18.10.1871</a:t>
            </a:r>
            <a:r>
              <a:rPr lang="ru-RU"/>
              <a:t>)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11560" y="6237312"/>
            <a:ext cx="828675" cy="476250"/>
          </a:xfrm>
          <a:prstGeom prst="actionButtonHome">
            <a:avLst/>
          </a:prstGeom>
          <a:solidFill>
            <a:srgbClr val="E1DE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641</TotalTime>
  <Words>876</Words>
  <Application>Microsoft Office PowerPoint</Application>
  <PresentationFormat>Экран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Презентация PowerPoint</vt:lpstr>
      <vt:lpstr>Презентация PowerPoint</vt:lpstr>
      <vt:lpstr>Вычисления в доэлектронную эпоху </vt:lpstr>
      <vt:lpstr>Презентация PowerPoint</vt:lpstr>
      <vt:lpstr>Вычисления в доэлектронную эпоху </vt:lpstr>
      <vt:lpstr>Вычисления в доэлектронную эпоху </vt:lpstr>
      <vt:lpstr>Вычисления в доэлектронную эпоху </vt:lpstr>
      <vt:lpstr>Вычисления в доэлектронную эпоху </vt:lpstr>
      <vt:lpstr>Вычисления в доэлектронную эпоху </vt:lpstr>
      <vt:lpstr>Вычисления в доэлектронную эпоху </vt:lpstr>
      <vt:lpstr>Презентация PowerPoint</vt:lpstr>
      <vt:lpstr>Презентация PowerPoint</vt:lpstr>
      <vt:lpstr>Презентация PowerPoint</vt:lpstr>
      <vt:lpstr>ЭВМ первого поколения</vt:lpstr>
      <vt:lpstr>ЭВМ первого поколения</vt:lpstr>
      <vt:lpstr>ЭВМ второго поколения</vt:lpstr>
      <vt:lpstr>ЭВМ второго поколения</vt:lpstr>
      <vt:lpstr>ЭВМ второго поколения</vt:lpstr>
      <vt:lpstr>ЭВМ третьего поколения</vt:lpstr>
      <vt:lpstr>ЭВМ третьего поколения</vt:lpstr>
      <vt:lpstr>Персональные компьютеры </vt:lpstr>
      <vt:lpstr>Персональные компьютеры </vt:lpstr>
      <vt:lpstr>Персональные компьютеры </vt:lpstr>
      <vt:lpstr>Современные супер ЭВМ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вычислительной техники</dc:title>
  <dc:creator>user</dc:creator>
  <cp:lastModifiedBy>Преподаватель</cp:lastModifiedBy>
  <cp:revision>111</cp:revision>
  <dcterms:created xsi:type="dcterms:W3CDTF">2010-09-07T14:57:08Z</dcterms:created>
  <dcterms:modified xsi:type="dcterms:W3CDTF">2014-12-29T06:58:37Z</dcterms:modified>
</cp:coreProperties>
</file>