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22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54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70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77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71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0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983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28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526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06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6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7F2C6-A147-4BCB-959B-70A103C805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1E4B8-FAB1-4684-B0A1-3174DA28B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67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i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Методические рекомендации по изложению темы </a:t>
            </a:r>
            <a:r>
              <a:rPr lang="ru-RU" sz="36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«Площади плоских фигур»</a:t>
            </a:r>
            <a:r>
              <a:rPr lang="ru-RU" sz="36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геометрии</a:t>
            </a:r>
            <a:r>
              <a:rPr lang="ru-RU" sz="36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 7 - 9 классах</a:t>
            </a:r>
            <a:endParaRPr lang="ru-RU" sz="3600" b="1" cap="all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учитель </a:t>
            </a:r>
            <a:r>
              <a:rPr lang="ru-RU" b="1" dirty="0" smtClean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математики</a:t>
            </a:r>
            <a:r>
              <a:rPr lang="en-US" b="1" dirty="0" smtClean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ГБС(К)ОУ школы № </a:t>
            </a:r>
            <a:r>
              <a:rPr lang="ru-RU" b="1" smtClean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 </a:t>
            </a:r>
          </a:p>
          <a:p>
            <a:r>
              <a:rPr lang="ru-RU" b="1" smtClean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Краснодара</a:t>
            </a:r>
            <a:endParaRPr lang="ru-RU" b="1" dirty="0">
              <a:ln w="900" cmpd="sng">
                <a:solidFill>
                  <a:schemeClr val="accent5">
                    <a:lumMod val="50000"/>
                    <a:alpha val="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Стояновская</a:t>
            </a:r>
            <a:r>
              <a:rPr lang="ru-RU" b="1" dirty="0">
                <a:ln w="900" cmpd="sng">
                  <a:solidFill>
                    <a:schemeClr val="accent5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409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5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5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727"/>
            <a:ext cx="3008313" cy="1162050"/>
          </a:xfrm>
        </p:spPr>
        <p:txBody>
          <a:bodyPr/>
          <a:lstStyle/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ромба.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779912" y="188640"/>
            <a:ext cx="4906888" cy="5853113"/>
          </a:xfrm>
          <a:blipFill rotWithShape="1">
            <a:blip r:embed="rId2"/>
            <a:stretch>
              <a:fillRect l="-2733" t="-1458"/>
            </a:stretch>
          </a:blipFill>
        </p:spPr>
        <p:txBody>
          <a:bodyPr/>
          <a:lstStyle/>
          <a:p>
            <a:r>
              <a:rPr lang="ru-RU" dirty="0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Ромб 4"/>
          <p:cNvSpPr/>
          <p:nvPr/>
        </p:nvSpPr>
        <p:spPr>
          <a:xfrm>
            <a:off x="834966" y="1772816"/>
            <a:ext cx="2061834" cy="1058218"/>
          </a:xfrm>
          <a:custGeom>
            <a:avLst/>
            <a:gdLst>
              <a:gd name="connsiteX0" fmla="*/ 0 w 1368152"/>
              <a:gd name="connsiteY0" fmla="*/ 1044116 h 2088232"/>
              <a:gd name="connsiteX1" fmla="*/ 684076 w 1368152"/>
              <a:gd name="connsiteY1" fmla="*/ 0 h 2088232"/>
              <a:gd name="connsiteX2" fmla="*/ 1368152 w 1368152"/>
              <a:gd name="connsiteY2" fmla="*/ 1044116 h 2088232"/>
              <a:gd name="connsiteX3" fmla="*/ 684076 w 1368152"/>
              <a:gd name="connsiteY3" fmla="*/ 2088232 h 2088232"/>
              <a:gd name="connsiteX4" fmla="*/ 0 w 1368152"/>
              <a:gd name="connsiteY4" fmla="*/ 1044116 h 2088232"/>
              <a:gd name="connsiteX0" fmla="*/ 0 w 2061834"/>
              <a:gd name="connsiteY0" fmla="*/ 1044116 h 2088232"/>
              <a:gd name="connsiteX1" fmla="*/ 684076 w 2061834"/>
              <a:gd name="connsiteY1" fmla="*/ 0 h 2088232"/>
              <a:gd name="connsiteX2" fmla="*/ 2061834 w 2061834"/>
              <a:gd name="connsiteY2" fmla="*/ 2074130 h 2088232"/>
              <a:gd name="connsiteX3" fmla="*/ 684076 w 2061834"/>
              <a:gd name="connsiteY3" fmla="*/ 2088232 h 2088232"/>
              <a:gd name="connsiteX4" fmla="*/ 0 w 2061834"/>
              <a:gd name="connsiteY4" fmla="*/ 1044116 h 2088232"/>
              <a:gd name="connsiteX0" fmla="*/ 0 w 2061834"/>
              <a:gd name="connsiteY0" fmla="*/ 14102 h 1058218"/>
              <a:gd name="connsiteX1" fmla="*/ 1377759 w 2061834"/>
              <a:gd name="connsiteY1" fmla="*/ 0 h 1058218"/>
              <a:gd name="connsiteX2" fmla="*/ 2061834 w 2061834"/>
              <a:gd name="connsiteY2" fmla="*/ 1044116 h 1058218"/>
              <a:gd name="connsiteX3" fmla="*/ 684076 w 2061834"/>
              <a:gd name="connsiteY3" fmla="*/ 1058218 h 1058218"/>
              <a:gd name="connsiteX4" fmla="*/ 0 w 2061834"/>
              <a:gd name="connsiteY4" fmla="*/ 14102 h 105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1834" h="1058218">
                <a:moveTo>
                  <a:pt x="0" y="14102"/>
                </a:moveTo>
                <a:lnTo>
                  <a:pt x="1377759" y="0"/>
                </a:lnTo>
                <a:lnTo>
                  <a:pt x="2061834" y="1044116"/>
                </a:lnTo>
                <a:lnTo>
                  <a:pt x="684076" y="1058218"/>
                </a:lnTo>
                <a:lnTo>
                  <a:pt x="0" y="141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</p:cNvCxnSpPr>
          <p:nvPr/>
        </p:nvCxnSpPr>
        <p:spPr>
          <a:xfrm>
            <a:off x="2212725" y="1772816"/>
            <a:ext cx="55019" cy="1058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Ромб 7"/>
          <p:cNvSpPr/>
          <p:nvPr/>
        </p:nvSpPr>
        <p:spPr>
          <a:xfrm>
            <a:off x="834966" y="3212976"/>
            <a:ext cx="1182315" cy="1800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556792"/>
            <a:ext cx="8136904" cy="46910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                     a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             a                             h       a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                                    a</a:t>
            </a:r>
            <a:endParaRPr lang="ru-RU" dirty="0" smtClean="0"/>
          </a:p>
          <a:p>
            <a:r>
              <a:rPr lang="ru-RU" dirty="0" smtClean="0"/>
              <a:t>2.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d1        </a:t>
            </a:r>
          </a:p>
          <a:p>
            <a:endParaRPr lang="en-US" dirty="0"/>
          </a:p>
          <a:p>
            <a:r>
              <a:rPr lang="en-US" dirty="0" smtClean="0"/>
              <a:t>                d2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площадь ромба равна половине произведения его диагоналей.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cxnSp>
        <p:nvCxnSpPr>
          <p:cNvPr id="10" name="Прямая соединительная линия 9"/>
          <p:cNvCxnSpPr>
            <a:stCxn id="8" idx="0"/>
            <a:endCxn id="8" idx="2"/>
          </p:cNvCxnSpPr>
          <p:nvPr/>
        </p:nvCxnSpPr>
        <p:spPr>
          <a:xfrm>
            <a:off x="1426124" y="3212976"/>
            <a:ext cx="0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1"/>
            <a:endCxn id="8" idx="3"/>
          </p:cNvCxnSpPr>
          <p:nvPr/>
        </p:nvCxnSpPr>
        <p:spPr>
          <a:xfrm>
            <a:off x="834966" y="4113076"/>
            <a:ext cx="11823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756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3008313" cy="1162050"/>
          </a:xfrm>
        </p:spPr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трапеции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692696"/>
            <a:ext cx="5111750" cy="5853113"/>
          </a:xfrm>
        </p:spPr>
        <p:txBody>
          <a:bodyPr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Определение: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трапецией называется четырёхугольник, у которого только две противоположные стороны параллельны.</a:t>
            </a:r>
          </a:p>
        </p:txBody>
      </p:sp>
      <p:sp>
        <p:nvSpPr>
          <p:cNvPr id="5" name="Трапеция 4"/>
          <p:cNvSpPr/>
          <p:nvPr/>
        </p:nvSpPr>
        <p:spPr>
          <a:xfrm>
            <a:off x="752330" y="1911092"/>
            <a:ext cx="2592729" cy="1008112"/>
          </a:xfrm>
          <a:custGeom>
            <a:avLst/>
            <a:gdLst>
              <a:gd name="connsiteX0" fmla="*/ 0 w 2088232"/>
              <a:gd name="connsiteY0" fmla="*/ 1008112 h 1008112"/>
              <a:gd name="connsiteX1" fmla="*/ 252028 w 2088232"/>
              <a:gd name="connsiteY1" fmla="*/ 0 h 1008112"/>
              <a:gd name="connsiteX2" fmla="*/ 1836204 w 2088232"/>
              <a:gd name="connsiteY2" fmla="*/ 0 h 1008112"/>
              <a:gd name="connsiteX3" fmla="*/ 2088232 w 2088232"/>
              <a:gd name="connsiteY3" fmla="*/ 1008112 h 1008112"/>
              <a:gd name="connsiteX4" fmla="*/ 0 w 2088232"/>
              <a:gd name="connsiteY4" fmla="*/ 1008112 h 1008112"/>
              <a:gd name="connsiteX0" fmla="*/ 0 w 2592729"/>
              <a:gd name="connsiteY0" fmla="*/ 1008112 h 1008112"/>
              <a:gd name="connsiteX1" fmla="*/ 252028 w 2592729"/>
              <a:gd name="connsiteY1" fmla="*/ 0 h 1008112"/>
              <a:gd name="connsiteX2" fmla="*/ 1836204 w 2592729"/>
              <a:gd name="connsiteY2" fmla="*/ 0 h 1008112"/>
              <a:gd name="connsiteX3" fmla="*/ 2592729 w 2592729"/>
              <a:gd name="connsiteY3" fmla="*/ 997602 h 1008112"/>
              <a:gd name="connsiteX4" fmla="*/ 0 w 2592729"/>
              <a:gd name="connsiteY4" fmla="*/ 1008112 h 10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2729" h="1008112">
                <a:moveTo>
                  <a:pt x="0" y="1008112"/>
                </a:moveTo>
                <a:lnTo>
                  <a:pt x="252028" y="0"/>
                </a:lnTo>
                <a:lnTo>
                  <a:pt x="1836204" y="0"/>
                </a:lnTo>
                <a:lnTo>
                  <a:pt x="2592729" y="997602"/>
                </a:lnTo>
                <a:lnTo>
                  <a:pt x="0" y="1008112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435100"/>
                <a:ext cx="8507288" cy="5018236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r>
                  <a:rPr lang="en-US" dirty="0"/>
                  <a:t/>
                </a:r>
                <a:r>
                  <a:rPr lang="en-US" dirty="0" smtClean="0"/>
                  <a:t>        B                      </a:t>
                </a:r>
                <a:r>
                  <a:rPr lang="en-US" dirty="0" err="1" smtClean="0"/>
                  <a:t>b</a:t>
                </a:r>
                <a:r>
                  <a:rPr lang="en-US" dirty="0" smtClean="0"/>
                  <a:t>                   C</a:t>
                </a:r>
              </a:p>
              <a:p>
                <a:endParaRPr lang="en-US" dirty="0"/>
              </a:p>
              <a:p>
                <a:r>
                  <a:rPr lang="en-US" dirty="0" smtClean="0"/>
                  <a:t>             h</a:t>
                </a:r>
              </a:p>
              <a:p>
                <a:endParaRPr lang="en-US" dirty="0"/>
              </a:p>
              <a:p>
                <a:r>
                  <a:rPr lang="en-US" dirty="0" smtClean="0"/>
                  <a:t> A          </a:t>
                </a:r>
              </a:p>
              <a:p>
                <a:r>
                  <a:rPr lang="en-US" dirty="0"/>
                  <a:t/>
                </a:r>
                <a:r>
                  <a:rPr lang="en-US" dirty="0" smtClean="0"/>
                  <a:t>         F                     a                                D</a:t>
                </a:r>
              </a:p>
              <a:p>
                <a:endParaRPr lang="en-US" dirty="0"/>
              </a:p>
              <a:p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aseline="-25000" dirty="0">
                    <a:latin typeface="Times New Roman" pitchFamily="18" charset="0"/>
                    <a:cs typeface="Times New Roman" pitchFamily="18" charset="0"/>
                  </a:rPr>
                  <a:t>ABCD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aseline="-25000" dirty="0">
                    <a:latin typeface="Times New Roman" pitchFamily="18" charset="0"/>
                    <a:cs typeface="Times New Roman" pitchFamily="18" charset="0"/>
                  </a:rPr>
                  <a:t>ABD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aseline="-25000" dirty="0">
                    <a:latin typeface="Times New Roman" pitchFamily="18" charset="0"/>
                    <a:cs typeface="Times New Roman" pitchFamily="18" charset="0"/>
                  </a:rPr>
                  <a:t>BCD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aseline="-25000" dirty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ah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;  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aseline="-25000" dirty="0">
                    <a:latin typeface="Times New Roman" pitchFamily="18" charset="0"/>
                    <a:cs typeface="Times New Roman" pitchFamily="18" charset="0"/>
                  </a:rPr>
                  <a:t>BCD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bh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ctr"/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aseline="-25000" dirty="0">
                    <a:latin typeface="Times New Roman" pitchFamily="18" charset="0"/>
                    <a:cs typeface="Times New Roman" pitchFamily="18" charset="0"/>
                  </a:rPr>
                  <a:t>ABCD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ah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bh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(a + b)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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h     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или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1800" b="1" baseline="-25000" dirty="0" smtClean="0">
                    <a:latin typeface="Times New Roman" pitchFamily="18" charset="0"/>
                    <a:cs typeface="Times New Roman" pitchFamily="18" charset="0"/>
                  </a:rPr>
                  <a:t>трап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/>
                          </a:rPr>
                          <m:t>𝐚</m:t>
                        </m:r>
                        <m:r>
                          <a:rPr lang="en-US" sz="1800" b="1">
                            <a:latin typeface="Cambria Math"/>
                          </a:rPr>
                          <m:t> + </m:t>
                        </m:r>
                        <m:r>
                          <a:rPr lang="en-US" sz="1800" b="1" i="1"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en-US" sz="18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ru-RU" sz="1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1800" dirty="0"/>
              </a:p>
              <a:p>
                <a:r>
                  <a:rPr lang="ru-RU" sz="2400" b="1" u="sng" dirty="0">
                    <a:latin typeface="Times New Roman" pitchFamily="18" charset="0"/>
                    <a:cs typeface="Times New Roman" pitchFamily="18" charset="0"/>
                  </a:rPr>
                  <a:t>Вывод: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площадь трапеции равна произведению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полу суммы 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оснований на высоту.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1800" dirty="0"/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435100"/>
                <a:ext cx="8507288" cy="5018236"/>
              </a:xfrm>
              <a:blipFill rotWithShape="1">
                <a:blip r:embed="rId2"/>
                <a:stretch>
                  <a:fillRect l="-1074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>
            <a:stCxn id="5" idx="1"/>
          </p:cNvCxnSpPr>
          <p:nvPr/>
        </p:nvCxnSpPr>
        <p:spPr>
          <a:xfrm>
            <a:off x="1004358" y="1911092"/>
            <a:ext cx="2340701" cy="1008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1"/>
          </p:cNvCxnSpPr>
          <p:nvPr/>
        </p:nvCxnSpPr>
        <p:spPr>
          <a:xfrm>
            <a:off x="1004358" y="1911092"/>
            <a:ext cx="0" cy="1008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3"/>
          </p:cNvCxnSpPr>
          <p:nvPr/>
        </p:nvCxnSpPr>
        <p:spPr>
          <a:xfrm flipV="1">
            <a:off x="3345059" y="1911092"/>
            <a:ext cx="0" cy="997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>
            <a:off x="2588534" y="1911092"/>
            <a:ext cx="7565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090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3131"/>
            <a:ext cx="3008313" cy="1162050"/>
          </a:xfrm>
        </p:spPr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круга.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sz="half" idx="2"/>
          </p:nvPr>
        </p:nvSpPr>
        <p:spPr>
          <a:xfrm>
            <a:off x="2555776" y="415700"/>
            <a:ext cx="6480720" cy="6419214"/>
          </a:xfrm>
          <a:blipFill rotWithShape="1">
            <a:blip r:embed="rId2"/>
            <a:stretch>
              <a:fillRect l="-470" t="-190" r="-564"/>
            </a:stretch>
          </a:blipFill>
        </p:spPr>
        <p:txBody>
          <a:bodyPr/>
          <a:lstStyle/>
          <a:p>
            <a:r>
              <a:rPr lang="ru-RU" dirty="0">
                <a:noFill/>
              </a:rPr>
              <a:t> </a:t>
            </a:r>
            <a:endParaRPr lang="ru-RU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37412"/>
            <a:ext cx="6189663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86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827584" y="404664"/>
                <a:ext cx="7992888" cy="7120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latin typeface="Times New Roman"/>
                    <a:ea typeface="Calibri"/>
                  </a:rPr>
                  <a:t>При </a:t>
                </a:r>
                <a:r>
                  <a:rPr lang="ru-RU" dirty="0">
                    <a:latin typeface="Times New Roman"/>
                    <a:ea typeface="Calibri"/>
                  </a:rPr>
                  <a:t>каком числе сторон </a:t>
                </a:r>
                <a:r>
                  <a:rPr lang="en-US" dirty="0">
                    <a:latin typeface="Times New Roman"/>
                    <a:ea typeface="Calibri"/>
                  </a:rPr>
                  <a:t>n</a:t>
                </a:r>
                <a:r>
                  <a:rPr lang="ru-RU" dirty="0">
                    <a:latin typeface="Times New Roman"/>
                    <a:ea typeface="Calibri"/>
                  </a:rPr>
                  <a:t> площадь правильного вписанного многоугольника можно отождествлять с площадью круга</a:t>
                </a:r>
                <a:r>
                  <a:rPr lang="ru-RU" dirty="0" smtClean="0">
                    <a:latin typeface="Times New Roman"/>
                    <a:ea typeface="Calibri"/>
                  </a:rPr>
                  <a:t>?</a:t>
                </a: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pPr indent="450215" algn="just"/>
                <a:r>
                  <a:rPr lang="ru-RU" dirty="0">
                    <a:latin typeface="Times New Roman"/>
                    <a:ea typeface="Calibri"/>
                    <a:cs typeface="Times New Roman"/>
                  </a:rPr>
                  <a:t>Число 3,14… обозначают буквой греческого алфавита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/>
                        <a:ea typeface="Calibri"/>
                        <a:cs typeface="Times New Roman"/>
                      </a:rPr>
                      <m:t>𝜋</m:t>
                    </m:r>
                  </m:oMath>
                </a14:m>
                <a:r>
                  <a:rPr lang="ru-RU" dirty="0">
                    <a:effectLst/>
                    <a:latin typeface="Times New Roman"/>
                    <a:ea typeface="Times New Roman"/>
                    <a:cs typeface="Times New Roman"/>
                  </a:rPr>
                  <a:t> (пи). Заменяя произведение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ru-RU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func>
                      <m:funcPr>
                        <m:ctrlPr>
                          <a:rPr lang="ru-RU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360</m:t>
                                </m:r>
                              </m:e>
                              <m:sup>
                                <m:r>
                                  <a:rPr lang="ru-RU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°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𝑛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>
                    <a:effectLst/>
                    <a:latin typeface="Times New Roman"/>
                    <a:ea typeface="Times New Roman"/>
                    <a:cs typeface="Times New Roman"/>
                  </a:rPr>
                  <a:t> буквой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/>
                        <a:ea typeface="Calibri"/>
                        <a:cs typeface="Times New Roman"/>
                      </a:rPr>
                      <m:t>𝜋</m:t>
                    </m:r>
                  </m:oMath>
                </a14:m>
                <a:r>
                  <a:rPr lang="ru-RU" dirty="0">
                    <a:effectLst/>
                    <a:latin typeface="Times New Roman"/>
                    <a:ea typeface="Times New Roman"/>
                    <a:cs typeface="Times New Roman"/>
                  </a:rPr>
                  <a:t> в равенстве (</a:t>
                </a:r>
                <a:r>
                  <a:rPr lang="ru-RU" dirty="0">
                    <a:effectLst/>
                    <a:latin typeface="Times New Roman"/>
                    <a:ea typeface="Times New Roman"/>
                    <a:cs typeface="Times New Roman"/>
                    <a:sym typeface="Symbol"/>
                  </a:rPr>
                  <a:t></a:t>
                </a:r>
                <a:r>
                  <a:rPr lang="ru-RU" dirty="0">
                    <a:effectLst/>
                    <a:latin typeface="Times New Roman"/>
                    <a:ea typeface="Times New Roman"/>
                    <a:cs typeface="Times New Roman"/>
                  </a:rPr>
                  <a:t>), получим формулу площади круга:</a:t>
                </a:r>
                <a:endParaRPr lang="ru-RU" sz="1600" dirty="0" smtClean="0">
                  <a:ea typeface="Times New Roman"/>
                  <a:cs typeface="Times New Roman"/>
                </a:endParaRPr>
              </a:p>
              <a:p>
                <a:pPr indent="450215" algn="ctr"/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3200" baseline="-25000" dirty="0" err="1">
                    <a:latin typeface="Times New Roman" pitchFamily="18" charset="0"/>
                    <a:cs typeface="Times New Roman" pitchFamily="18" charset="0"/>
                  </a:rPr>
                  <a:t>кр</a:t>
                </a:r>
                <a14:m>
                  <m:oMath xmlns:m="http://schemas.openxmlformats.org/officeDocument/2006/math">
                    <m:r>
                      <a:rPr lang="ru-RU" sz="3200" b="0" i="1">
                        <a:latin typeface="Cambria Math"/>
                      </a:rPr>
                      <m:t>=</m:t>
                    </m:r>
                    <m:r>
                      <a:rPr lang="ru-RU" sz="3200" b="0" i="1">
                        <a:latin typeface="Cambria Math"/>
                      </a:rPr>
                      <m:t>𝜋</m:t>
                    </m:r>
                  </m:oMath>
                </a14:m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32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 .</a:t>
                </a:r>
                <a:r>
                  <a:rPr lang="ru-RU" sz="3200" b="1" dirty="0"/>
                  <a:t/>
                </a:r>
                <a:endParaRPr lang="ru-RU" sz="3200" dirty="0">
                  <a:ea typeface="Calibri"/>
                  <a:cs typeface="Times New Roman"/>
                </a:endParaRPr>
              </a:p>
              <a:p>
                <a:endParaRPr lang="ru-RU" dirty="0" smtClean="0">
                  <a:latin typeface="Times New Roman"/>
                  <a:ea typeface="Calibri"/>
                </a:endParaRPr>
              </a:p>
              <a:p>
                <a:endParaRPr lang="ru-RU" dirty="0">
                  <a:latin typeface="Times New Roman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04664"/>
                <a:ext cx="7992888" cy="7120283"/>
              </a:xfrm>
              <a:prstGeom prst="rect">
                <a:avLst/>
              </a:prstGeom>
              <a:blipFill rotWithShape="1">
                <a:blip r:embed="rId3"/>
                <a:stretch>
                  <a:fillRect l="-686" t="-428" r="-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9605604"/>
              </p:ext>
            </p:extLst>
          </p:nvPr>
        </p:nvGraphicFramePr>
        <p:xfrm>
          <a:off x="461792" y="1124744"/>
          <a:ext cx="8358680" cy="4248472"/>
        </p:xfrm>
        <a:graphic>
          <a:graphicData uri="http://schemas.openxmlformats.org/presentationml/2006/ole">
            <p:oleObj spid="_x0000_s2068" name="Документ" r:id="rId4" imgW="6333849" imgH="321922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4253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4359" y="1700808"/>
            <a:ext cx="2887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 err="1">
                <a:latin typeface="Times New Roman" pitchFamily="18" charset="0"/>
                <a:cs typeface="Times New Roman" pitchFamily="18" charset="0"/>
              </a:rPr>
              <a:t>прямоуг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ab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56900" y="2348880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квадр.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225" y="65879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i="1" cap="all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ЗАПОМНИ ЭТИ ФОРМУЛЫ:</a:t>
            </a:r>
            <a:endParaRPr lang="ru-RU" sz="3600" b="1" i="1" cap="all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454760" y="2910826"/>
                <a:ext cx="3009157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BCD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S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ABCD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760" y="2910826"/>
                <a:ext cx="3009157" cy="624082"/>
              </a:xfrm>
              <a:prstGeom prst="rect">
                <a:avLst/>
              </a:prstGeom>
              <a:blipFill rotWithShape="1">
                <a:blip r:embed="rId2"/>
                <a:stretch>
                  <a:fillRect l="-3245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4474216" y="2910826"/>
                <a:ext cx="1221809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ah</a:t>
                </a:r>
                <a:endParaRPr lang="ru-RU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216" y="2910826"/>
                <a:ext cx="1221809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8000" r="-7000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6084167" y="2910826"/>
                <a:ext cx="1980029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b="1" dirty="0" err="1">
                    <a:latin typeface="Times New Roman" pitchFamily="18" charset="0"/>
                    <a:cs typeface="Times New Roman" pitchFamily="18" charset="0"/>
                  </a:rPr>
                  <a:t>ab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4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2400" b="1" i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ru-RU" sz="2400" b="1" i="1">
                            <a:latin typeface="Cambria Math"/>
                          </a:rPr>
                          <m:t>𝜶</m:t>
                        </m:r>
                        <m:r>
                          <a:rPr lang="ru-RU" sz="2400" b="1" i="1">
                            <a:latin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7" y="2910826"/>
                <a:ext cx="1980029" cy="624082"/>
              </a:xfrm>
              <a:prstGeom prst="rect">
                <a:avLst/>
              </a:prstGeom>
              <a:blipFill rotWithShape="1">
                <a:blip r:embed="rId4"/>
                <a:stretch>
                  <a:fillRect l="-4615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335504" y="3534908"/>
            <a:ext cx="1693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 err="1">
                <a:latin typeface="Times New Roman" pitchFamily="18" charset="0"/>
                <a:cs typeface="Times New Roman" pitchFamily="18" charset="0"/>
              </a:rPr>
              <a:t>парал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ah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4733513" y="4005064"/>
                <a:ext cx="2001766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400" b="1" baseline="-25000" dirty="0">
                    <a:latin typeface="Times New Roman" pitchFamily="18" charset="0"/>
                    <a:cs typeface="Times New Roman" pitchFamily="18" charset="0"/>
                  </a:rPr>
                  <a:t>ромба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ru-RU" sz="2400" b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400" b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513" y="4005064"/>
                <a:ext cx="2001766" cy="624082"/>
              </a:xfrm>
              <a:prstGeom prst="rect">
                <a:avLst/>
              </a:prstGeom>
              <a:blipFill rotWithShape="1">
                <a:blip r:embed="rId5"/>
                <a:stretch>
                  <a:fillRect l="-4255" r="-1216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2927954" y="4793696"/>
                <a:ext cx="1891672" cy="62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400" b="1" baseline="-25000" dirty="0">
                    <a:latin typeface="Times New Roman" pitchFamily="18" charset="0"/>
                    <a:cs typeface="Times New Roman" pitchFamily="18" charset="0"/>
                  </a:rPr>
                  <a:t>трап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𝐚</m:t>
                        </m:r>
                        <m:r>
                          <a:rPr lang="en-US" sz="2400" b="1">
                            <a:latin typeface="Cambria Math"/>
                          </a:rPr>
                          <m:t> + </m:t>
                        </m:r>
                        <m:r>
                          <a:rPr lang="en-US" sz="2400" b="1" i="1"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h</a:t>
                </a:r>
                <a:endParaRPr lang="ru-RU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954" y="4793696"/>
                <a:ext cx="1891672" cy="629660"/>
              </a:xfrm>
              <a:prstGeom prst="rect">
                <a:avLst/>
              </a:prstGeom>
              <a:blipFill rotWithShape="1">
                <a:blip r:embed="rId6"/>
                <a:stretch>
                  <a:fillRect l="-4502" r="-4502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4228124" y="5435062"/>
                <a:ext cx="2191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50215" algn="ctr"/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400" b="1" baseline="-25000" dirty="0" err="1">
                    <a:latin typeface="Times New Roman" pitchFamily="18" charset="0"/>
                    <a:cs typeface="Times New Roman" pitchFamily="18" charset="0"/>
                  </a:rPr>
                  <a:t>кр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</a:rPr>
                      <m:t>=</m:t>
                    </m:r>
                    <m:r>
                      <a:rPr lang="ru-RU" sz="2400" b="1" i="1">
                        <a:latin typeface="Cambria Math"/>
                      </a:rPr>
                      <m:t>𝝅</m:t>
                    </m:r>
                  </m:oMath>
                </a14:m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2400" b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b="1" dirty="0"/>
                  <a:t> . </a:t>
                </a:r>
                <a:endParaRPr lang="ru-RU" sz="2400" b="1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124" y="5435062"/>
                <a:ext cx="2191498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2000" r="-390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6127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756084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найти методические приёмы, которые удовлетворяли бы требованиям научности изложения но, вместе с тем, имели бы элементы большей наглядности и простаты подачи материала.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150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Единицы измерения площади.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Площадь – одна из основных математических величин, характеризующая геометрические фигуры (реальные тела, объекты и т.п.). В простейших случаях площадь измеряется числом заполняющих плоскую фигуру единичных квадратов со стороной, равной единице длины. Квадрат со стороной 1 м является основной единицей измерения площади. Эта единица называется </a:t>
            </a:r>
            <a:r>
              <a:rPr lang="ru-RU" sz="3300" u="sng" dirty="0">
                <a:latin typeface="Times New Roman" pitchFamily="18" charset="0"/>
                <a:cs typeface="Times New Roman" pitchFamily="18" charset="0"/>
              </a:rPr>
              <a:t>квадратный метр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(м</a:t>
            </a:r>
            <a:r>
              <a:rPr lang="ru-RU" sz="3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1м</a:t>
            </a:r>
          </a:p>
          <a:p>
            <a:endParaRPr lang="ru-RU" dirty="0"/>
          </a:p>
          <a:p>
            <a:r>
              <a:rPr lang="ru-RU" dirty="0" smtClean="0"/>
              <a:t>                   1м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835068"/>
              </p:ext>
            </p:extLst>
          </p:nvPr>
        </p:nvGraphicFramePr>
        <p:xfrm>
          <a:off x="1583668" y="1700808"/>
          <a:ext cx="1188132" cy="1069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132"/>
              </a:tblGrid>
              <a:tr h="1069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м</a:t>
                      </a:r>
                      <a:r>
                        <a:rPr lang="ru-RU" sz="1400" baseline="30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2769894"/>
            <a:ext cx="345638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50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измерения больших площадей (поверхности озёр, морей, территорий государств и т.д.) используют более крупную единицу 1 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квадратный километр (км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Малые поверхности                               (площади) измеряются квадратными сантиметрами (см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66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08313" cy="1162050"/>
          </a:xfrm>
        </p:spPr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Нахождение площади прямоугольника.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692696"/>
            <a:ext cx="4248472" cy="5853113"/>
          </a:xfrm>
        </p:spPr>
        <p:txBody>
          <a:bodyPr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Определение: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Прямоугольник – это четырёхугольник, у которого все углы прямые, а противоположные стороны равны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8064896" cy="46910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ru-RU" dirty="0" smtClean="0"/>
              <a:t>         </a:t>
            </a:r>
            <a:r>
              <a:rPr lang="en-US" dirty="0" smtClean="0"/>
              <a:t>A                                                                     B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С                                                                      </a:t>
            </a:r>
            <a:r>
              <a:rPr lang="en-US" dirty="0" smtClean="0"/>
              <a:t>D</a:t>
            </a:r>
            <a:endParaRPr lang="ru-RU" dirty="0" smtClean="0"/>
          </a:p>
          <a:p>
            <a:r>
              <a:rPr lang="en-US" dirty="0" smtClean="0"/>
              <a:t>  </a:t>
            </a:r>
            <a:r>
              <a:rPr lang="ru-RU" dirty="0" smtClean="0"/>
              <a:t>       </a:t>
            </a:r>
            <a:r>
              <a:rPr lang="en-US" dirty="0" smtClean="0"/>
              <a:t>                                                                      </a:t>
            </a:r>
            <a:endParaRPr lang="ru-RU" dirty="0"/>
          </a:p>
          <a:p>
            <a:endParaRPr lang="ru-RU" dirty="0" smtClean="0"/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 err="1">
                <a:latin typeface="Times New Roman" pitchFamily="18" charset="0"/>
                <a:cs typeface="Times New Roman" pitchFamily="18" charset="0"/>
              </a:rPr>
              <a:t>прямоуг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площадь прямоугольника равна произведению его длины на ширину</a:t>
            </a:r>
            <a:r>
              <a:rPr lang="ru-RU" sz="2400" b="1" i="1" dirty="0"/>
              <a:t>.</a:t>
            </a:r>
            <a:endParaRPr lang="ru-RU" sz="2400" dirty="0"/>
          </a:p>
          <a:p>
            <a:endParaRPr lang="ru-RU" sz="2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724208"/>
              </p:ext>
            </p:extLst>
          </p:nvPr>
        </p:nvGraphicFramePr>
        <p:xfrm>
          <a:off x="827583" y="1916832"/>
          <a:ext cx="26642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</a:tblGrid>
              <a:tr h="1656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067944" y="4925802"/>
            <a:ext cx="23042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172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17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0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/>
          <a:lstStyle/>
          <a:p>
            <a:pPr lvl="0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квадрата.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квадрат – это прямоугольник, у которого все стороны равны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427168" cy="46910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          А                                          </a:t>
            </a:r>
            <a:r>
              <a:rPr lang="en-US" dirty="0" smtClean="0"/>
              <a:t>B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          C                                             D</a:t>
            </a:r>
          </a:p>
          <a:p>
            <a:endParaRPr lang="en-US" dirty="0"/>
          </a:p>
          <a:p>
            <a:endParaRPr lang="ru-RU" dirty="0" smtClean="0"/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квадр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ru-RU" sz="2000" b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площадь квадрата равна квадрату его стороны.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6835955"/>
              </p:ext>
            </p:extLst>
          </p:nvPr>
        </p:nvGraphicFramePr>
        <p:xfrm>
          <a:off x="1043608" y="1916832"/>
          <a:ext cx="180020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</a:tblGrid>
              <a:tr h="1800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572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прямоугольного треугольника.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треугольник – это замкнутая плоская фигура, образованная тремя точками, не лежащими на одной прямой, и тремя отрезками, соединяющими эти точки.  Треугольник, у которого  один из углов прямой, называется прямоугольным.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435100"/>
                <a:ext cx="7859216" cy="4691063"/>
              </a:xfrm>
            </p:spPr>
            <p:txBody>
              <a:bodyPr/>
              <a:lstStyle/>
              <a:p>
                <a:r>
                  <a:rPr lang="ru-RU" dirty="0" smtClean="0"/>
                  <a:t>    А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B                                              C</a:t>
                </a:r>
              </a:p>
              <a:p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="1" baseline="-25000" dirty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ru-RU" sz="1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="1" baseline="-25000" dirty="0">
                    <a:latin typeface="Times New Roman" pitchFamily="18" charset="0"/>
                    <a:cs typeface="Times New Roman" pitchFamily="18" charset="0"/>
                  </a:rPr>
                  <a:t>BCD</a:t>
                </a:r>
                <a:r>
                  <a:rPr lang="ru-RU" sz="1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8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b="1" baseline="-25000" dirty="0" smtClean="0">
                    <a:latin typeface="Times New Roman" pitchFamily="18" charset="0"/>
                    <a:cs typeface="Times New Roman" pitchFamily="18" charset="0"/>
                  </a:rPr>
                  <a:t>ABCD</a:t>
                </a:r>
              </a:p>
              <a:p>
                <a:endParaRPr lang="en-US" sz="1800" b="1" baseline="-25000" dirty="0" smtClean="0"/>
              </a:p>
              <a:p>
                <a:endParaRPr lang="en-US" sz="1800" b="1" baseline="-25000" dirty="0"/>
              </a:p>
              <a:p>
                <a:endParaRPr lang="en-US" sz="1800" b="1" baseline="-25000" dirty="0" smtClean="0"/>
              </a:p>
              <a:p>
                <a:endParaRPr lang="en-US" sz="1800" b="1" baseline="-25000" dirty="0"/>
              </a:p>
              <a:p>
                <a:r>
                  <a:rPr lang="ru-RU" sz="2400" b="1" u="sng" dirty="0">
                    <a:latin typeface="Times New Roman" pitchFamily="18" charset="0"/>
                    <a:cs typeface="Times New Roman" pitchFamily="18" charset="0"/>
                  </a:rPr>
                  <a:t>Вывод: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площадь прямоугольного треугольника равна половине произведения его катетов.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1800" dirty="0"/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435100"/>
                <a:ext cx="7859216" cy="4691063"/>
              </a:xfrm>
              <a:blipFill rotWithShape="1">
                <a:blip r:embed="rId2"/>
                <a:stretch>
                  <a:fillRect l="-1164" t="-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5122863" y="6021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ый треугольник 4"/>
          <p:cNvSpPr/>
          <p:nvPr/>
        </p:nvSpPr>
        <p:spPr>
          <a:xfrm>
            <a:off x="899592" y="1556792"/>
            <a:ext cx="1656184" cy="2088232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16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3240360" cy="1162050"/>
          </a:xfrm>
        </p:spPr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произвольного треугольника.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620688"/>
            <a:ext cx="5111750" cy="5853113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Первый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Пусть дан не прямоугольный разносторонний треугольник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сторонами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(рис. 5). Опустим из вершины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основание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высоту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Высота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разбивает треугольник на два прямоугольных треугольника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Известно, что площадь фигуры равна сумме площадей частей, из которых она состоит. Следовательно, площадь треугольника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можно представить как сумму площадей треугольников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435100"/>
                <a:ext cx="7571184" cy="4691063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b="1" baseline="-25000" dirty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b="1" baseline="-25000" dirty="0" smtClean="0">
                    <a:latin typeface="Times New Roman" pitchFamily="18" charset="0"/>
                    <a:cs typeface="Times New Roman" pitchFamily="18" charset="0"/>
                  </a:rPr>
                  <a:t>ABD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b="1" baseline="-25000" dirty="0">
                    <a:latin typeface="Times New Roman" pitchFamily="18" charset="0"/>
                    <a:cs typeface="Times New Roman" pitchFamily="18" charset="0"/>
                  </a:rPr>
                  <a:t>BCD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ah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400" b="1" u="sng" dirty="0">
                    <a:latin typeface="Times New Roman" pitchFamily="18" charset="0"/>
                    <a:cs typeface="Times New Roman" pitchFamily="18" charset="0"/>
                  </a:rPr>
                  <a:t>Вывод: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площадь треугольника равна половине произведения его основания на высоту.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000" dirty="0"/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435100"/>
                <a:ext cx="7571184" cy="4691063"/>
              </a:xfrm>
              <a:blipFill rotWithShape="1">
                <a:blip r:embed="rId2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253" y="1625368"/>
            <a:ext cx="6189663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3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008313" cy="1162050"/>
          </a:xfrm>
        </p:spPr>
        <p:txBody>
          <a:bodyPr>
            <a:normAutofit fontScale="90000"/>
          </a:bodyPr>
          <a:lstStyle/>
          <a:p>
            <a:pPr lvl="0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произвольного треугольника.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75050" y="273051"/>
                <a:ext cx="5111750" cy="5748238"/>
              </a:xfrm>
            </p:spPr>
            <p:txBody>
              <a:bodyPr>
                <a:normAutofit/>
              </a:bodyPr>
              <a:lstStyle/>
              <a:p>
                <a:r>
                  <a:rPr lang="ru-RU" sz="1800" b="1" u="sng" dirty="0" smtClean="0">
                    <a:latin typeface="Times New Roman" pitchFamily="18" charset="0"/>
                    <a:cs typeface="Times New Roman" pitchFamily="18" charset="0"/>
                  </a:rPr>
                  <a:t>Второй вариант</a:t>
                </a: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Высота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в треугольнике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и сторона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являются соответственно катетом и гипотенузой в прямоугольном треугольнике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ABD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Обозначим угол при вершине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буквой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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. Отношение катета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, лежащего против угла 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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, к гипотенузе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есть синус угла 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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</m:t>
                    </m:r>
                  </m:oMath>
                </a14:m>
                <a:endParaRPr lang="ru-RU" sz="1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ru-RU" sz="18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ru-RU" sz="1800" i="1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ru-RU" sz="1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1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1800" i="1">
                            <a:latin typeface="Cambria Math"/>
                          </a:rPr>
                          <m:t>𝛼</m:t>
                        </m:r>
                        <m:r>
                          <a:rPr lang="ru-RU" sz="1800" i="1">
                            <a:latin typeface="Cambria Math"/>
                          </a:rPr>
                          <m:t>.</m:t>
                        </m:r>
                      </m:e>
                    </m:func>
                  </m:oMath>
                </a14:m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Выразим 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из этого равенства величину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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𝛼</m:t>
                        </m:r>
                        <m:r>
                          <a:rPr lang="ru-RU" sz="1800" i="1">
                            <a:latin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1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Произведение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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𝛼</m:t>
                        </m:r>
                        <m:r>
                          <a:rPr lang="ru-RU" sz="1800" i="1">
                            <a:latin typeface="Cambria Math"/>
                          </a:rPr>
                          <m:t>.</m:t>
                        </m:r>
                      </m:e>
                    </m:func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, определяющее вершину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, подставим в формулу 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1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8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ah</a:t>
                </a:r>
                <a:endParaRPr lang="ru-RU" sz="1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площади 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разностороннего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треугольника:</a:t>
                </a:r>
              </a:p>
              <a:p>
                <a:pPr marL="0" indent="0" algn="ctr">
                  <a:buNone/>
                </a:pP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1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8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1800" b="1" dirty="0" err="1">
                    <a:latin typeface="Times New Roman" pitchFamily="18" charset="0"/>
                    <a:cs typeface="Times New Roman" pitchFamily="18" charset="0"/>
                  </a:rPr>
                  <a:t>ab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1800" b="1" i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ru-RU" sz="1800" b="1" i="1">
                            <a:latin typeface="Cambria Math"/>
                          </a:rPr>
                          <m:t>𝜶</m:t>
                        </m:r>
                        <m:r>
                          <a:rPr lang="ru-RU" sz="1800" b="1" i="1">
                            <a:latin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5050" y="273051"/>
                <a:ext cx="5111750" cy="5748238"/>
              </a:xfrm>
              <a:blipFill rotWithShape="1">
                <a:blip r:embed="rId2"/>
                <a:stretch>
                  <a:fillRect l="-954" t="-530" r="-15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67544" y="1700808"/>
                <a:ext cx="8136904" cy="4691063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r>
                  <a:rPr lang="en-US" sz="2200" b="1" dirty="0" smtClean="0"/>
                  <a:t>S</a:t>
                </a:r>
                <a:r>
                  <a:rPr lang="ru-RU" sz="2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200" b="1" dirty="0"/>
                  <a:t/>
                </a:r>
                <a:r>
                  <a:rPr lang="en-US" sz="2200" b="1" dirty="0" err="1"/>
                  <a:t>ab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2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2200" b="1" i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ru-RU" sz="2200" b="1" i="1">
                            <a:latin typeface="Cambria Math"/>
                          </a:rPr>
                          <m:t>𝜶</m:t>
                        </m:r>
                        <m:r>
                          <a:rPr lang="ru-RU" sz="2200" b="1" i="1">
                            <a:latin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200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r>
                  <a:rPr lang="ru-RU" sz="2600" b="1" u="sng" dirty="0">
                    <a:latin typeface="Times New Roman" pitchFamily="18" charset="0"/>
                    <a:cs typeface="Times New Roman" pitchFamily="18" charset="0"/>
                  </a:rPr>
                  <a:t>Вывод: </a:t>
                </a:r>
                <a:r>
                  <a:rPr lang="ru-RU" sz="26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600" b="1" i="1" dirty="0">
                    <a:latin typeface="Times New Roman" pitchFamily="18" charset="0"/>
                    <a:cs typeface="Times New Roman" pitchFamily="18" charset="0"/>
                  </a:rPr>
                  <a:t>площадь треугольника равна половине произведения двух любых его сторон на синус угла между ними.</a:t>
                </a:r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67544" y="1700808"/>
                <a:ext cx="8136904" cy="4691063"/>
              </a:xfrm>
              <a:blipFill rotWithShape="1">
                <a:blip r:embed="rId3"/>
                <a:stretch>
                  <a:fillRect l="-1199" r="-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618966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980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Площадь параллелограмма.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Определение: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Параллелограмм – это четырёхугольник, у которого противолежащие стороны параллельны.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435100"/>
                <a:ext cx="6995120" cy="4691063"/>
              </a:xfrm>
              <a:noFill/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>
                    <a:ln>
                      <a:solidFill>
                        <a:schemeClr val="tx1"/>
                      </a:solidFill>
                    </a:ln>
                  </a:rPr>
                  <a:t>              А                                               </a:t>
                </a:r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</a:rPr>
                  <a:t>B</a:t>
                </a:r>
                <a:r>
                  <a:rPr lang="ru-RU" dirty="0" smtClean="0">
                    <a:ln>
                      <a:solidFill>
                        <a:schemeClr val="tx1"/>
                      </a:solidFill>
                    </a:ln>
                  </a:rPr>
                  <a:t/>
                </a:r>
              </a:p>
              <a:p>
                <a:endParaRPr lang="ru-RU" dirty="0">
                  <a:ln>
                    <a:solidFill>
                      <a:schemeClr val="tx1"/>
                    </a:solidFill>
                  </a:ln>
                </a:endParaRPr>
              </a:p>
              <a:p>
                <a:endParaRPr lang="ru-RU" dirty="0" smtClean="0">
                  <a:ln>
                    <a:solidFill>
                      <a:schemeClr val="tx1"/>
                    </a:solidFill>
                  </a:ln>
                </a:endParaRPr>
              </a:p>
              <a:p>
                <a:endParaRPr lang="ru-RU" dirty="0">
                  <a:ln>
                    <a:solidFill>
                      <a:schemeClr val="tx1"/>
                    </a:solidFill>
                  </a:ln>
                </a:endParaRPr>
              </a:p>
              <a:p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</a:rPr>
                  <a:t>         C                                              D</a:t>
                </a:r>
                <a:endParaRPr lang="ru-RU" dirty="0" smtClean="0">
                  <a:ln>
                    <a:solidFill>
                      <a:schemeClr val="tx1"/>
                    </a:solidFill>
                  </a:ln>
                </a:endParaRPr>
              </a:p>
              <a:p>
                <a:endParaRPr lang="ru-RU" dirty="0">
                  <a:ln>
                    <a:solidFill>
                      <a:schemeClr val="tx1"/>
                    </a:solidFill>
                  </a:ln>
                </a:endParaRP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000" b="1" baseline="-25000" dirty="0" err="1">
                    <a:latin typeface="Times New Roman" pitchFamily="18" charset="0"/>
                    <a:cs typeface="Times New Roman" pitchFamily="18" charset="0"/>
                  </a:rPr>
                  <a:t>парал</a:t>
                </a:r>
                <a:r>
                  <a:rPr lang="ru-RU" sz="2000" b="1" baseline="-25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b="1" baseline="-25000" dirty="0">
                    <a:latin typeface="Times New Roman" pitchFamily="18" charset="0"/>
                    <a:cs typeface="Times New Roman" pitchFamily="18" charset="0"/>
                  </a:rPr>
                  <a:t>ABCD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 2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b="1" baseline="-25000" dirty="0" smtClean="0">
                    <a:latin typeface="Times New Roman" pitchFamily="18" charset="0"/>
                    <a:cs typeface="Times New Roman" pitchFamily="18" charset="0"/>
                  </a:rPr>
                  <a:t>DBC</a:t>
                </a: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000" b="1" baseline="-25000" dirty="0" err="1">
                    <a:latin typeface="Times New Roman" pitchFamily="18" charset="0"/>
                    <a:cs typeface="Times New Roman" pitchFamily="18" charset="0"/>
                  </a:rPr>
                  <a:t>парал</a:t>
                </a:r>
                <a:r>
                  <a:rPr lang="ru-RU" sz="2000" b="1" baseline="-25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ah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000" b="1" baseline="-25000" dirty="0" err="1">
                    <a:latin typeface="Times New Roman" pitchFamily="18" charset="0"/>
                    <a:cs typeface="Times New Roman" pitchFamily="18" charset="0"/>
                  </a:rPr>
                  <a:t>парал</a:t>
                </a:r>
                <a:r>
                  <a:rPr lang="ru-RU" sz="2000" b="1" baseline="-25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=2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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ah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ah</a:t>
                </a:r>
              </a:p>
              <a:p>
                <a:pPr algn="ctr"/>
                <a:r>
                  <a:rPr lang="ru-RU" sz="2000" dirty="0" smtClean="0">
                    <a:ln w="3175"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Итак,</a:t>
                </a:r>
                <a:r>
                  <a:rPr lang="ru-RU" sz="2000" b="1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000" b="1" baseline="-25000" dirty="0" err="1">
                    <a:latin typeface="Times New Roman" pitchFamily="18" charset="0"/>
                    <a:cs typeface="Times New Roman" pitchFamily="18" charset="0"/>
                  </a:rPr>
                  <a:t>парал</a:t>
                </a:r>
                <a:r>
                  <a:rPr lang="ru-RU" sz="2000" b="1" baseline="-25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ah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b="1" dirty="0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400" b="1" u="sng" dirty="0">
                    <a:latin typeface="Times New Roman" pitchFamily="18" charset="0"/>
                    <a:cs typeface="Times New Roman" pitchFamily="18" charset="0"/>
                  </a:rPr>
                  <a:t>Вывод: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площадь параллелограмма равна произведению основания параллелограмма на его высоту.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435100"/>
                <a:ext cx="6995120" cy="4691063"/>
              </a:xfrm>
              <a:blipFill rotWithShape="1">
                <a:blip r:embed="rId2"/>
                <a:stretch>
                  <a:fillRect l="-1308" t="-519" r="-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араллелограмм 4"/>
          <p:cNvSpPr/>
          <p:nvPr/>
        </p:nvSpPr>
        <p:spPr>
          <a:xfrm>
            <a:off x="993575" y="1628800"/>
            <a:ext cx="2044282" cy="1008112"/>
          </a:xfrm>
          <a:prstGeom prst="parallelogram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9632" y="1628800"/>
            <a:ext cx="1512168" cy="1008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238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382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Документ</vt:lpstr>
      <vt:lpstr>Методические рекомендации по изложению темы  «Площади плоских фигур» по геометрии  в 7 - 9 классах</vt:lpstr>
      <vt:lpstr>Слайд 2</vt:lpstr>
      <vt:lpstr>Единицы измерения площади.</vt:lpstr>
      <vt:lpstr>Нахождение площади прямоугольника.</vt:lpstr>
      <vt:lpstr>Площадь квадрата.</vt:lpstr>
      <vt:lpstr>Площадь прямоугольного треугольника.</vt:lpstr>
      <vt:lpstr>Площадь произвольного треугольника.</vt:lpstr>
      <vt:lpstr>Площадь произвольного треугольника. </vt:lpstr>
      <vt:lpstr>Площадь параллелограмма. </vt:lpstr>
      <vt:lpstr>Площадь ромба.</vt:lpstr>
      <vt:lpstr>Площадь трапеции</vt:lpstr>
      <vt:lpstr>Площадь круга.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изложению темы  «Площади плоских фигур» по геометрии  в 7 - 9 классах</dc:title>
  <dc:creator>Людмила</dc:creator>
  <cp:lastModifiedBy>master</cp:lastModifiedBy>
  <cp:revision>43</cp:revision>
  <dcterms:created xsi:type="dcterms:W3CDTF">2014-10-29T15:41:16Z</dcterms:created>
  <dcterms:modified xsi:type="dcterms:W3CDTF">2014-11-25T10:57:05Z</dcterms:modified>
</cp:coreProperties>
</file>