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F3BB7-80B8-4074-A677-0EFA00EE6DE7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E47C-63C6-49AD-A1FC-FC18A345D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3357586" cy="2407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2786082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Задачи на 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построение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слова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229600" cy="302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714884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слова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6872" y="1142984"/>
            <a:ext cx="813593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слова</a:t>
            </a:r>
            <a:endParaRPr lang="ru-RU" dirty="0"/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4286256"/>
            <a:ext cx="2635904" cy="2138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8229600" cy="222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слова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29600" cy="411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229600" cy="302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714884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643174" y="207167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периметром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300037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совместить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392906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равные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6872" y="1142984"/>
            <a:ext cx="813593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643174" y="150017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нованием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528638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медианой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слова</a:t>
            </a:r>
            <a:endParaRPr lang="ru-RU" dirty="0"/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4286256"/>
            <a:ext cx="2635904" cy="2138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8229600" cy="222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715140" y="178592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314324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равносторонним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слова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29600" cy="411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643174" y="164305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боковыми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200024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основанием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300037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хордой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342900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серединой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485776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кругом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4038600" cy="4525963"/>
          </a:xfrm>
        </p:spPr>
        <p:txBody>
          <a:bodyPr/>
          <a:lstStyle/>
          <a:p>
            <a:r>
              <a:rPr lang="ru-RU" dirty="0" smtClean="0"/>
              <a:t>1 вариант</a:t>
            </a:r>
          </a:p>
          <a:p>
            <a:r>
              <a:rPr lang="ru-RU" dirty="0" smtClean="0"/>
              <a:t>Докажите равенство треугольников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038600" cy="4525963"/>
          </a:xfrm>
        </p:spPr>
        <p:txBody>
          <a:bodyPr/>
          <a:lstStyle/>
          <a:p>
            <a:r>
              <a:rPr lang="ru-RU" dirty="0" smtClean="0"/>
              <a:t>2 вариант</a:t>
            </a:r>
          </a:p>
          <a:p>
            <a:r>
              <a:rPr lang="ru-RU" dirty="0" smtClean="0"/>
              <a:t>Докажите равенство треугольников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15212" t="6926" r="17571" b="9535"/>
          <a:stretch>
            <a:fillRect/>
          </a:stretch>
        </p:blipFill>
        <p:spPr bwMode="auto">
          <a:xfrm rot="5400000">
            <a:off x="1036198" y="2464208"/>
            <a:ext cx="2685839" cy="261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1674" t="2464" r="12264" b="6248"/>
          <a:stretch>
            <a:fillRect/>
          </a:stretch>
        </p:blipFill>
        <p:spPr bwMode="auto">
          <a:xfrm rot="16200000">
            <a:off x="5412427" y="2159945"/>
            <a:ext cx="2569707" cy="310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571736" y="4857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350043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71736" y="22859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14744" y="350043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9256" y="50006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22859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358214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8001024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00826" y="407194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7224" y="5357826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Найдите сторону А</a:t>
            </a:r>
            <a:r>
              <a:rPr lang="en-US" sz="2800" dirty="0" smtClean="0"/>
              <a:t>D</a:t>
            </a:r>
            <a:r>
              <a:rPr lang="ru-RU" sz="2800" dirty="0" smtClean="0"/>
              <a:t>, если ВС=7см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5429264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Найдите </a:t>
            </a:r>
            <a:r>
              <a:rPr lang="ar-AE" sz="2800" dirty="0" smtClean="0">
                <a:latin typeface="Times New Roman"/>
                <a:cs typeface="Times New Roman"/>
              </a:rPr>
              <a:t>ﮮ</a:t>
            </a:r>
            <a:r>
              <a:rPr lang="ru-RU" sz="2800" dirty="0" smtClean="0"/>
              <a:t>А, если </a:t>
            </a:r>
            <a:r>
              <a:rPr lang="ar-AE" sz="2800" dirty="0" smtClean="0">
                <a:latin typeface="Times New Roman"/>
                <a:cs typeface="Times New Roman"/>
              </a:rPr>
              <a:t>ﮮ</a:t>
            </a:r>
            <a:r>
              <a:rPr lang="ru-RU" sz="2800" dirty="0" smtClean="0"/>
              <a:t>С=65</a:t>
            </a:r>
            <a:r>
              <a:rPr lang="en-US" sz="2800" dirty="0" smtClean="0">
                <a:latin typeface="Times New Roman"/>
                <a:cs typeface="Times New Roman"/>
              </a:rPr>
              <a:t>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85785" y="1285860"/>
            <a:ext cx="78302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3286124"/>
            <a:ext cx="7643866" cy="125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4714884"/>
            <a:ext cx="241935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912" y="4867284"/>
            <a:ext cx="241935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357290" y="135729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328612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71934" y="207167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высотой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3042" y="392906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биссектрисой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37706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912" y="4867284"/>
            <a:ext cx="241935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071538" y="150017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786058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371475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00" y="214311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радиусом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307181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диаметром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450057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дугой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Докажите равенство треугольников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785926"/>
            <a:ext cx="5000628" cy="314327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Рассмотрим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∆АВС и ∆А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С: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АВ=С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,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ﮮВАС=</a:t>
            </a:r>
            <a:r>
              <a:rPr lang="ar-AE" dirty="0" smtClean="0">
                <a:latin typeface="Times New Roman"/>
                <a:cs typeface="Times New Roman"/>
              </a:rPr>
              <a:t>ﮮ</a:t>
            </a:r>
            <a:r>
              <a:rPr lang="ru-RU" dirty="0" smtClean="0">
                <a:latin typeface="Times New Roman"/>
                <a:cs typeface="Times New Roman"/>
              </a:rPr>
              <a:t>АС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,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АС- общая сторона</a:t>
            </a:r>
          </a:p>
          <a:p>
            <a:r>
              <a:rPr lang="ru-RU" b="1" dirty="0" smtClean="0">
                <a:latin typeface="Times New Roman"/>
                <a:cs typeface="Times New Roman"/>
              </a:rPr>
              <a:t>Следовательно</a:t>
            </a:r>
            <a:r>
              <a:rPr lang="ru-RU" dirty="0" smtClean="0">
                <a:latin typeface="Times New Roman"/>
                <a:cs typeface="Times New Roman"/>
              </a:rPr>
              <a:t>, ∆АВС </a:t>
            </a:r>
            <a:r>
              <a:rPr lang="ru-RU" dirty="0">
                <a:latin typeface="Times New Roman"/>
                <a:cs typeface="Times New Roman"/>
              </a:rPr>
              <a:t>=</a:t>
            </a:r>
            <a:r>
              <a:rPr lang="ru-RU" dirty="0" smtClean="0">
                <a:latin typeface="Times New Roman"/>
                <a:cs typeface="Times New Roman"/>
              </a:rPr>
              <a:t>∆А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С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(</a:t>
            </a:r>
            <a:r>
              <a:rPr lang="ru-RU" b="1" dirty="0" smtClean="0">
                <a:latin typeface="Times New Roman"/>
                <a:cs typeface="Times New Roman"/>
              </a:rPr>
              <a:t>по двум сторонам и углу между ними</a:t>
            </a:r>
            <a:r>
              <a:rPr lang="ru-RU" dirty="0" smtClean="0">
                <a:latin typeface="Times New Roman"/>
                <a:cs typeface="Times New Roman"/>
              </a:rPr>
              <a:t>)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5212" t="6926" r="17571" b="9535"/>
          <a:stretch>
            <a:fillRect/>
          </a:stretch>
        </p:blipFill>
        <p:spPr bwMode="auto">
          <a:xfrm>
            <a:off x="428596" y="1714488"/>
            <a:ext cx="3512046" cy="341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34290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14287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7620" y="350043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51435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1928794" y="3429000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072464" y="3428206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9136" t="3024" r="13858" b="3225"/>
          <a:stretch>
            <a:fillRect/>
          </a:stretch>
        </p:blipFill>
        <p:spPr bwMode="auto">
          <a:xfrm>
            <a:off x="357158" y="1857364"/>
            <a:ext cx="3571900" cy="187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Докажите равенство треугольников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785926"/>
            <a:ext cx="5000628" cy="3143271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Рассмотрим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∆АВ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 и ∆ВС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: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АВ=С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,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ВС=А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,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- общая сторона</a:t>
            </a:r>
          </a:p>
          <a:p>
            <a:r>
              <a:rPr lang="ru-RU" b="1" dirty="0" smtClean="0">
                <a:latin typeface="Times New Roman"/>
                <a:cs typeface="Times New Roman"/>
              </a:rPr>
              <a:t>Следовательно</a:t>
            </a:r>
            <a:r>
              <a:rPr lang="ru-RU" dirty="0" smtClean="0">
                <a:latin typeface="Times New Roman"/>
                <a:cs typeface="Times New Roman"/>
              </a:rPr>
              <a:t>, ∆АВ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=</a:t>
            </a:r>
            <a:r>
              <a:rPr lang="ru-RU" dirty="0" smtClean="0">
                <a:latin typeface="Times New Roman"/>
                <a:cs typeface="Times New Roman"/>
              </a:rPr>
              <a:t>∆ВС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(</a:t>
            </a:r>
            <a:r>
              <a:rPr lang="ru-RU" b="1" dirty="0" smtClean="0">
                <a:latin typeface="Times New Roman"/>
                <a:cs typeface="Times New Roman"/>
              </a:rPr>
              <a:t>по трем сторонам</a:t>
            </a:r>
            <a:r>
              <a:rPr lang="ru-RU" dirty="0" smtClean="0">
                <a:latin typeface="Times New Roman"/>
                <a:cs typeface="Times New Roman"/>
              </a:rPr>
              <a:t>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5001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8926" y="15716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357187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786712" y="2713826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929588" y="2713826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072464" y="2785264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1674" t="2464" r="12264" b="6248"/>
          <a:stretch>
            <a:fillRect/>
          </a:stretch>
        </p:blipFill>
        <p:spPr bwMode="auto">
          <a:xfrm>
            <a:off x="785786" y="1714488"/>
            <a:ext cx="307183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Докажите равенство треугольников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50720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7859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9058" y="13572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55007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28860" y="335756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2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64347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Рассмотрим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∆АОВ и ∆СО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: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ОВ=О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,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ﮮВ=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ar-AE" dirty="0" smtClean="0">
                <a:latin typeface="Times New Roman"/>
                <a:cs typeface="Times New Roman"/>
              </a:rPr>
              <a:t>ﮮ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,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ﮮАОВ</a:t>
            </a:r>
            <a:r>
              <a:rPr lang="en-US" dirty="0" smtClean="0">
                <a:latin typeface="Times New Roman"/>
                <a:cs typeface="Times New Roman"/>
              </a:rPr>
              <a:t>=</a:t>
            </a:r>
            <a:r>
              <a:rPr lang="ru-RU" dirty="0" smtClean="0">
                <a:latin typeface="Times New Roman"/>
                <a:cs typeface="Times New Roman"/>
              </a:rPr>
              <a:t>ﮮ</a:t>
            </a:r>
            <a:r>
              <a:rPr lang="en-US" dirty="0" smtClean="0">
                <a:latin typeface="Times New Roman"/>
                <a:cs typeface="Times New Roman"/>
              </a:rPr>
              <a:t>C</a:t>
            </a:r>
            <a:r>
              <a:rPr lang="ru-RU" dirty="0" smtClean="0">
                <a:latin typeface="Times New Roman"/>
                <a:cs typeface="Times New Roman"/>
              </a:rPr>
              <a:t>О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ru-RU" dirty="0" smtClean="0">
                <a:latin typeface="Times New Roman"/>
                <a:cs typeface="Times New Roman"/>
              </a:rPr>
              <a:t> (как вертикальные углы),</a:t>
            </a:r>
          </a:p>
          <a:p>
            <a:r>
              <a:rPr lang="ru-RU" b="1" dirty="0" smtClean="0">
                <a:latin typeface="Times New Roman"/>
                <a:cs typeface="Times New Roman"/>
              </a:rPr>
              <a:t>Следовательно</a:t>
            </a:r>
            <a:r>
              <a:rPr lang="ru-RU" dirty="0" smtClean="0">
                <a:latin typeface="Times New Roman"/>
                <a:cs typeface="Times New Roman"/>
              </a:rPr>
              <a:t>, ∆АОВ </a:t>
            </a:r>
            <a:r>
              <a:rPr lang="ru-RU" dirty="0">
                <a:latin typeface="Times New Roman"/>
                <a:cs typeface="Times New Roman"/>
              </a:rPr>
              <a:t>=</a:t>
            </a:r>
            <a:r>
              <a:rPr lang="ru-RU" dirty="0" smtClean="0">
                <a:latin typeface="Times New Roman"/>
                <a:cs typeface="Times New Roman"/>
              </a:rPr>
              <a:t>∆СО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(</a:t>
            </a:r>
            <a:r>
              <a:rPr lang="ru-RU" b="1" dirty="0" smtClean="0">
                <a:latin typeface="Times New Roman"/>
                <a:cs typeface="Times New Roman"/>
              </a:rPr>
              <a:t>по стороне и двум прилежащим углам</a:t>
            </a:r>
            <a:r>
              <a:rPr lang="ru-RU" dirty="0" smtClean="0">
                <a:latin typeface="Times New Roman"/>
                <a:cs typeface="Times New Roman"/>
              </a:rPr>
              <a:t>)</a:t>
            </a:r>
            <a:endParaRPr lang="ru-RU" dirty="0"/>
          </a:p>
        </p:txBody>
      </p:sp>
      <p:sp>
        <p:nvSpPr>
          <p:cNvPr id="14" name="Дуга 13"/>
          <p:cNvSpPr/>
          <p:nvPr/>
        </p:nvSpPr>
        <p:spPr>
          <a:xfrm rot="19760186">
            <a:off x="1748819" y="3249026"/>
            <a:ext cx="571504" cy="57150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8669893">
            <a:off x="1898740" y="3327508"/>
            <a:ext cx="571504" cy="57150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071802" y="3000372"/>
            <a:ext cx="4357718" cy="3857628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85984" y="0"/>
            <a:ext cx="4357718" cy="3857628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572428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Построить медиану треугольника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571736" y="1714488"/>
            <a:ext cx="2643206" cy="3286148"/>
          </a:xfrm>
          <a:prstGeom prst="triangle">
            <a:avLst>
              <a:gd name="adj" fmla="val 70282"/>
            </a:avLst>
          </a:prstGeom>
          <a:solidFill>
            <a:schemeClr val="accent1">
              <a:alpha val="0"/>
            </a:schemeClr>
          </a:solidFill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28794" y="500063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42873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6380" y="471488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344411" y="2681818"/>
            <a:ext cx="7072362" cy="1500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2"/>
          </p:cNvCxnSpPr>
          <p:nvPr/>
        </p:nvCxnSpPr>
        <p:spPr>
          <a:xfrm rot="5400000" flipH="1" flipV="1">
            <a:off x="2919667" y="3064969"/>
            <a:ext cx="1587735" cy="2283599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 flipH="1" flipV="1">
            <a:off x="4786314" y="3357562"/>
            <a:ext cx="103033" cy="132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143636" y="314324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541690" y="3631843"/>
            <a:ext cx="115909" cy="128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786314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3"/>
          <p:cNvGrpSpPr>
            <a:grpSpLocks/>
          </p:cNvGrpSpPr>
          <p:nvPr/>
        </p:nvGrpSpPr>
        <p:grpSpPr bwMode="auto">
          <a:xfrm rot="-240000">
            <a:off x="4859558" y="-156555"/>
            <a:ext cx="1732174" cy="2160496"/>
            <a:chOff x="585" y="1605"/>
            <a:chExt cx="1508" cy="1823"/>
          </a:xfrm>
        </p:grpSpPr>
        <p:sp>
          <p:nvSpPr>
            <p:cNvPr id="31" name="Freeform 4"/>
            <p:cNvSpPr>
              <a:spLocks/>
            </p:cNvSpPr>
            <p:nvPr/>
          </p:nvSpPr>
          <p:spPr bwMode="auto">
            <a:xfrm rot="21001317">
              <a:off x="1158" y="1605"/>
              <a:ext cx="766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" name="Group 5"/>
            <p:cNvGrpSpPr>
              <a:grpSpLocks/>
            </p:cNvGrpSpPr>
            <p:nvPr/>
          </p:nvGrpSpPr>
          <p:grpSpPr bwMode="auto">
            <a:xfrm>
              <a:off x="585" y="1616"/>
              <a:ext cx="1508" cy="1767"/>
              <a:chOff x="585" y="1616"/>
              <a:chExt cx="1508" cy="1767"/>
            </a:xfrm>
          </p:grpSpPr>
          <p:grpSp>
            <p:nvGrpSpPr>
              <p:cNvPr id="33" name="Group 6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39" name="Freeform 7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99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" name="Group 9"/>
              <p:cNvGrpSpPr>
                <a:grpSpLocks/>
              </p:cNvGrpSpPr>
              <p:nvPr/>
            </p:nvGrpSpPr>
            <p:grpSpPr bwMode="auto">
              <a:xfrm>
                <a:off x="585" y="1616"/>
                <a:ext cx="1276" cy="1767"/>
                <a:chOff x="2214" y="357"/>
                <a:chExt cx="1276" cy="1767"/>
              </a:xfrm>
            </p:grpSpPr>
            <p:sp>
              <p:nvSpPr>
                <p:cNvPr id="35" name="Freeform 10"/>
                <p:cNvSpPr>
                  <a:spLocks/>
                </p:cNvSpPr>
                <p:nvPr/>
              </p:nvSpPr>
              <p:spPr bwMode="auto">
                <a:xfrm rot="21001317">
                  <a:off x="2820" y="357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6" name="Group 11"/>
                <p:cNvGrpSpPr>
                  <a:grpSpLocks/>
                </p:cNvGrpSpPr>
                <p:nvPr/>
              </p:nvGrpSpPr>
              <p:grpSpPr bwMode="auto">
                <a:xfrm>
                  <a:off x="2214" y="393"/>
                  <a:ext cx="741" cy="1731"/>
                  <a:chOff x="2214" y="393"/>
                  <a:chExt cx="741" cy="1731"/>
                </a:xfrm>
              </p:grpSpPr>
              <p:sp>
                <p:nvSpPr>
                  <p:cNvPr id="37" name="Freeform 12"/>
                  <p:cNvSpPr>
                    <a:spLocks/>
                  </p:cNvSpPr>
                  <p:nvPr/>
                </p:nvSpPr>
                <p:spPr bwMode="auto">
                  <a:xfrm rot="1980000">
                    <a:off x="2214" y="393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8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696" y="571"/>
                    <a:ext cx="259" cy="253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41" name="Group 3"/>
          <p:cNvGrpSpPr>
            <a:grpSpLocks/>
          </p:cNvGrpSpPr>
          <p:nvPr/>
        </p:nvGrpSpPr>
        <p:grpSpPr bwMode="auto">
          <a:xfrm rot="-240000">
            <a:off x="5645377" y="3058156"/>
            <a:ext cx="1732174" cy="2160496"/>
            <a:chOff x="585" y="1605"/>
            <a:chExt cx="1508" cy="1823"/>
          </a:xfrm>
        </p:grpSpPr>
        <p:sp>
          <p:nvSpPr>
            <p:cNvPr id="42" name="Freeform 4"/>
            <p:cNvSpPr>
              <a:spLocks/>
            </p:cNvSpPr>
            <p:nvPr/>
          </p:nvSpPr>
          <p:spPr bwMode="auto">
            <a:xfrm rot="21001317">
              <a:off x="1158" y="1605"/>
              <a:ext cx="766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" name="Group 5"/>
            <p:cNvGrpSpPr>
              <a:grpSpLocks/>
            </p:cNvGrpSpPr>
            <p:nvPr/>
          </p:nvGrpSpPr>
          <p:grpSpPr bwMode="auto">
            <a:xfrm>
              <a:off x="585" y="1616"/>
              <a:ext cx="1508" cy="1767"/>
              <a:chOff x="585" y="1616"/>
              <a:chExt cx="1508" cy="1767"/>
            </a:xfrm>
          </p:grpSpPr>
          <p:grpSp>
            <p:nvGrpSpPr>
              <p:cNvPr id="44" name="Group 6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50" name="Freeform 7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99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" name="Group 9"/>
              <p:cNvGrpSpPr>
                <a:grpSpLocks/>
              </p:cNvGrpSpPr>
              <p:nvPr/>
            </p:nvGrpSpPr>
            <p:grpSpPr bwMode="auto">
              <a:xfrm>
                <a:off x="585" y="1616"/>
                <a:ext cx="1276" cy="1767"/>
                <a:chOff x="2214" y="357"/>
                <a:chExt cx="1276" cy="1767"/>
              </a:xfrm>
            </p:grpSpPr>
            <p:sp>
              <p:nvSpPr>
                <p:cNvPr id="46" name="Freeform 10"/>
                <p:cNvSpPr>
                  <a:spLocks/>
                </p:cNvSpPr>
                <p:nvPr/>
              </p:nvSpPr>
              <p:spPr bwMode="auto">
                <a:xfrm rot="21001317">
                  <a:off x="2820" y="357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7" name="Group 11"/>
                <p:cNvGrpSpPr>
                  <a:grpSpLocks/>
                </p:cNvGrpSpPr>
                <p:nvPr/>
              </p:nvGrpSpPr>
              <p:grpSpPr bwMode="auto">
                <a:xfrm>
                  <a:off x="2214" y="393"/>
                  <a:ext cx="741" cy="1731"/>
                  <a:chOff x="2214" y="393"/>
                  <a:chExt cx="741" cy="1731"/>
                </a:xfrm>
              </p:grpSpPr>
              <p:sp>
                <p:nvSpPr>
                  <p:cNvPr id="48" name="Freeform 12"/>
                  <p:cNvSpPr>
                    <a:spLocks/>
                  </p:cNvSpPr>
                  <p:nvPr/>
                </p:nvSpPr>
                <p:spPr bwMode="auto">
                  <a:xfrm rot="1980000">
                    <a:off x="2214" y="393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696" y="571"/>
                    <a:ext cx="259" cy="253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5" grpId="0" animBg="1"/>
      <p:bldP spid="26" grpId="0" animBg="1"/>
      <p:bldP spid="27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Группа 78"/>
          <p:cNvGrpSpPr/>
          <p:nvPr/>
        </p:nvGrpSpPr>
        <p:grpSpPr>
          <a:xfrm rot="16200000">
            <a:off x="1638119" y="1139774"/>
            <a:ext cx="4007624" cy="4285601"/>
            <a:chOff x="1048367" y="3054094"/>
            <a:chExt cx="5908105" cy="4166851"/>
          </a:xfrm>
        </p:grpSpPr>
        <p:grpSp>
          <p:nvGrpSpPr>
            <p:cNvPr id="68" name="Group 46"/>
            <p:cNvGrpSpPr>
              <a:grpSpLocks/>
            </p:cNvGrpSpPr>
            <p:nvPr/>
          </p:nvGrpSpPr>
          <p:grpSpPr bwMode="auto">
            <a:xfrm rot="4739242">
              <a:off x="4485527" y="2259551"/>
              <a:ext cx="1676401" cy="3265488"/>
              <a:chOff x="4143" y="578"/>
              <a:chExt cx="1056" cy="2057"/>
            </a:xfrm>
          </p:grpSpPr>
          <p:sp>
            <p:nvSpPr>
              <p:cNvPr id="77" name="Freeform 47"/>
              <p:cNvSpPr>
                <a:spLocks/>
              </p:cNvSpPr>
              <p:nvPr/>
            </p:nvSpPr>
            <p:spPr bwMode="auto">
              <a:xfrm rot="21050819" flipH="1">
                <a:off x="4143" y="578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48"/>
              <p:cNvSpPr>
                <a:spLocks/>
              </p:cNvSpPr>
              <p:nvPr/>
            </p:nvSpPr>
            <p:spPr bwMode="auto">
              <a:xfrm rot="21050819" flipH="1">
                <a:off x="4254" y="224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1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2"/>
                <a:ext cx="623" cy="1973"/>
                <a:chOff x="1056" y="1517"/>
                <a:chExt cx="585" cy="1938"/>
              </a:xfrm>
            </p:grpSpPr>
            <p:sp>
              <p:nvSpPr>
                <p:cNvPr id="82" name="Freeform 52"/>
                <p:cNvSpPr>
                  <a:spLocks/>
                </p:cNvSpPr>
                <p:nvPr/>
              </p:nvSpPr>
              <p:spPr bwMode="auto">
                <a:xfrm rot="709954">
                  <a:off x="1056" y="1622"/>
                  <a:ext cx="349" cy="1833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3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9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70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4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75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7" name="Овал 16"/>
          <p:cNvSpPr/>
          <p:nvPr/>
        </p:nvSpPr>
        <p:spPr>
          <a:xfrm>
            <a:off x="1857356" y="1500174"/>
            <a:ext cx="3571900" cy="3357586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71736" y="3143248"/>
            <a:ext cx="3571900" cy="3357586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8662" y="3000372"/>
            <a:ext cx="3571900" cy="3357586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572428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Построить биссектрису треугольника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571736" y="1714488"/>
            <a:ext cx="2643206" cy="3286148"/>
          </a:xfrm>
          <a:prstGeom prst="triangle">
            <a:avLst>
              <a:gd name="adj" fmla="val 70282"/>
            </a:avLst>
          </a:prstGeom>
          <a:solidFill>
            <a:schemeClr val="accent1">
              <a:alpha val="0"/>
            </a:schemeClr>
          </a:solidFill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28794" y="500063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42873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6380" y="471488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571736" y="2214554"/>
            <a:ext cx="5143536" cy="27860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571736" y="3714752"/>
            <a:ext cx="2357454" cy="1307222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437529" y="494851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571868" y="314324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365656" y="3413300"/>
            <a:ext cx="107865" cy="102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78"/>
          <p:cNvGrpSpPr/>
          <p:nvPr/>
        </p:nvGrpSpPr>
        <p:grpSpPr>
          <a:xfrm rot="16200000">
            <a:off x="751824" y="3037847"/>
            <a:ext cx="3927294" cy="3998811"/>
            <a:chOff x="1048367" y="3055101"/>
            <a:chExt cx="5897643" cy="4165844"/>
          </a:xfrm>
        </p:grpSpPr>
        <p:grpSp>
          <p:nvGrpSpPr>
            <p:cNvPr id="51" name="Group 46"/>
            <p:cNvGrpSpPr>
              <a:grpSpLocks/>
            </p:cNvGrpSpPr>
            <p:nvPr/>
          </p:nvGrpSpPr>
          <p:grpSpPr bwMode="auto">
            <a:xfrm rot="4739242">
              <a:off x="4529834" y="2205789"/>
              <a:ext cx="1566863" cy="3265488"/>
              <a:chOff x="4143" y="578"/>
              <a:chExt cx="987" cy="2057"/>
            </a:xfrm>
          </p:grpSpPr>
          <p:sp>
            <p:nvSpPr>
              <p:cNvPr id="60" name="Freeform 47"/>
              <p:cNvSpPr>
                <a:spLocks/>
              </p:cNvSpPr>
              <p:nvPr/>
            </p:nvSpPr>
            <p:spPr bwMode="auto">
              <a:xfrm rot="21050819" flipH="1">
                <a:off x="4143" y="578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48"/>
              <p:cNvSpPr>
                <a:spLocks/>
              </p:cNvSpPr>
              <p:nvPr/>
            </p:nvSpPr>
            <p:spPr bwMode="auto">
              <a:xfrm rot="21050819" flipH="1">
                <a:off x="4254" y="224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4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65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52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53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7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58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4" name="Группа 78"/>
          <p:cNvGrpSpPr/>
          <p:nvPr/>
        </p:nvGrpSpPr>
        <p:grpSpPr>
          <a:xfrm rot="16200000">
            <a:off x="2316603" y="3031668"/>
            <a:ext cx="4294640" cy="4358201"/>
            <a:chOff x="1048367" y="3052983"/>
            <a:chExt cx="5919629" cy="4167962"/>
          </a:xfrm>
        </p:grpSpPr>
        <p:grpSp>
          <p:nvGrpSpPr>
            <p:cNvPr id="85" name="Group 46"/>
            <p:cNvGrpSpPr>
              <a:grpSpLocks/>
            </p:cNvGrpSpPr>
            <p:nvPr/>
          </p:nvGrpSpPr>
          <p:grpSpPr bwMode="auto">
            <a:xfrm rot="4739242">
              <a:off x="4436726" y="2318765"/>
              <a:ext cx="1797051" cy="3265488"/>
              <a:chOff x="4143" y="578"/>
              <a:chExt cx="1132" cy="2057"/>
            </a:xfrm>
          </p:grpSpPr>
          <p:sp>
            <p:nvSpPr>
              <p:cNvPr id="94" name="Freeform 47"/>
              <p:cNvSpPr>
                <a:spLocks/>
              </p:cNvSpPr>
              <p:nvPr/>
            </p:nvSpPr>
            <p:spPr bwMode="auto">
              <a:xfrm rot="21050819" flipH="1">
                <a:off x="4143" y="578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48"/>
              <p:cNvSpPr>
                <a:spLocks/>
              </p:cNvSpPr>
              <p:nvPr/>
            </p:nvSpPr>
            <p:spPr bwMode="auto">
              <a:xfrm rot="21050819" flipH="1">
                <a:off x="4254" y="224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8" name="Group 51"/>
              <p:cNvGrpSpPr>
                <a:grpSpLocks/>
              </p:cNvGrpSpPr>
              <p:nvPr/>
            </p:nvGrpSpPr>
            <p:grpSpPr bwMode="auto">
              <a:xfrm rot="110712" flipH="1">
                <a:off x="4574" y="663"/>
                <a:ext cx="701" cy="1864"/>
                <a:chOff x="984" y="1517"/>
                <a:chExt cx="657" cy="1831"/>
              </a:xfrm>
            </p:grpSpPr>
            <p:sp>
              <p:nvSpPr>
                <p:cNvPr id="99" name="Freeform 52"/>
                <p:cNvSpPr>
                  <a:spLocks/>
                </p:cNvSpPr>
                <p:nvPr/>
              </p:nvSpPr>
              <p:spPr bwMode="auto">
                <a:xfrm rot="709954">
                  <a:off x="984" y="1611"/>
                  <a:ext cx="428" cy="1737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6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87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1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92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1" name="TextBox 100"/>
          <p:cNvSpPr txBox="1"/>
          <p:nvPr/>
        </p:nvSpPr>
        <p:spPr>
          <a:xfrm>
            <a:off x="4929190" y="314324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8" grpId="0" animBg="1"/>
      <p:bldP spid="26" grpId="0" animBg="1"/>
      <p:bldP spid="27" grpId="0" animBg="1"/>
      <p:bldP spid="18" grpId="0" animBg="1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Овал 37"/>
          <p:cNvSpPr/>
          <p:nvPr/>
        </p:nvSpPr>
        <p:spPr>
          <a:xfrm>
            <a:off x="2000232" y="-285776"/>
            <a:ext cx="5357850" cy="507209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28596" y="1428736"/>
            <a:ext cx="5357850" cy="507209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572428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Построить высоту треугольника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857488" y="1214422"/>
            <a:ext cx="2643206" cy="2857520"/>
          </a:xfrm>
          <a:prstGeom prst="triangle">
            <a:avLst>
              <a:gd name="adj" fmla="val 72718"/>
            </a:avLst>
          </a:prstGeom>
          <a:solidFill>
            <a:schemeClr val="accent1">
              <a:alpha val="0"/>
            </a:schemeClr>
          </a:solidFill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14546" y="357187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78579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3570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500298" y="2928934"/>
            <a:ext cx="5786478" cy="150019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5000628" y="2143116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flipV="1">
            <a:off x="5608145" y="4655108"/>
            <a:ext cx="106863" cy="59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86050" y="2143116"/>
            <a:ext cx="5357850" cy="507209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2857488" y="2714620"/>
            <a:ext cx="4786346" cy="1357322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286645" y="278605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endCxn id="45" idx="4"/>
          </p:cNvCxnSpPr>
          <p:nvPr/>
        </p:nvCxnSpPr>
        <p:spPr>
          <a:xfrm flipV="1">
            <a:off x="2928926" y="3357562"/>
            <a:ext cx="2393173" cy="71438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286380" y="328612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78"/>
          <p:cNvGrpSpPr/>
          <p:nvPr/>
        </p:nvGrpSpPr>
        <p:grpSpPr>
          <a:xfrm rot="14228322">
            <a:off x="1030833" y="1916404"/>
            <a:ext cx="4556891" cy="5276005"/>
            <a:chOff x="1048367" y="3050759"/>
            <a:chExt cx="6083802" cy="4170186"/>
          </a:xfrm>
        </p:grpSpPr>
        <p:grpSp>
          <p:nvGrpSpPr>
            <p:cNvPr id="49" name="Group 46"/>
            <p:cNvGrpSpPr>
              <a:grpSpLocks/>
            </p:cNvGrpSpPr>
            <p:nvPr/>
          </p:nvGrpSpPr>
          <p:grpSpPr bwMode="auto">
            <a:xfrm rot="4739242">
              <a:off x="4619269" y="2048164"/>
              <a:ext cx="1511301" cy="3516316"/>
              <a:chOff x="4148" y="457"/>
              <a:chExt cx="952" cy="2215"/>
            </a:xfrm>
          </p:grpSpPr>
          <p:sp>
            <p:nvSpPr>
              <p:cNvPr id="58" name="Freeform 47"/>
              <p:cNvSpPr>
                <a:spLocks/>
              </p:cNvSpPr>
              <p:nvPr/>
            </p:nvSpPr>
            <p:spPr bwMode="auto">
              <a:xfrm rot="21050819" flipH="1">
                <a:off x="4148" y="624"/>
                <a:ext cx="854" cy="1905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48"/>
              <p:cNvSpPr>
                <a:spLocks/>
              </p:cNvSpPr>
              <p:nvPr/>
            </p:nvSpPr>
            <p:spPr bwMode="auto">
              <a:xfrm rot="21050819" flipH="1">
                <a:off x="4210" y="2279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49"/>
              <p:cNvSpPr>
                <a:spLocks/>
              </p:cNvSpPr>
              <p:nvPr/>
            </p:nvSpPr>
            <p:spPr bwMode="auto">
              <a:xfrm rot="21050819" flipH="1">
                <a:off x="4232" y="2525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 rot="21050819" flipH="1">
                <a:off x="4213" y="675"/>
                <a:ext cx="707" cy="1583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" name="Group 51"/>
              <p:cNvGrpSpPr>
                <a:grpSpLocks/>
              </p:cNvGrpSpPr>
              <p:nvPr/>
            </p:nvGrpSpPr>
            <p:grpSpPr bwMode="auto">
              <a:xfrm rot="110712" flipH="1">
                <a:off x="4657" y="457"/>
                <a:ext cx="443" cy="1804"/>
                <a:chOff x="1163" y="1316"/>
                <a:chExt cx="418" cy="1772"/>
              </a:xfrm>
            </p:grpSpPr>
            <p:sp>
              <p:nvSpPr>
                <p:cNvPr id="63" name="Freeform 52"/>
                <p:cNvSpPr>
                  <a:spLocks/>
                </p:cNvSpPr>
                <p:nvPr/>
              </p:nvSpPr>
              <p:spPr bwMode="auto">
                <a:xfrm rot="2029589">
                  <a:off x="1163" y="1316"/>
                  <a:ext cx="84" cy="1772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" name="Oval 53"/>
                <p:cNvSpPr>
                  <a:spLocks noChangeArrowheads="1"/>
                </p:cNvSpPr>
                <p:nvPr/>
              </p:nvSpPr>
              <p:spPr bwMode="auto">
                <a:xfrm>
                  <a:off x="1308" y="1416"/>
                  <a:ext cx="273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50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51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5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56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6" name="Группа 78"/>
          <p:cNvGrpSpPr/>
          <p:nvPr/>
        </p:nvGrpSpPr>
        <p:grpSpPr>
          <a:xfrm rot="14228322">
            <a:off x="2941028" y="-157314"/>
            <a:ext cx="5042179" cy="5886743"/>
            <a:chOff x="1048367" y="3050759"/>
            <a:chExt cx="6083802" cy="4170186"/>
          </a:xfrm>
        </p:grpSpPr>
        <p:grpSp>
          <p:nvGrpSpPr>
            <p:cNvPr id="67" name="Group 46"/>
            <p:cNvGrpSpPr>
              <a:grpSpLocks/>
            </p:cNvGrpSpPr>
            <p:nvPr/>
          </p:nvGrpSpPr>
          <p:grpSpPr bwMode="auto">
            <a:xfrm rot="4739242">
              <a:off x="4619267" y="2048162"/>
              <a:ext cx="1511301" cy="3516317"/>
              <a:chOff x="4148" y="457"/>
              <a:chExt cx="952" cy="2215"/>
            </a:xfrm>
          </p:grpSpPr>
          <p:sp>
            <p:nvSpPr>
              <p:cNvPr id="76" name="Freeform 47"/>
              <p:cNvSpPr>
                <a:spLocks/>
              </p:cNvSpPr>
              <p:nvPr/>
            </p:nvSpPr>
            <p:spPr bwMode="auto">
              <a:xfrm rot="21050819" flipH="1">
                <a:off x="4148" y="624"/>
                <a:ext cx="854" cy="1905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48"/>
              <p:cNvSpPr>
                <a:spLocks/>
              </p:cNvSpPr>
              <p:nvPr/>
            </p:nvSpPr>
            <p:spPr bwMode="auto">
              <a:xfrm rot="21050819" flipH="1">
                <a:off x="4210" y="2279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49"/>
              <p:cNvSpPr>
                <a:spLocks/>
              </p:cNvSpPr>
              <p:nvPr/>
            </p:nvSpPr>
            <p:spPr bwMode="auto">
              <a:xfrm rot="21050819" flipH="1">
                <a:off x="4232" y="2525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50"/>
              <p:cNvSpPr>
                <a:spLocks/>
              </p:cNvSpPr>
              <p:nvPr/>
            </p:nvSpPr>
            <p:spPr bwMode="auto">
              <a:xfrm rot="21050819" flipH="1">
                <a:off x="4213" y="675"/>
                <a:ext cx="707" cy="1583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0" name="Group 51"/>
              <p:cNvGrpSpPr>
                <a:grpSpLocks/>
              </p:cNvGrpSpPr>
              <p:nvPr/>
            </p:nvGrpSpPr>
            <p:grpSpPr bwMode="auto">
              <a:xfrm rot="110712" flipH="1">
                <a:off x="4657" y="457"/>
                <a:ext cx="443" cy="1804"/>
                <a:chOff x="1163" y="1316"/>
                <a:chExt cx="418" cy="1772"/>
              </a:xfrm>
            </p:grpSpPr>
            <p:sp>
              <p:nvSpPr>
                <p:cNvPr id="81" name="Freeform 52"/>
                <p:cNvSpPr>
                  <a:spLocks/>
                </p:cNvSpPr>
                <p:nvPr/>
              </p:nvSpPr>
              <p:spPr bwMode="auto">
                <a:xfrm rot="2029589">
                  <a:off x="1163" y="1316"/>
                  <a:ext cx="84" cy="1772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" name="Oval 53"/>
                <p:cNvSpPr>
                  <a:spLocks noChangeArrowheads="1"/>
                </p:cNvSpPr>
                <p:nvPr/>
              </p:nvSpPr>
              <p:spPr bwMode="auto">
                <a:xfrm>
                  <a:off x="1308" y="1416"/>
                  <a:ext cx="273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8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69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3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74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3" name="Группа 78"/>
          <p:cNvGrpSpPr/>
          <p:nvPr/>
        </p:nvGrpSpPr>
        <p:grpSpPr>
          <a:xfrm rot="14804752">
            <a:off x="3464507" y="2320911"/>
            <a:ext cx="5042179" cy="5886743"/>
            <a:chOff x="1048367" y="3050759"/>
            <a:chExt cx="6083802" cy="4170186"/>
          </a:xfrm>
        </p:grpSpPr>
        <p:grpSp>
          <p:nvGrpSpPr>
            <p:cNvPr id="84" name="Group 46"/>
            <p:cNvGrpSpPr>
              <a:grpSpLocks/>
            </p:cNvGrpSpPr>
            <p:nvPr/>
          </p:nvGrpSpPr>
          <p:grpSpPr bwMode="auto">
            <a:xfrm rot="4739242">
              <a:off x="4619265" y="2048160"/>
              <a:ext cx="1511301" cy="3516317"/>
              <a:chOff x="4148" y="457"/>
              <a:chExt cx="952" cy="2215"/>
            </a:xfrm>
          </p:grpSpPr>
          <p:sp>
            <p:nvSpPr>
              <p:cNvPr id="93" name="Freeform 47"/>
              <p:cNvSpPr>
                <a:spLocks/>
              </p:cNvSpPr>
              <p:nvPr/>
            </p:nvSpPr>
            <p:spPr bwMode="auto">
              <a:xfrm rot="21050819" flipH="1">
                <a:off x="4148" y="624"/>
                <a:ext cx="854" cy="1905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48"/>
              <p:cNvSpPr>
                <a:spLocks/>
              </p:cNvSpPr>
              <p:nvPr/>
            </p:nvSpPr>
            <p:spPr bwMode="auto">
              <a:xfrm rot="21050819" flipH="1">
                <a:off x="4210" y="2279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49"/>
              <p:cNvSpPr>
                <a:spLocks/>
              </p:cNvSpPr>
              <p:nvPr/>
            </p:nvSpPr>
            <p:spPr bwMode="auto">
              <a:xfrm rot="21050819" flipH="1">
                <a:off x="4232" y="2525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50"/>
              <p:cNvSpPr>
                <a:spLocks/>
              </p:cNvSpPr>
              <p:nvPr/>
            </p:nvSpPr>
            <p:spPr bwMode="auto">
              <a:xfrm rot="21050819" flipH="1">
                <a:off x="4213" y="675"/>
                <a:ext cx="707" cy="1583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7" name="Group 51"/>
              <p:cNvGrpSpPr>
                <a:grpSpLocks/>
              </p:cNvGrpSpPr>
              <p:nvPr/>
            </p:nvGrpSpPr>
            <p:grpSpPr bwMode="auto">
              <a:xfrm rot="110712" flipH="1">
                <a:off x="4657" y="457"/>
                <a:ext cx="443" cy="1804"/>
                <a:chOff x="1163" y="1316"/>
                <a:chExt cx="418" cy="1772"/>
              </a:xfrm>
            </p:grpSpPr>
            <p:sp>
              <p:nvSpPr>
                <p:cNvPr id="98" name="Freeform 52"/>
                <p:cNvSpPr>
                  <a:spLocks/>
                </p:cNvSpPr>
                <p:nvPr/>
              </p:nvSpPr>
              <p:spPr bwMode="auto">
                <a:xfrm rot="2029589">
                  <a:off x="1163" y="1316"/>
                  <a:ext cx="84" cy="1772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" name="Oval 53"/>
                <p:cNvSpPr>
                  <a:spLocks noChangeArrowheads="1"/>
                </p:cNvSpPr>
                <p:nvPr/>
              </p:nvSpPr>
              <p:spPr bwMode="auto">
                <a:xfrm>
                  <a:off x="1308" y="1416"/>
                  <a:ext cx="273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5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86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0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91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0" name="TextBox 99"/>
          <p:cNvSpPr txBox="1"/>
          <p:nvPr/>
        </p:nvSpPr>
        <p:spPr>
          <a:xfrm>
            <a:off x="5357818" y="27146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3" grpId="0" animBg="1"/>
      <p:bldP spid="36" grpId="0" animBg="1"/>
      <p:bldP spid="37" grpId="0" animBg="1"/>
      <p:bldP spid="39" grpId="0" animBg="1"/>
      <p:bldP spid="43" grpId="0" animBg="1"/>
      <p:bldP spid="100" grpId="0"/>
    </p:bld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242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Задачи на  построение</vt:lpstr>
      <vt:lpstr>Слайд 2</vt:lpstr>
      <vt:lpstr>Слайд 3</vt:lpstr>
      <vt:lpstr>Докажите равенство треугольников</vt:lpstr>
      <vt:lpstr>Докажите равенство треугольников</vt:lpstr>
      <vt:lpstr>Докажите равенство треугольников</vt:lpstr>
      <vt:lpstr>Построить медиану треугольника</vt:lpstr>
      <vt:lpstr>Построить биссектрису треугольника</vt:lpstr>
      <vt:lpstr>Построить высоту треугольника</vt:lpstr>
      <vt:lpstr>Вставьте пропущенные слова</vt:lpstr>
      <vt:lpstr>Вставьте пропущенные слова</vt:lpstr>
      <vt:lpstr>Вставьте пропущенные слова</vt:lpstr>
      <vt:lpstr>Вставьте пропущенные слова</vt:lpstr>
      <vt:lpstr>Проверь себя</vt:lpstr>
      <vt:lpstr>Проверь себя</vt:lpstr>
      <vt:lpstr>Вставьте пропущенные слова</vt:lpstr>
      <vt:lpstr>Вставьте пропущенные слова</vt:lpstr>
      <vt:lpstr>Самостоятельная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2014-12-01T12:57:19Z</dcterms:created>
  <dcterms:modified xsi:type="dcterms:W3CDTF">2014-12-11T15:45:01Z</dcterms:modified>
</cp:coreProperties>
</file>