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7" r:id="rId8"/>
    <p:sldId id="260" r:id="rId9"/>
    <p:sldId id="264" r:id="rId10"/>
    <p:sldId id="261" r:id="rId11"/>
    <p:sldId id="265" r:id="rId12"/>
    <p:sldId id="266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uroki.net/filecom.php?fileid=98658426" TargetMode="External"/><Relationship Id="rId2" Type="http://schemas.openxmlformats.org/officeDocument/2006/relationships/hyperlink" Target="http://nsportal.ru/sites/default/files/2013/08/29/ponyatieobrabotannaya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admin\Downloads\ponyatieobrabotannaya%20(1).ppt" TargetMode="External"/><Relationship Id="rId4" Type="http://schemas.openxmlformats.org/officeDocument/2006/relationships/hyperlink" Target="http://festival.1september.ru/articles/64036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229200"/>
            <a:ext cx="3920149" cy="13730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 информатики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СОШ № 9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г.Усть-Илимска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Добрынина Светлана Геннадьевна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КАК ФОРМА МЫШЛЕНИЯ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3800" dirty="0"/>
              <a:t>Формирование понятий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4040"/>
          </a:xfrm>
        </p:spPr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Сравнение</a:t>
            </a:r>
            <a:r>
              <a:rPr lang="ru-RU" dirty="0" smtClean="0"/>
              <a:t> – </a:t>
            </a:r>
            <a:r>
              <a:rPr lang="ru-RU" dirty="0"/>
              <a:t>мысленное установление сходства или различия объектов по существенным или несущественным признакам.</a:t>
            </a:r>
          </a:p>
          <a:p>
            <a:endParaRPr lang="ru-RU" dirty="0"/>
          </a:p>
        </p:txBody>
      </p:sp>
      <p:pic>
        <p:nvPicPr>
          <p:cNvPr id="4" name="Picture 4" descr="falcon9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6858">
            <a:off x="1036639" y="3894096"/>
            <a:ext cx="3124200" cy="234315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284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9647">
            <a:off x="5250634" y="3958390"/>
            <a:ext cx="2951163" cy="2214563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66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Формирование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4896544" cy="49700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3200" b="1" dirty="0">
                <a:solidFill>
                  <a:srgbClr val="FF0000"/>
                </a:solidFill>
              </a:rPr>
              <a:t>Абстрагирование </a:t>
            </a:r>
            <a:r>
              <a:rPr lang="ru-RU" dirty="0" smtClean="0"/>
              <a:t>- мысленное </a:t>
            </a:r>
            <a:r>
              <a:rPr lang="ru-RU" dirty="0"/>
              <a:t>выделение одних признаков объекта и отвлечение от других. </a:t>
            </a:r>
          </a:p>
          <a:p>
            <a:pPr marL="0" indent="0">
              <a:buFontTx/>
              <a:buNone/>
            </a:pPr>
            <a:r>
              <a:rPr lang="ru-RU" dirty="0"/>
              <a:t>Чаще всего выделяем существенные признаки и отвлекаемся от несущественных.</a:t>
            </a:r>
          </a:p>
          <a:p>
            <a:endParaRPr lang="ru-RU" dirty="0"/>
          </a:p>
        </p:txBody>
      </p:sp>
      <p:pic>
        <p:nvPicPr>
          <p:cNvPr id="4" name="Picture 7" descr="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7"/>
            <a:ext cx="3995936" cy="5805264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37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/>
          <a:lstStyle/>
          <a:p>
            <a:r>
              <a:rPr lang="ru-RU" sz="4000" dirty="0"/>
              <a:t>Формирование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3200" b="1" dirty="0">
                <a:solidFill>
                  <a:srgbClr val="FF0000"/>
                </a:solidFill>
              </a:rPr>
              <a:t>Обобщение</a:t>
            </a:r>
            <a:r>
              <a:rPr lang="ru-RU" dirty="0" smtClean="0"/>
              <a:t> – мысленное объединение </a:t>
            </a:r>
            <a:r>
              <a:rPr lang="ru-RU" dirty="0"/>
              <a:t>однородных объектов.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dirty="0"/>
              <a:t>Совокупность объектов, выделенных по какому-либо признаку, называют классом.</a:t>
            </a:r>
          </a:p>
          <a:p>
            <a:endParaRPr lang="ru-RU" dirty="0"/>
          </a:p>
        </p:txBody>
      </p:sp>
      <p:pic>
        <p:nvPicPr>
          <p:cNvPr id="4" name="Picture 13" descr="pg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86" y="3789040"/>
            <a:ext cx="4303545" cy="2966659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IMG_1466-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3519768"/>
            <a:ext cx="3983929" cy="2989321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9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Систематизация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Сформулируйте определение понятия</a:t>
            </a:r>
          </a:p>
          <a:p>
            <a:r>
              <a:rPr lang="ru-RU" dirty="0" smtClean="0"/>
              <a:t>Что мы относим к содержанию понятия?</a:t>
            </a:r>
          </a:p>
          <a:p>
            <a:r>
              <a:rPr lang="ru-RU" dirty="0" smtClean="0"/>
              <a:t>Что мы относим к объему понятия?</a:t>
            </a:r>
          </a:p>
          <a:p>
            <a:r>
              <a:rPr lang="ru-RU" dirty="0" smtClean="0"/>
              <a:t>Перечислите какие формы формирования понятий существуют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30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Босова</a:t>
            </a:r>
            <a:r>
              <a:rPr lang="ru-RU" dirty="0" smtClean="0"/>
              <a:t> Л. Информатика 6 класс</a:t>
            </a:r>
          </a:p>
          <a:p>
            <a:r>
              <a:rPr lang="ru-RU" dirty="0" smtClean="0"/>
              <a:t>Методика преподавания информатики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nsportal.ru/sites/default/files/2013/08/29/ponyatieobrabotannaya.ppt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videouroki.net/filecom.php?fileid=98658426</a:t>
            </a:r>
            <a:endParaRPr lang="ru-RU" dirty="0" smtClean="0"/>
          </a:p>
          <a:p>
            <a:r>
              <a:rPr lang="en-US" dirty="0">
                <a:hlinkClick r:id="rId4"/>
              </a:rPr>
              <a:t>http://festival.1september.ru/articles/640362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 action="ppaction://hlinkpres?slideindex=1&amp;slidetitle="/>
              </a:rPr>
              <a:t>file:///C:/Users/admin/Downloads/ponyatieobrabotannaya%20(1).</a:t>
            </a:r>
            <a:r>
              <a:rPr lang="en-US" dirty="0" smtClean="0">
                <a:hlinkClick r:id="rId5" action="ppaction://hlinkpres?slideindex=1&amp;slidetitle="/>
              </a:rPr>
              <a:t>ppt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86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453" y="3904481"/>
            <a:ext cx="5438775" cy="2953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r>
              <a:rPr lang="ru-RU" dirty="0" smtClean="0"/>
              <a:t>Что такое понятие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6088"/>
          </a:xfrm>
        </p:spPr>
        <p:txBody>
          <a:bodyPr/>
          <a:lstStyle/>
          <a:p>
            <a:r>
              <a:rPr lang="ru-RU" dirty="0" smtClean="0"/>
              <a:t>Встреча с любым объектом оставляет в памяти человека его образ и формирует </a:t>
            </a:r>
            <a:r>
              <a:rPr lang="ru-RU" b="1" dirty="0" smtClean="0">
                <a:solidFill>
                  <a:srgbClr val="FF0000"/>
                </a:solidFill>
              </a:rPr>
              <a:t>понятие</a:t>
            </a:r>
            <a:r>
              <a:rPr lang="ru-RU" dirty="0" smtClean="0"/>
              <a:t> о нём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5589" y="2245283"/>
            <a:ext cx="3605184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Реальный мир </a:t>
            </a:r>
          </a:p>
          <a:p>
            <a:pPr algn="ctr"/>
            <a:r>
              <a:rPr lang="ru-RU" sz="2400" dirty="0" smtClean="0"/>
              <a:t>(мир объектов)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5174909" y="2132856"/>
            <a:ext cx="3717569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Виртуальный мир</a:t>
            </a:r>
          </a:p>
          <a:p>
            <a:pPr algn="ctr"/>
            <a:r>
              <a:rPr lang="ru-RU" sz="2400" dirty="0" smtClean="0"/>
              <a:t>(мир понятий)</a:t>
            </a:r>
            <a:endParaRPr lang="ru-RU" sz="24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950773" y="3055373"/>
            <a:ext cx="1224136" cy="4680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75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Понятиями пользуемся, когда думаем</a:t>
            </a:r>
            <a:r>
              <a:rPr lang="ru-RU" b="1" dirty="0">
                <a:solidFill>
                  <a:srgbClr val="990000"/>
                </a:solidFill>
                <a:latin typeface="Arial" charset="0"/>
              </a:rPr>
              <a:t/>
            </a:r>
            <a:br>
              <a:rPr lang="ru-RU" b="1" dirty="0">
                <a:solidFill>
                  <a:srgbClr val="9900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ru-RU" sz="4800" b="1" dirty="0">
                <a:solidFill>
                  <a:srgbClr val="990033"/>
                </a:solidFill>
                <a:latin typeface="Comic Sans MS" pitchFamily="66" charset="0"/>
              </a:rPr>
              <a:t>Понятие</a:t>
            </a:r>
            <a:r>
              <a:rPr lang="ru-RU" sz="3600" b="1" dirty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ru-RU" sz="3200" dirty="0">
                <a:solidFill>
                  <a:srgbClr val="000099"/>
                </a:solidFill>
                <a:latin typeface="Arial" charset="0"/>
              </a:rPr>
              <a:t>отражает совокупность существенных </a:t>
            </a:r>
            <a:r>
              <a:rPr lang="ru-RU" sz="3200" b="1" i="1" dirty="0">
                <a:solidFill>
                  <a:srgbClr val="990000"/>
                </a:solidFill>
                <a:latin typeface="Arial" charset="0"/>
              </a:rPr>
              <a:t>признаков</a:t>
            </a:r>
            <a:r>
              <a:rPr lang="ru-RU" sz="3200" dirty="0">
                <a:solidFill>
                  <a:srgbClr val="000099"/>
                </a:solidFill>
                <a:latin typeface="Arial" charset="0"/>
              </a:rPr>
              <a:t> объекта или нескольких объектов</a:t>
            </a:r>
            <a:r>
              <a:rPr lang="ru-RU" sz="3200" dirty="0" smtClean="0">
                <a:solidFill>
                  <a:srgbClr val="000099"/>
                </a:solidFill>
                <a:latin typeface="Arial" charset="0"/>
              </a:rPr>
              <a:t>.</a:t>
            </a:r>
          </a:p>
          <a:p>
            <a:pPr marL="64008" indent="0">
              <a:spcBef>
                <a:spcPct val="50000"/>
              </a:spcBef>
              <a:buNone/>
            </a:pPr>
            <a:r>
              <a:rPr lang="ru-RU" sz="3200" dirty="0" smtClean="0">
                <a:solidFill>
                  <a:srgbClr val="000099"/>
                </a:solidFill>
                <a:latin typeface="Arial" charset="0"/>
              </a:rPr>
              <a:t>Пример: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3200" dirty="0">
                <a:solidFill>
                  <a:srgbClr val="000099"/>
                </a:solidFill>
                <a:latin typeface="Arial" charset="0"/>
              </a:rPr>
              <a:t>Звуковая информация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dirty="0">
                <a:solidFill>
                  <a:srgbClr val="000099"/>
                </a:solidFill>
                <a:latin typeface="Arial" charset="0"/>
              </a:rPr>
              <a:t>Двоичное кодирование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dirty="0">
                <a:solidFill>
                  <a:srgbClr val="000099"/>
                </a:solidFill>
                <a:latin typeface="Arial" charset="0"/>
              </a:rPr>
              <a:t>Персональный компьютер</a:t>
            </a:r>
          </a:p>
          <a:p>
            <a:pPr>
              <a:spcBef>
                <a:spcPct val="50000"/>
              </a:spcBef>
            </a:pPr>
            <a:endParaRPr lang="ru-RU" sz="32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3200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0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14040"/>
          </a:xfrm>
        </p:spPr>
        <p:txBody>
          <a:bodyPr>
            <a:normAutofit/>
          </a:bodyPr>
          <a:lstStyle/>
          <a:p>
            <a:r>
              <a:rPr lang="ru-RU" dirty="0" smtClean="0"/>
              <a:t>Моря есть - плавать нельзя, дороги есть – ездить нельзя, земля есть – пахать нельзя.</a:t>
            </a:r>
          </a:p>
          <a:p>
            <a:r>
              <a:rPr lang="ru-RU" dirty="0" smtClean="0"/>
              <a:t>На что не взглянет этот глаз – всё на картинки передаст.</a:t>
            </a:r>
          </a:p>
          <a:p>
            <a:r>
              <a:rPr lang="ru-RU" dirty="0" smtClean="0"/>
              <a:t>Без языка живёт, не ест и не пьёт, а говорит и поёт.</a:t>
            </a:r>
          </a:p>
          <a:p>
            <a:pPr marL="64008" indent="0"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Понятие</a:t>
            </a:r>
            <a:r>
              <a:rPr lang="ru-RU" dirty="0" smtClean="0"/>
              <a:t> – это форма мышления, в которой отражается совокупность существенных признаков отдельных объектов или класса однородных объектов.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20093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 данным таблицы сформулируйте, что мы называем содержанием,  что объемом понятия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075504"/>
              </p:ext>
            </p:extLst>
          </p:nvPr>
        </p:nvGraphicFramePr>
        <p:xfrm>
          <a:off x="457200" y="23495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понятия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понятия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Носитель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Материальный объект</a:t>
                      </a:r>
                    </a:p>
                    <a:p>
                      <a:r>
                        <a:rPr lang="ru-RU" dirty="0" smtClean="0"/>
                        <a:t>Содержит данные</a:t>
                      </a:r>
                    </a:p>
                    <a:p>
                      <a:r>
                        <a:rPr lang="ru-RU" dirty="0" smtClean="0"/>
                        <a:t>Служит для хранения и передачи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Бумага</a:t>
                      </a:r>
                    </a:p>
                    <a:p>
                      <a:r>
                        <a:rPr lang="ru-RU" dirty="0" smtClean="0"/>
                        <a:t>Камень</a:t>
                      </a:r>
                    </a:p>
                    <a:p>
                      <a:r>
                        <a:rPr lang="ru-RU" dirty="0" smtClean="0"/>
                        <a:t>Береста</a:t>
                      </a:r>
                    </a:p>
                    <a:p>
                      <a:r>
                        <a:rPr lang="ru-RU" dirty="0" smtClean="0"/>
                        <a:t>Папирус</a:t>
                      </a:r>
                    </a:p>
                    <a:p>
                      <a:r>
                        <a:rPr lang="ru-RU" dirty="0" smtClean="0"/>
                        <a:t>Диск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Средство</a:t>
                      </a:r>
                      <a:r>
                        <a:rPr lang="ru-RU" baseline="0" dirty="0" smtClean="0"/>
                        <a:t> передвижения</a:t>
                      </a:r>
                    </a:p>
                    <a:p>
                      <a:r>
                        <a:rPr lang="ru-RU" baseline="0" dirty="0" smtClean="0"/>
                        <a:t>Имеет двигатель</a:t>
                      </a:r>
                    </a:p>
                    <a:p>
                      <a:r>
                        <a:rPr lang="ru-RU" baseline="0" dirty="0" smtClean="0"/>
                        <a:t>Перевозит людей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Автобус</a:t>
                      </a:r>
                    </a:p>
                    <a:p>
                      <a:r>
                        <a:rPr lang="ru-RU" dirty="0" smtClean="0"/>
                        <a:t>Машина</a:t>
                      </a:r>
                    </a:p>
                    <a:p>
                      <a:r>
                        <a:rPr lang="ru-RU" dirty="0" smtClean="0"/>
                        <a:t>Троллейбус</a:t>
                      </a:r>
                    </a:p>
                    <a:p>
                      <a:r>
                        <a:rPr lang="ru-RU" dirty="0" smtClean="0"/>
                        <a:t>Трамвай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3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ru-RU" u="sng" dirty="0" smtClean="0"/>
              <a:t>По содержанию определите понятие:</a:t>
            </a:r>
          </a:p>
          <a:p>
            <a:r>
              <a:rPr lang="ru-RU" dirty="0" smtClean="0"/>
              <a:t>Устройства, переводящие информацию из формы понятной человеку в форму, понятную компьютеру.</a:t>
            </a:r>
          </a:p>
          <a:p>
            <a:r>
              <a:rPr lang="ru-RU" dirty="0" smtClean="0"/>
              <a:t>Основное устройство компьютера, предназначенное для вывода информации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76672"/>
            <a:ext cx="56166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Понятие характеризуется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1772816"/>
            <a:ext cx="42484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Содержанием</a:t>
            </a:r>
          </a:p>
          <a:p>
            <a:pPr algn="ctr"/>
            <a:r>
              <a:rPr lang="ru-RU" sz="2000" dirty="0" smtClean="0"/>
              <a:t>(все существенные признаки объекта или класса объектов)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93673" y="1772816"/>
            <a:ext cx="4098807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Объёмом </a:t>
            </a:r>
            <a:endParaRPr lang="ru-RU" sz="3200" dirty="0" smtClean="0"/>
          </a:p>
          <a:p>
            <a:pPr algn="ctr"/>
            <a:r>
              <a:rPr lang="ru-RU" dirty="0" smtClean="0"/>
              <a:t>(множество объектов, отвечающих данным признакам)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483768" y="1412776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412776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47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Понятия выделяют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869054"/>
            <a:ext cx="3960440" cy="1199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ru-RU" sz="3200" dirty="0" smtClean="0"/>
              <a:t>Единичные </a:t>
            </a:r>
          </a:p>
          <a:p>
            <a:pPr algn="ctr"/>
            <a:r>
              <a:rPr lang="ru-RU" dirty="0" smtClean="0"/>
              <a:t>(характеризуют конкретный объект)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844824"/>
            <a:ext cx="40324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Общие</a:t>
            </a:r>
          </a:p>
          <a:p>
            <a:pPr algn="ctr"/>
            <a:r>
              <a:rPr lang="ru-RU" dirty="0" smtClean="0"/>
              <a:t>(характеризуют множество однородных объектов)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74639" y="1484784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44208" y="1461565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883" y="342900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solidFill>
                  <a:schemeClr val="tx2"/>
                </a:solidFill>
              </a:rPr>
              <a:t>Распределите понятия</a:t>
            </a:r>
            <a:r>
              <a:rPr lang="ru-RU" sz="2400" u="sng" dirty="0" smtClean="0">
                <a:solidFill>
                  <a:schemeClr val="tx2"/>
                </a:solidFill>
              </a:rPr>
              <a:t>: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Город, столица России, машина, А.С. Пушкин, дикие животные, Агния </a:t>
            </a:r>
            <a:r>
              <a:rPr lang="ru-RU" sz="2400" dirty="0" err="1">
                <a:solidFill>
                  <a:schemeClr val="tx2"/>
                </a:solidFill>
              </a:rPr>
              <a:t>Б</a:t>
            </a:r>
            <a:r>
              <a:rPr lang="ru-RU" sz="2400" dirty="0" err="1" smtClean="0">
                <a:solidFill>
                  <a:schemeClr val="tx2"/>
                </a:solidFill>
              </a:rPr>
              <a:t>арто</a:t>
            </a:r>
            <a:r>
              <a:rPr lang="ru-RU" sz="2400" dirty="0" smtClean="0">
                <a:solidFill>
                  <a:schemeClr val="tx2"/>
                </a:solidFill>
              </a:rPr>
              <a:t>, поэт,  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5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rgbClr val="000099"/>
                </a:solidFill>
                <a:latin typeface="Arial" charset="0"/>
              </a:rPr>
              <a:t>Понятия выражаются </a:t>
            </a:r>
            <a:r>
              <a:rPr lang="ru-RU" sz="4400" b="1" dirty="0">
                <a:solidFill>
                  <a:srgbClr val="990033"/>
                </a:solidFill>
                <a:latin typeface="Arial" charset="0"/>
              </a:rPr>
              <a:t>словами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623191"/>
              </p:ext>
            </p:extLst>
          </p:nvPr>
        </p:nvGraphicFramePr>
        <p:xfrm>
          <a:off x="13142" y="4293097"/>
          <a:ext cx="4558858" cy="2531577"/>
        </p:xfrm>
        <a:graphic>
          <a:graphicData uri="http://schemas.openxmlformats.org/drawingml/2006/table">
            <a:tbl>
              <a:tblPr/>
              <a:tblGrid>
                <a:gridCol w="2326610"/>
                <a:gridCol w="2232248"/>
              </a:tblGrid>
              <a:tr h="253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Множество</a:t>
                      </a:r>
                    </a:p>
                  </a:txBody>
                  <a:tcPr marL="288000" marR="90000" marT="46800" marB="4680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4CB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4CBC"/>
                          </a:solidFill>
                          <a:effectLst/>
                          <a:latin typeface="Arial" charset="0"/>
                        </a:rPr>
                        <a:t>Масса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4CBC"/>
                          </a:solidFill>
                          <a:effectLst/>
                          <a:latin typeface="Arial" charset="0"/>
                        </a:rPr>
                        <a:t>Уйма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4CBC"/>
                          </a:solidFill>
                          <a:effectLst/>
                          <a:latin typeface="Arial" charset="0"/>
                        </a:rPr>
                        <a:t>Бездна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4CBC"/>
                          </a:solidFill>
                          <a:effectLst/>
                          <a:latin typeface="Arial" charset="0"/>
                        </a:rPr>
                        <a:t>Тьма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4CBC"/>
                          </a:solidFill>
                          <a:effectLst/>
                          <a:latin typeface="Arial" charset="0"/>
                        </a:rPr>
                        <a:t>Пропасть</a:t>
                      </a:r>
                    </a:p>
                  </a:txBody>
                  <a:tcPr marL="432000" marR="18000" marT="46800" marB="46800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6070" y="2220594"/>
            <a:ext cx="3340745" cy="732909"/>
          </a:xfrm>
          <a:prstGeom prst="rect">
            <a:avLst/>
          </a:prstGeom>
          <a:gradFill rotWithShape="1">
            <a:gsLst>
              <a:gs pos="0">
                <a:srgbClr val="990033"/>
              </a:gs>
              <a:gs pos="43000">
                <a:schemeClr val="tx1">
                  <a:lumMod val="75000"/>
                </a:schemeClr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>
                <a:solidFill>
                  <a:srgbClr val="990033"/>
                </a:solidFill>
                <a:latin typeface="Comic Sans MS" pitchFamily="66" charset="0"/>
              </a:rPr>
              <a:t>Синонимы</a:t>
            </a:r>
          </a:p>
        </p:txBody>
      </p:sp>
      <p:sp>
        <p:nvSpPr>
          <p:cNvPr id="7" name="Rectangl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968043" y="2220594"/>
            <a:ext cx="3603023" cy="732909"/>
          </a:xfrm>
          <a:prstGeom prst="rect">
            <a:avLst/>
          </a:prstGeom>
          <a:gradFill rotWithShape="1">
            <a:gsLst>
              <a:gs pos="0">
                <a:srgbClr val="990033"/>
              </a:gs>
              <a:gs pos="43000">
                <a:schemeClr val="tx1">
                  <a:lumMod val="75000"/>
                </a:schemeClr>
              </a:gs>
              <a:gs pos="100000">
                <a:srgbClr val="9900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dirty="0" smtClean="0">
                <a:solidFill>
                  <a:srgbClr val="990033"/>
                </a:solidFill>
                <a:latin typeface="Comic Sans MS" pitchFamily="66" charset="0"/>
              </a:rPr>
              <a:t>Омонимы</a:t>
            </a:r>
            <a:endParaRPr lang="ru-RU" sz="4400" b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748143">
            <a:off x="3164706" y="1100602"/>
            <a:ext cx="270814" cy="1276005"/>
          </a:xfrm>
          <a:prstGeom prst="downArrow">
            <a:avLst>
              <a:gd name="adj1" fmla="val 50000"/>
              <a:gd name="adj2" fmla="val 52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978848">
            <a:off x="6050237" y="1100601"/>
            <a:ext cx="307411" cy="1276005"/>
          </a:xfrm>
          <a:prstGeom prst="downArrow">
            <a:avLst>
              <a:gd name="adj1" fmla="val 50000"/>
              <a:gd name="adj2" fmla="val 52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6070" y="2953503"/>
            <a:ext cx="3078022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000099"/>
                </a:solidFill>
                <a:latin typeface="Arial" charset="0"/>
              </a:rPr>
              <a:t>Одно понятие – </a:t>
            </a:r>
            <a:endParaRPr lang="ru-RU" sz="2800" dirty="0" smtClean="0">
              <a:solidFill>
                <a:srgbClr val="000099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000099"/>
                </a:solidFill>
                <a:latin typeface="Arial" charset="0"/>
              </a:rPr>
              <a:t>различные слова</a:t>
            </a:r>
            <a:endParaRPr lang="ru-RU" sz="2800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32543" y="2932721"/>
            <a:ext cx="41070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800" dirty="0">
                <a:solidFill>
                  <a:srgbClr val="000099"/>
                </a:solidFill>
                <a:latin typeface="Arial" charset="0"/>
              </a:rPr>
              <a:t>Различные понятия </a:t>
            </a:r>
            <a:r>
              <a:rPr lang="ru-RU" sz="2800" dirty="0" smtClean="0">
                <a:solidFill>
                  <a:srgbClr val="000099"/>
                </a:solidFill>
                <a:latin typeface="Arial" charset="0"/>
              </a:rPr>
              <a:t>–</a:t>
            </a:r>
          </a:p>
          <a:p>
            <a:pPr algn="r">
              <a:spcBef>
                <a:spcPct val="50000"/>
              </a:spcBef>
            </a:pPr>
            <a:r>
              <a:rPr lang="ru-RU" sz="28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ru-RU" sz="2800" dirty="0">
                <a:solidFill>
                  <a:srgbClr val="000099"/>
                </a:solidFill>
                <a:latin typeface="Arial" charset="0"/>
              </a:rPr>
              <a:t>одинаковые слова</a:t>
            </a:r>
          </a:p>
        </p:txBody>
      </p:sp>
      <p:pic>
        <p:nvPicPr>
          <p:cNvPr id="13" name="Picture 1030" descr="300px-Leaf_1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0397">
            <a:off x="5124820" y="4306342"/>
            <a:ext cx="795337" cy="596900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31" descr="jadr0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84319"/>
            <a:ext cx="554832" cy="750094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030753" y="4380052"/>
            <a:ext cx="1540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лист</a:t>
            </a:r>
            <a:endParaRPr lang="ru-RU" sz="3200" b="1" dirty="0"/>
          </a:p>
        </p:txBody>
      </p:sp>
      <p:pic>
        <p:nvPicPr>
          <p:cNvPr id="18" name="Picture 1034" descr="kluch1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7055">
            <a:off x="4907622" y="5489013"/>
            <a:ext cx="674019" cy="951807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35" descr="Impossible%20Figur%20Nota0galle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9117">
            <a:off x="5661868" y="5424053"/>
            <a:ext cx="560336" cy="784113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36" descr="a367d7bd68befc5b24bc1fcbda712f6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2970" flipH="1">
            <a:off x="6005986" y="5859366"/>
            <a:ext cx="900502" cy="801603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236296" y="578586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ключ</a:t>
            </a:r>
          </a:p>
        </p:txBody>
      </p:sp>
    </p:spTree>
    <p:extLst>
      <p:ext uri="{BB962C8B-B14F-4D97-AF65-F5344CB8AC3E}">
        <p14:creationId xmlns:p14="http://schemas.microsoft.com/office/powerpoint/2010/main" val="12418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453" y="980728"/>
            <a:ext cx="6491064" cy="5436096"/>
          </a:xfrm>
        </p:spPr>
        <p:txBody>
          <a:bodyPr/>
          <a:lstStyle/>
          <a:p>
            <a:pPr marL="64008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Анализ</a:t>
            </a:r>
            <a:r>
              <a:rPr lang="ru-RU" dirty="0" smtClean="0"/>
              <a:t> – мысленное разделение </a:t>
            </a:r>
            <a:r>
              <a:rPr lang="ru-RU" dirty="0"/>
              <a:t>объекта на составные части или выделение признаков объекта.</a:t>
            </a:r>
          </a:p>
          <a:p>
            <a:endParaRPr lang="ru-RU" dirty="0"/>
          </a:p>
        </p:txBody>
      </p:sp>
      <p:pic>
        <p:nvPicPr>
          <p:cNvPr id="4" name="Picture 1028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37" y="878233"/>
            <a:ext cx="2134135" cy="2838799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429000"/>
            <a:ext cx="565212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Синтез</a:t>
            </a:r>
            <a:r>
              <a:rPr lang="ru-RU" dirty="0" smtClean="0"/>
              <a:t> – </a:t>
            </a:r>
            <a:r>
              <a:rPr lang="ru-RU" sz="3000" dirty="0"/>
              <a:t>мысленное соединение в единое целое частей объекта или его признаков, полученных в процессе анализа.</a:t>
            </a:r>
          </a:p>
        </p:txBody>
      </p:sp>
      <p:pic>
        <p:nvPicPr>
          <p:cNvPr id="8" name="Picture 6" descr="береза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038" y="3809390"/>
            <a:ext cx="2286832" cy="3048610"/>
          </a:xfrm>
          <a:prstGeom prst="rect">
            <a:avLst/>
          </a:prstGeom>
          <a:noFill/>
          <a:effectLst>
            <a:outerShdw dist="107763" dir="81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77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592</TotalTime>
  <Words>436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Аптека</vt:lpstr>
      <vt:lpstr>ПОНЯТИЕ КАК ФОРМА МЫШЛЕНИЯ </vt:lpstr>
      <vt:lpstr>Что такое понятие</vt:lpstr>
      <vt:lpstr>Понятиями пользуемся, когда думаем </vt:lpstr>
      <vt:lpstr>Отгадайте загадки</vt:lpstr>
      <vt:lpstr>По данным таблицы сформулируйте, что мы называем содержанием,  что объемом понятия</vt:lpstr>
      <vt:lpstr>Презентация PowerPoint</vt:lpstr>
      <vt:lpstr>Понятия выделяют</vt:lpstr>
      <vt:lpstr>Понятия выражаются словами</vt:lpstr>
      <vt:lpstr>Формирование понятий</vt:lpstr>
      <vt:lpstr>Формирование понятий</vt:lpstr>
      <vt:lpstr>Формирование понятий</vt:lpstr>
      <vt:lpstr>Формирование понятий</vt:lpstr>
      <vt:lpstr>Систематизация знаний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КАК ФОРМА МЫШЛЕНИЯ </dc:title>
  <dc:creator>admin</dc:creator>
  <cp:lastModifiedBy>admin</cp:lastModifiedBy>
  <cp:revision>27</cp:revision>
  <dcterms:created xsi:type="dcterms:W3CDTF">2014-12-14T08:31:14Z</dcterms:created>
  <dcterms:modified xsi:type="dcterms:W3CDTF">2014-12-20T15:43:10Z</dcterms:modified>
</cp:coreProperties>
</file>