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A5B317-D463-48D2-8644-6C06B2377112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3E9502-5C56-44A1-BC3A-67DC893EA1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96752"/>
            <a:ext cx="7175351" cy="338437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Живое средневековье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2"/>
            <a:ext cx="9144000" cy="6859492"/>
          </a:xfrm>
        </p:spPr>
      </p:pic>
    </p:spTree>
    <p:extLst>
      <p:ext uri="{BB962C8B-B14F-4D97-AF65-F5344CB8AC3E}">
        <p14:creationId xmlns:p14="http://schemas.microsoft.com/office/powerpoint/2010/main" val="7765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континентальной Европе границы были в основном точно определены и обыкновенно повторяли русла основных рек, к примеру, Рейна или Дуная.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Британии как вал Адриана, так и вал Антонина Пия были построены для защиты провинции Британии от каледонцев, а также, с точки зрения римлян, для подготовки плацдарма для захвата собственно Каледонии (территориально эквивалентна современной Шотландии).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Восточные границы меняли свое местоположение много раз, наиболее стабильной была граница, проходившая по реке Евфрат, которая была оставлена после того, как римляне победили своих конкурентов в регионе — парфян — взяв их столицу — город Сузы в 115 году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протяженным рубежом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империи была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южная граница, проходившая по пескам пустынь Аравии и Ближнего Востока и по Сахаре в северной Африке, то есть по естественным барьерам, препятствовавшим экспансии.</a:t>
            </a:r>
          </a:p>
        </p:txBody>
      </p:sp>
    </p:spTree>
    <p:extLst>
      <p:ext uri="{BB962C8B-B14F-4D97-AF65-F5344CB8AC3E}">
        <p14:creationId xmlns:p14="http://schemas.microsoft.com/office/powerpoint/2010/main" val="40106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49808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являлся соседями Римской империи?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IV в. вся полоса земли между Немецким и Черным морями, на с.-в. от линии Рейна и Дуная, была занята германскими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племенами.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Германцы отделяли Римскую империю от племен славянских, которые тоже, но гораздо позднее начали свои вторжения в пределы империи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Британии как вал Адриана, так и вал Антонина Пия были построены для защиты провинции Британии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каледонцев.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Восточные границы меняли свое местоположение много раз, наиболее стабильной была граница, проходившая по реке Евфрат, которая была оставлена после того, как римляне победили своих конкурентов в регионе — парфян — взяв их столицу — город Сузы в 115 году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4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Какие различия существовали между Римской империей и ее соседями?</a:t>
            </a:r>
          </a:p>
          <a:p>
            <a:pPr fontAlgn="base"/>
            <a:r>
              <a:rPr lang="ru-RU" dirty="0" smtClean="0"/>
              <a:t> </a:t>
            </a:r>
            <a:r>
              <a:rPr lang="ru-RU" b="1" dirty="0"/>
              <a:t>Сравнительная характеристика</a:t>
            </a:r>
            <a:endParaRPr lang="ru-RU" dirty="0"/>
          </a:p>
          <a:p>
            <a:pPr fontAlgn="base"/>
            <a:r>
              <a:rPr lang="ru-RU" b="1" dirty="0"/>
              <a:t>римляне</a:t>
            </a:r>
            <a:endParaRPr lang="ru-RU" dirty="0"/>
          </a:p>
          <a:p>
            <a:pPr fontAlgn="base"/>
            <a:r>
              <a:rPr lang="ru-RU" b="1" dirty="0"/>
              <a:t>варвары</a:t>
            </a:r>
            <a:endParaRPr lang="ru-RU" dirty="0"/>
          </a:p>
          <a:p>
            <a:pPr fontAlgn="base"/>
            <a:r>
              <a:rPr lang="ru-RU" dirty="0"/>
              <a:t>Состав общества</a:t>
            </a:r>
          </a:p>
          <a:p>
            <a:pPr fontAlgn="base"/>
            <a:r>
              <a:rPr lang="ru-RU" dirty="0"/>
              <a:t>Органы власти</a:t>
            </a:r>
          </a:p>
          <a:p>
            <a:pPr fontAlgn="base"/>
            <a:r>
              <a:rPr lang="ru-RU" dirty="0"/>
              <a:t>Религия</a:t>
            </a:r>
          </a:p>
          <a:p>
            <a:pPr fontAlgn="base"/>
            <a:r>
              <a:rPr lang="ru-RU" dirty="0"/>
              <a:t>Письменность, культура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8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5.	На какие периоды подразделяется средневековье?</a:t>
            </a:r>
          </a:p>
        </p:txBody>
      </p:sp>
    </p:spTree>
    <p:extLst>
      <p:ext uri="{BB962C8B-B14F-4D97-AF65-F5344CB8AC3E}">
        <p14:creationId xmlns:p14="http://schemas.microsoft.com/office/powerpoint/2010/main" val="32623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196752"/>
            <a:ext cx="6400800" cy="347472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Средневековье (конец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середина XI веков).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Высокое, или Классическое, Средневековье (середина XI — конец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веков).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Средневековье или Раннее Новое время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XIV—XV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века).</a:t>
            </a:r>
          </a:p>
        </p:txBody>
      </p:sp>
    </p:spTree>
    <p:extLst>
      <p:ext uri="{BB962C8B-B14F-4D97-AF65-F5344CB8AC3E}">
        <p14:creationId xmlns:p14="http://schemas.microsoft.com/office/powerpoint/2010/main" val="13226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каким источникам изучают историю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9382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историческим источником понимается все созданное в процессе человеческой деятельности или испытавшее ее воздействие.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природно-географические, т.е. данные о ландшафте, климате, почвах, растительности и, 2) этнографические, старинными технологиями, обычаями, обликом жилищ, костюмом, кухней, стереотипами мышления, фольклором; 3) вещественные  постройки, орудия труда, домашняя утварь, оружие и т.д.; 4) художественно-изобразительные  памятниках архитектуры, живописи, скульптуры и прикладного искусства; 5) письменные, каковыми считаются любые тексты, записанные буквами, цифрами, нотами и другими знаками письма. </a:t>
            </a:r>
          </a:p>
        </p:txBody>
      </p:sp>
    </p:spTree>
    <p:extLst>
      <p:ext uri="{BB962C8B-B14F-4D97-AF65-F5344CB8AC3E}">
        <p14:creationId xmlns:p14="http://schemas.microsoft.com/office/powerpoint/2010/main" val="34202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Средневековые письменные источники уместно разделить на три класса: 1) нарративные (повествовательные), 2) нормативные, отражающие не только существующую правовую практику, но и  волю законодателя, местные обычаи, постановления церковных соборов, уставы монастырей, ремесленных цехов, университетов и т.д.; 3) документальные, фиксирующие отдельные моменты преимущественно социально-экономической, -юридической -политической жизни посредством специальной, во многом формализованной лексики.</a:t>
            </a:r>
          </a:p>
        </p:txBody>
      </p:sp>
    </p:spTree>
    <p:extLst>
      <p:ext uri="{BB962C8B-B14F-4D97-AF65-F5344CB8AC3E}">
        <p14:creationId xmlns:p14="http://schemas.microsoft.com/office/powerpoint/2010/main" val="10716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Что же такое средневековье?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века — </a:t>
            </a:r>
            <a:r>
              <a:rPr lang="ru-RU" dirty="0"/>
              <a:t>исторический </a:t>
            </a:r>
            <a:r>
              <a:rPr lang="ru-RU" dirty="0" smtClean="0"/>
              <a:t>период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500 года вскоре после падения Западной Римской империи и продлился приблизительно до 1500 года, после чего средневековье сменила эпоха нового времени.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376777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 познакомить учащихся с понятием «Средневековье»</a:t>
            </a:r>
          </a:p>
        </p:txBody>
      </p:sp>
    </p:spTree>
    <p:extLst>
      <p:ext uri="{BB962C8B-B14F-4D97-AF65-F5344CB8AC3E}">
        <p14:creationId xmlns:p14="http://schemas.microsoft.com/office/powerpoint/2010/main" val="1893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</a:p>
          <a:p>
            <a:r>
              <a:rPr lang="ru-RU" dirty="0" smtClean="0"/>
              <a:t>Стр. 6 – 11.</a:t>
            </a:r>
          </a:p>
          <a:p>
            <a:r>
              <a:rPr lang="ru-RU" dirty="0" smtClean="0"/>
              <a:t>Сообщения:</a:t>
            </a:r>
          </a:p>
          <a:p>
            <a:r>
              <a:rPr lang="ru-RU" dirty="0" smtClean="0"/>
              <a:t>Средневековье. Вопросы периодизации.</a:t>
            </a:r>
          </a:p>
          <a:p>
            <a:r>
              <a:rPr lang="ru-RU" dirty="0" smtClean="0"/>
              <a:t>Исторические источники средневековья.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9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02920" indent="-457200">
              <a:buAutoNum type="arabicPeriod"/>
            </a:pPr>
            <a:r>
              <a:rPr lang="ru-RU" dirty="0" smtClean="0"/>
              <a:t>Какие периоды (эпохи) в истории выделяют ученые? </a:t>
            </a:r>
            <a:r>
              <a:rPr lang="ru-RU" dirty="0" smtClean="0">
                <a:solidFill>
                  <a:schemeClr val="tx1"/>
                </a:solidFill>
              </a:rPr>
              <a:t>Каковы временные границы средневековья?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Какую территорию занимала Римская империя?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Кто являлся соседями Римской империи?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Какие различия существовали между Римской империей и ее соседями?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какие периоды подразделяется средневековье?</a:t>
            </a:r>
          </a:p>
          <a:p>
            <a:pPr marL="50292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 каким источникам изучают историю Средних веков?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Какие периоды (эпохи) в истории выделяют ученые?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709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b="1" dirty="0"/>
              <a:t>Древний мир</a:t>
            </a:r>
            <a:endParaRPr lang="ru-RU" dirty="0"/>
          </a:p>
          <a:p>
            <a:r>
              <a:rPr lang="ru-RU" dirty="0"/>
              <a:t>(Конец IV тыс. до н.э. – конец V в. н.э)</a:t>
            </a:r>
          </a:p>
          <a:p>
            <a:r>
              <a:rPr lang="ru-RU" dirty="0"/>
              <a:t>От возникновения первых городов-государств в Месопотамии до падения Западной Римской империи (476 г).</a:t>
            </a:r>
          </a:p>
          <a:p>
            <a:r>
              <a:rPr lang="ru-RU" dirty="0" smtClean="0"/>
              <a:t>Рабовладельческий</a:t>
            </a:r>
            <a:r>
              <a:rPr lang="ru-RU" dirty="0"/>
              <a:t> строй. Форма правления: восточная деспотия, империя, республика.</a:t>
            </a:r>
          </a:p>
          <a:p>
            <a:r>
              <a:rPr lang="ru-RU" dirty="0"/>
              <a:t>Появление письменного типа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2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Средние века</a:t>
            </a:r>
            <a:endParaRPr lang="ru-RU" dirty="0"/>
          </a:p>
          <a:p>
            <a:r>
              <a:rPr lang="ru-RU" dirty="0"/>
              <a:t>V в. н.э. – </a:t>
            </a:r>
            <a:r>
              <a:rPr lang="ru-RU" dirty="0" smtClean="0"/>
              <a:t>XV </a:t>
            </a:r>
            <a:r>
              <a:rPr lang="ru-RU" dirty="0"/>
              <a:t>в.</a:t>
            </a:r>
          </a:p>
          <a:p>
            <a:r>
              <a:rPr lang="ru-RU" b="1" dirty="0" smtClean="0"/>
              <a:t>Феодальный </a:t>
            </a:r>
            <a:r>
              <a:rPr lang="ru-RU" dirty="0" smtClean="0"/>
              <a:t>строй</a:t>
            </a:r>
            <a:r>
              <a:rPr lang="ru-RU" dirty="0"/>
              <a:t>. Преобладающая форма правления в Европе  – </a:t>
            </a:r>
            <a:r>
              <a:rPr lang="ru-RU" b="1" dirty="0" smtClean="0"/>
              <a:t>монархия</a:t>
            </a:r>
            <a:r>
              <a:rPr lang="ru-RU" dirty="0"/>
              <a:t> (все типы).</a:t>
            </a:r>
          </a:p>
          <a:p>
            <a:r>
              <a:rPr lang="ru-RU" dirty="0"/>
              <a:t>Религиозный характер культуры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6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Новое время</a:t>
            </a:r>
            <a:endParaRPr lang="ru-RU" dirty="0"/>
          </a:p>
          <a:p>
            <a:r>
              <a:rPr lang="ru-RU" dirty="0" smtClean="0"/>
              <a:t>(XVI </a:t>
            </a:r>
            <a:r>
              <a:rPr lang="ru-RU" dirty="0"/>
              <a:t>– нач. XX в.)</a:t>
            </a:r>
          </a:p>
          <a:p>
            <a:r>
              <a:rPr lang="ru-RU" dirty="0"/>
              <a:t>Распространение </a:t>
            </a:r>
            <a:r>
              <a:rPr lang="ru-RU" b="1" dirty="0" smtClean="0"/>
              <a:t>капиталистических </a:t>
            </a:r>
            <a:r>
              <a:rPr lang="ru-RU" dirty="0" smtClean="0"/>
              <a:t>отношений</a:t>
            </a:r>
            <a:r>
              <a:rPr lang="ru-RU" dirty="0"/>
              <a:t>. Промышленные революции, формирование индустриальных </a:t>
            </a:r>
            <a:r>
              <a:rPr lang="ru-RU" dirty="0" smtClean="0"/>
              <a:t>обществ.</a:t>
            </a:r>
            <a:r>
              <a:rPr lang="ru-RU" dirty="0"/>
              <a:t> </a:t>
            </a:r>
          </a:p>
          <a:p>
            <a:r>
              <a:rPr lang="ru-RU" dirty="0"/>
              <a:t>Разнообразные формы правления (</a:t>
            </a:r>
            <a:r>
              <a:rPr lang="ru-RU" b="1" dirty="0" smtClean="0"/>
              <a:t>монархия</a:t>
            </a:r>
            <a:r>
              <a:rPr lang="ru-RU" dirty="0" smtClean="0"/>
              <a:t>, ограниченная</a:t>
            </a:r>
            <a:r>
              <a:rPr lang="ru-RU" dirty="0"/>
              <a:t>  монархия,</a:t>
            </a:r>
            <a:r>
              <a:rPr lang="ru-RU" b="1" dirty="0"/>
              <a:t>республика</a:t>
            </a:r>
            <a:r>
              <a:rPr lang="ru-RU" dirty="0"/>
              <a:t>).</a:t>
            </a:r>
          </a:p>
          <a:p>
            <a:r>
              <a:rPr lang="ru-RU" dirty="0"/>
              <a:t>Светская культура.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0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Новейшее время</a:t>
            </a:r>
            <a:endParaRPr lang="ru-RU" dirty="0"/>
          </a:p>
          <a:p>
            <a:r>
              <a:rPr lang="ru-RU" dirty="0"/>
              <a:t>(Нач. XX в –  нач. XXI в.)</a:t>
            </a:r>
          </a:p>
          <a:p>
            <a:r>
              <a:rPr lang="ru-RU" dirty="0"/>
              <a:t>Многообразие путей развития экономики, политики и культуры, формирование информационного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2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Какую территорию занимала Римская империя?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5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</TotalTime>
  <Words>621</Words>
  <Application>Microsoft Office PowerPoint</Application>
  <PresentationFormat>Экран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Живое средневековье</vt:lpstr>
      <vt:lpstr>Цель урока: познакомить учащихся с понятием «Средневековье»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Torrents.by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Живое средневековье</dc:title>
  <dc:creator>User</dc:creator>
  <cp:lastModifiedBy>User</cp:lastModifiedBy>
  <cp:revision>11</cp:revision>
  <dcterms:created xsi:type="dcterms:W3CDTF">2014-09-02T14:57:10Z</dcterms:created>
  <dcterms:modified xsi:type="dcterms:W3CDTF">2014-11-18T11:25:18Z</dcterms:modified>
</cp:coreProperties>
</file>